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8" r:id="rId3"/>
    <p:sldId id="266" r:id="rId4"/>
    <p:sldId id="265" r:id="rId5"/>
    <p:sldId id="259" r:id="rId6"/>
    <p:sldId id="263" r:id="rId7"/>
    <p:sldId id="262" r:id="rId8"/>
    <p:sldId id="260" r:id="rId9"/>
    <p:sldId id="276" r:id="rId10"/>
    <p:sldId id="304" r:id="rId11"/>
  </p:sldIdLst>
  <p:sldSz cx="12192000" cy="6858000"/>
  <p:notesSz cx="6858000" cy="9144000"/>
  <p:custShowLst>
    <p:custShow name="Özel Gösteri 1" id="0">
      <p:sldLst>
        <p:sld r:id="rId2"/>
        <p:sld r:id="rId6"/>
      </p:sldLst>
    </p:custShow>
  </p:custShowLst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52" d="100"/>
          <a:sy n="52" d="100"/>
        </p:scale>
        <p:origin x="32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D388AF-9D1C-4709-A313-B3C88BBF6154}" type="datetimeFigureOut">
              <a:rPr lang="tr-TR" smtClean="0"/>
              <a:t>16.11.2021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7503A8-37CB-4F57-A06B-DFE8497996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0573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4813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1CC25B-0A38-408A-9772-F76F43F914B1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5120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825E4F8-3E0E-447A-87B8-09D3FB8E71F2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5222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BE77D5-E58B-4E07-8A38-9AA37B34915C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5325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58F9A66-7778-400F-8BCF-B4CFC6283017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5427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ECDAA3E-AB20-42FD-AC43-A404D78A3A83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5530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99DEB38-A982-4682-B491-C55120704BB1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5734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CF8B2D6-8474-479F-8F50-7E57D982FBC6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6144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94E799A-13AA-44D1-BA4F-B606F4A66C31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256460"/>
      </p:ext>
    </p:extLst>
  </p:cSld>
  <p:clrMapOvr>
    <a:masterClrMapping/>
  </p:clrMapOvr>
  <p:transition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8390429"/>
      </p:ext>
    </p:extLst>
  </p:cSld>
  <p:clrMapOvr>
    <a:masterClrMapping/>
  </p:clrMapOvr>
  <p:transition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0032324"/>
      </p:ext>
    </p:extLst>
  </p:cSld>
  <p:clrMapOvr>
    <a:masterClrMapping/>
  </p:clrMapOvr>
  <p:transition>
    <p:pull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6813312"/>
      </p:ext>
    </p:extLst>
  </p:cSld>
  <p:clrMapOvr>
    <a:masterClrMapping/>
  </p:clrMapOvr>
  <p:transition>
    <p:pull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8761468"/>
      </p:ext>
    </p:extLst>
  </p:cSld>
  <p:clrMapOvr>
    <a:masterClrMapping/>
  </p:clrMapOvr>
  <p:transition>
    <p:pull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9785321"/>
      </p:ext>
    </p:extLst>
  </p:cSld>
  <p:clrMapOvr>
    <a:masterClrMapping/>
  </p:clrMapOvr>
  <p:transition>
    <p:pull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3621743"/>
      </p:ext>
    </p:extLst>
  </p:cSld>
  <p:clrMapOvr>
    <a:masterClrMapping/>
  </p:clrMapOvr>
  <p:transition>
    <p:pull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5775"/>
      </p:ext>
    </p:extLst>
  </p:cSld>
  <p:clrMapOvr>
    <a:masterClrMapping/>
  </p:clrMapOvr>
  <p:transition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1612752"/>
      </p:ext>
    </p:extLst>
  </p:cSld>
  <p:clrMapOvr>
    <a:masterClrMapping/>
  </p:clrMapOvr>
  <p:transition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1962364"/>
      </p:ext>
    </p:extLst>
  </p:cSld>
  <p:clrMapOvr>
    <a:masterClrMapping/>
  </p:clrMapOvr>
  <p:transition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6922613"/>
      </p:ext>
    </p:extLst>
  </p:cSld>
  <p:clrMapOvr>
    <a:masterClrMapping/>
  </p:clrMapOvr>
  <p:transition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1692506"/>
      </p:ext>
    </p:extLst>
  </p:cSld>
  <p:clrMapOvr>
    <a:masterClrMapping/>
  </p:clrMapOvr>
  <p:transition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2718843"/>
      </p:ext>
    </p:extLst>
  </p:cSld>
  <p:clrMapOvr>
    <a:masterClrMapping/>
  </p:clrMapOvr>
  <p:transition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7345616"/>
      </p:ext>
    </p:extLst>
  </p:cSld>
  <p:clrMapOvr>
    <a:masterClrMapping/>
  </p:clrMapOvr>
  <p:transition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3226164"/>
      </p:ext>
    </p:extLst>
  </p:cSld>
  <p:clrMapOvr>
    <a:masterClrMapping/>
  </p:clrMapOvr>
  <p:transition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3722515"/>
      </p:ext>
    </p:extLst>
  </p:cSld>
  <p:clrMapOvr>
    <a:masterClrMapping/>
  </p:clrMapOvr>
  <p:transition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8994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>
    <p:pull dir="d"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r/imgres?imgurl=http://www.ivimarket.com/vitrin/images/iki_arkadas_c-05_turuncu.jpg&amp;imgrefurl=http://www.siirindir.net/siirdinle/290-en-guzel-arkadaslik-sozleri.html&amp;usg=__MNXrO78veuwmmiVLgNljblOzyKk=&amp;h=570&amp;w=426&amp;sz=49&amp;hl=tr&amp;start=75&amp;tbnid=o_r4WIDqdf2vtM:&amp;tbnh=134&amp;tbnw=100&amp;prev=/images?q=arkada%C5%9Fl%C4%B1k&amp;gbv=2&amp;ndsp=20&amp;hl=tr&amp;sa=N&amp;start=60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r/imgres?imgurl=http://i.milliyet.com.tr/HaberAnaResmi/2008/10/23/fft17_mf121999.Jpeg&amp;imgrefurl=http://yuksektopuklukadinlar.bloggum.com/yazilar/tag/ergenlik%20d%C3%B6nemi/&amp;usg=__qVlPpZI_njxoCfIYVqC7Cztv9cY=&amp;h=300&amp;w=207&amp;sz=15&amp;hl=tr&amp;start=26&amp;tbnid=LpXZrPc0IU0gQM:&amp;tbnh=116&amp;tbnw=80&amp;prev=/images?q=ergenin+ayna+kar%C5%9F%C4%B1s%C4%B1nda&amp;gbv=2&amp;ndsp=20&amp;hl=tr&amp;sa=N&amp;start=20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r/imgres?imgurl=http://www.drnbebek.com/kamil.php?t1=buyuk&amp;t2=haber&amp;name=aile_tutumlari_ve_ergene_etkisi.jpg&amp;imgrefurl=http://www.drnbebek.com/Cocuk-ve-anne-baba-psikolojisi_kategorisi_15.html&amp;usg=__cccZuLMVFr0531aRa99YLV2AdOk=&amp;h=250&amp;w=250&amp;sz=82&amp;hl=tr&amp;start=59&amp;tbnid=nwprjo3YQS85cM:&amp;tbnh=111&amp;tbnw=111&amp;prev=/images?q=ergenlerde+arkada%C5%9Fl%C4%B1k&amp;gbv=2&amp;ndsp=20&amp;hl=tr&amp;sa=N&amp;start=40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r/imgres?imgurl=http://www.msnburada.com/smiley/arkadaslik/5.gif&amp;imgrefurl=http://www.msnburada.com/arkadaslik-msn-ifadeleri&amp;usg=__Kgmt4hFR0bmqJ8AhHOPf54pYtMI=&amp;h=345&amp;w=341&amp;sz=66&amp;hl=tr&amp;start=104&amp;tbnid=bvch2pJpW3-HOM:&amp;tbnh=120&amp;tbnw=119&amp;prev=/images?q=arkada%C5%9Fl%C4%B1k&amp;gbv=2&amp;ndsp=20&amp;hl=tr&amp;sa=N&amp;start=100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tr/imgres?imgurl=http://www.anneoluncaanladim.com/img/ergen_0909.jpg&amp;imgrefurl=http://www.anneoluncaanladim.com/icerik.asp?id=1341&amp;usg=__Chsav-Ejse9gExJUzSYb-KnfU4M=&amp;h=193&amp;w=182&amp;sz=6&amp;hl=tr&amp;start=10&amp;tbnid=8pIW_1HEuuIOSM:&amp;tbnh=103&amp;tbnw=97&amp;prev=/images?q=ergende+ba%C4%9F%C4%B1ml%C4%B1l%C4%B1k&amp;gbv=2&amp;hl=tr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hyperlink" Target="http://images.google.com.tr/imgres?imgurl=http://www.nisanpsiko.com/Article_i/urun789869.jpg&amp;imgrefurl=http://www.nisanpsiko.com/index.asp?Content=5&amp;ArticleId=143&amp;usg=__FQ6W7l5nsR1nWOKJ_JhKDgKaiJQ=&amp;h=450&amp;w=600&amp;sz=194&amp;hl=tr&amp;start=30&amp;tbnid=m1A8xzWlb478vM:&amp;tbnh=101&amp;tbnw=135&amp;prev=/images?q=ergende+ba%C4%9F%C4%B1ml%C4%B1l%C4%B1k&amp;gbv=2&amp;ndsp=20&amp;hl=tr&amp;sa=N&amp;start=20" TargetMode="Externa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1167063"/>
          </a:xfrm>
        </p:spPr>
        <p:txBody>
          <a:bodyPr>
            <a:normAutofit/>
          </a:bodyPr>
          <a:lstStyle/>
          <a:p>
            <a:pPr algn="ctr"/>
            <a:r>
              <a:rPr lang="tr-TR" sz="3200" dirty="0" err="1"/>
              <a:t>Adölesan</a:t>
            </a:r>
            <a:r>
              <a:rPr lang="tr-TR" sz="3200" dirty="0"/>
              <a:t> dönem </a:t>
            </a:r>
            <a:r>
              <a:rPr lang="tr-TR" sz="3200" dirty="0" err="1"/>
              <a:t>Psiko</a:t>
            </a:r>
            <a:r>
              <a:rPr lang="tr-TR" sz="3200" dirty="0"/>
              <a:t>- sosyal çevresel etkenler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tr-TR" dirty="0"/>
              <a:t>Arş. Gör. Dr. Münevver ERYALÇIN</a:t>
            </a:r>
          </a:p>
        </p:txBody>
      </p:sp>
    </p:spTree>
    <p:extLst>
      <p:ext uri="{BB962C8B-B14F-4D97-AF65-F5344CB8AC3E}">
        <p14:creationId xmlns:p14="http://schemas.microsoft.com/office/powerpoint/2010/main" val="3241225869"/>
      </p:ext>
    </p:extLst>
  </p:cSld>
  <p:clrMapOvr>
    <a:masterClrMapping/>
  </p:clrMapOvr>
  <p:transition>
    <p:pull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>
                <a:latin typeface="Times New Roman"/>
                <a:ea typeface="Calibri"/>
                <a:cs typeface="Times New Roman"/>
              </a:rPr>
              <a:t>KAYNAKÇA</a:t>
            </a:r>
          </a:p>
          <a:p>
            <a:r>
              <a:rPr lang="tr-TR" dirty="0" err="1"/>
              <a:t>Gander</a:t>
            </a:r>
            <a:r>
              <a:rPr lang="tr-TR" dirty="0"/>
              <a:t>, M. J. ve </a:t>
            </a:r>
            <a:r>
              <a:rPr lang="tr-TR" dirty="0" err="1"/>
              <a:t>Gardiner</a:t>
            </a:r>
            <a:r>
              <a:rPr lang="tr-TR" dirty="0"/>
              <a:t>, H. W. (1993). </a:t>
            </a:r>
            <a:r>
              <a:rPr lang="tr-TR" i="1" dirty="0" err="1"/>
              <a:t>Cocuk</a:t>
            </a:r>
            <a:r>
              <a:rPr lang="tr-TR" i="1" dirty="0"/>
              <a:t> ve Ergen </a:t>
            </a:r>
            <a:r>
              <a:rPr lang="tr-TR" i="1" dirty="0" err="1"/>
              <a:t>Gelisimi</a:t>
            </a:r>
            <a:r>
              <a:rPr lang="tr-TR" dirty="0"/>
              <a:t>. (</a:t>
            </a:r>
            <a:r>
              <a:rPr lang="tr-TR" dirty="0" err="1"/>
              <a:t>Çev</a:t>
            </a:r>
            <a:r>
              <a:rPr lang="tr-TR" dirty="0"/>
              <a:t>.) Çelen, N., Dönmez, A. ve Onur, B. Ankara: İmge </a:t>
            </a:r>
            <a:r>
              <a:rPr lang="tr-TR" dirty="0" err="1"/>
              <a:t>kitabevi</a:t>
            </a:r>
            <a:r>
              <a:rPr lang="tr-TR"/>
              <a:t>.</a:t>
            </a:r>
            <a:endParaRPr lang="tr-TR" dirty="0">
              <a:latin typeface="Times New Roman"/>
              <a:ea typeface="Calibri"/>
              <a:cs typeface="Times New Roman"/>
            </a:endParaRPr>
          </a:p>
          <a:p>
            <a:r>
              <a:rPr lang="tr-TR" dirty="0" err="1">
                <a:latin typeface="Times New Roman"/>
                <a:ea typeface="Calibri"/>
                <a:cs typeface="Times New Roman"/>
              </a:rPr>
              <a:t>Maguire</a:t>
            </a:r>
            <a:r>
              <a:rPr lang="tr-TR" dirty="0">
                <a:latin typeface="Times New Roman"/>
                <a:ea typeface="Calibri"/>
                <a:cs typeface="Times New Roman"/>
              </a:rPr>
              <a:t>, L. (2002). </a:t>
            </a:r>
            <a:r>
              <a:rPr lang="tr-TR" i="1" dirty="0" err="1">
                <a:latin typeface="Times New Roman"/>
                <a:ea typeface="Calibri"/>
                <a:cs typeface="Times New Roman"/>
              </a:rPr>
              <a:t>Clinical</a:t>
            </a:r>
            <a:r>
              <a:rPr lang="tr-TR" i="1" dirty="0">
                <a:latin typeface="Times New Roman"/>
                <a:ea typeface="Calibri"/>
                <a:cs typeface="Times New Roman"/>
              </a:rPr>
              <a:t> </a:t>
            </a:r>
            <a:r>
              <a:rPr lang="tr-TR" i="1" dirty="0" err="1">
                <a:latin typeface="Times New Roman"/>
                <a:ea typeface="Calibri"/>
                <a:cs typeface="Times New Roman"/>
              </a:rPr>
              <a:t>Social</a:t>
            </a:r>
            <a:r>
              <a:rPr lang="tr-TR" i="1" dirty="0">
                <a:latin typeface="Times New Roman"/>
                <a:ea typeface="Calibri"/>
                <a:cs typeface="Times New Roman"/>
              </a:rPr>
              <a:t> </a:t>
            </a:r>
            <a:r>
              <a:rPr lang="tr-TR" i="1" dirty="0" err="1">
                <a:latin typeface="Times New Roman"/>
                <a:ea typeface="Calibri"/>
                <a:cs typeface="Times New Roman"/>
              </a:rPr>
              <a:t>Work</a:t>
            </a:r>
            <a:r>
              <a:rPr lang="tr-TR" i="1" dirty="0">
                <a:latin typeface="Times New Roman"/>
                <a:ea typeface="Calibri"/>
                <a:cs typeface="Times New Roman"/>
              </a:rPr>
              <a:t>.</a:t>
            </a:r>
            <a:r>
              <a:rPr lang="tr-TR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tr-TR" dirty="0" err="1">
                <a:latin typeface="Times New Roman"/>
                <a:ea typeface="Calibri"/>
                <a:cs typeface="Times New Roman"/>
              </a:rPr>
              <a:t>Canada</a:t>
            </a:r>
            <a:r>
              <a:rPr lang="tr-TR" dirty="0">
                <a:latin typeface="Times New Roman"/>
                <a:ea typeface="Calibri"/>
                <a:cs typeface="Times New Roman"/>
              </a:rPr>
              <a:t>: </a:t>
            </a:r>
            <a:r>
              <a:rPr lang="tr-TR" dirty="0" err="1">
                <a:latin typeface="Times New Roman"/>
                <a:ea typeface="Calibri"/>
                <a:cs typeface="Times New Roman"/>
              </a:rPr>
              <a:t>Brooks</a:t>
            </a:r>
            <a:r>
              <a:rPr lang="tr-TR" dirty="0">
                <a:latin typeface="Times New Roman"/>
                <a:ea typeface="Calibri"/>
                <a:cs typeface="Times New Roman"/>
              </a:rPr>
              <a:t>/</a:t>
            </a:r>
            <a:r>
              <a:rPr lang="tr-TR" dirty="0" err="1">
                <a:latin typeface="Times New Roman"/>
                <a:ea typeface="Calibri"/>
                <a:cs typeface="Times New Roman"/>
              </a:rPr>
              <a:t>Cole</a:t>
            </a:r>
            <a:r>
              <a:rPr lang="tr-TR" dirty="0">
                <a:latin typeface="Times New Roman"/>
                <a:ea typeface="Calibri"/>
                <a:cs typeface="Times New Roman"/>
              </a:rPr>
              <a:t> </a:t>
            </a:r>
            <a:r>
              <a:rPr lang="tr-TR" dirty="0" err="1">
                <a:latin typeface="Times New Roman"/>
                <a:ea typeface="Calibri"/>
                <a:cs typeface="Times New Roman"/>
              </a:rPr>
              <a:t>Product</a:t>
            </a:r>
            <a:r>
              <a:rPr lang="tr-TR" dirty="0">
                <a:latin typeface="Times New Roman"/>
                <a:ea typeface="Calibri"/>
                <a:cs typeface="Times New Roman"/>
              </a:rPr>
              <a:t>.</a:t>
            </a:r>
          </a:p>
          <a:p>
            <a:r>
              <a:rPr lang="tr-TR" dirty="0" err="1"/>
              <a:t>Zastrow</a:t>
            </a:r>
            <a:r>
              <a:rPr lang="tr-TR" dirty="0"/>
              <a:t>, C. (1999).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Practice</a:t>
            </a:r>
            <a:r>
              <a:rPr lang="tr-TR" i="1" dirty="0"/>
              <a:t> of </a:t>
            </a:r>
            <a:r>
              <a:rPr lang="tr-TR" i="1" dirty="0" err="1"/>
              <a:t>Social</a:t>
            </a:r>
            <a:r>
              <a:rPr lang="tr-TR" i="1" dirty="0"/>
              <a:t> </a:t>
            </a:r>
            <a:r>
              <a:rPr lang="tr-TR" i="1" dirty="0" err="1"/>
              <a:t>Work</a:t>
            </a:r>
            <a:r>
              <a:rPr lang="tr-TR" i="1" dirty="0"/>
              <a:t>.</a:t>
            </a:r>
            <a:r>
              <a:rPr lang="tr-TR" b="1" dirty="0"/>
              <a:t> </a:t>
            </a:r>
            <a:r>
              <a:rPr lang="tr-TR" dirty="0"/>
              <a:t>CA: </a:t>
            </a:r>
            <a:r>
              <a:rPr lang="tr-TR" dirty="0" err="1"/>
              <a:t>Brooks</a:t>
            </a:r>
            <a:r>
              <a:rPr lang="tr-TR" dirty="0"/>
              <a:t>/</a:t>
            </a:r>
            <a:r>
              <a:rPr lang="tr-TR" dirty="0" err="1"/>
              <a:t>Cole</a:t>
            </a:r>
            <a:r>
              <a:rPr lang="tr-TR" dirty="0"/>
              <a:t> </a:t>
            </a:r>
            <a:r>
              <a:rPr lang="tr-TR" dirty="0" err="1"/>
              <a:t>Publishing</a:t>
            </a:r>
            <a:r>
              <a:rPr lang="tr-TR" dirty="0"/>
              <a:t> </a:t>
            </a:r>
            <a:r>
              <a:rPr lang="tr-TR" dirty="0" err="1"/>
              <a:t>Company</a:t>
            </a:r>
            <a:r>
              <a:rPr lang="tr-TR" dirty="0"/>
              <a:t>.</a:t>
            </a:r>
          </a:p>
          <a:p>
            <a:endParaRPr lang="tr-TR" dirty="0">
              <a:latin typeface="Calibri"/>
              <a:ea typeface="Calibri"/>
              <a:cs typeface="Times New Roman"/>
            </a:endParaRPr>
          </a:p>
          <a:p>
            <a:endParaRPr lang="tr-TR" dirty="0">
              <a:latin typeface="Times New Roman"/>
              <a:ea typeface="Calibri"/>
              <a:cs typeface="Times New Roman"/>
            </a:endParaRPr>
          </a:p>
          <a:p>
            <a:endParaRPr lang="tr-TR" dirty="0"/>
          </a:p>
        </p:txBody>
      </p:sp>
    </p:spTree>
  </p:cSld>
  <p:clrMapOvr>
    <a:masterClrMapping/>
  </p:clrMapOvr>
  <p:transition>
    <p:pull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1 Başlık"/>
          <p:cNvSpPr>
            <a:spLocks noGrp="1"/>
          </p:cNvSpPr>
          <p:nvPr>
            <p:ph type="title"/>
          </p:nvPr>
        </p:nvSpPr>
        <p:spPr>
          <a:xfrm>
            <a:off x="2452688" y="609600"/>
            <a:ext cx="7772400" cy="1143000"/>
          </a:xfrm>
        </p:spPr>
        <p:txBody>
          <a:bodyPr/>
          <a:lstStyle/>
          <a:p>
            <a:pPr algn="ctr" eaLnBrk="1" hangingPunct="1"/>
            <a:r>
              <a:rPr lang="tr-TR"/>
              <a:t>ERGENLİK-2</a:t>
            </a:r>
          </a:p>
        </p:txBody>
      </p:sp>
      <p:sp>
        <p:nvSpPr>
          <p:cNvPr id="8194" name="2 İçerik Yer Tutucusu"/>
          <p:cNvSpPr>
            <a:spLocks noGrp="1"/>
          </p:cNvSpPr>
          <p:nvPr>
            <p:ph sz="quarter" idx="1"/>
          </p:nvPr>
        </p:nvSpPr>
        <p:spPr>
          <a:xfrm>
            <a:off x="2809876" y="2100263"/>
            <a:ext cx="7034213" cy="4114800"/>
          </a:xfrm>
        </p:spPr>
        <p:txBody>
          <a:bodyPr anchor="t"/>
          <a:lstStyle/>
          <a:p>
            <a:pPr eaLnBrk="1" hangingPunct="1"/>
            <a:r>
              <a:rPr lang="tr-TR" sz="2800"/>
              <a:t>Arkadaşlıkların daha köklü ve derin yaşandığı dönemdir.</a:t>
            </a:r>
          </a:p>
          <a:p>
            <a:pPr eaLnBrk="1" hangingPunct="1"/>
            <a:r>
              <a:rPr lang="tr-TR" sz="2800"/>
              <a:t>Kişinin duygusal iniş ve çıkışlarının yoğun olduğu bir dönemdir.</a:t>
            </a:r>
          </a:p>
          <a:p>
            <a:pPr eaLnBrk="1" hangingPunct="1"/>
            <a:r>
              <a:rPr lang="tr-TR" sz="2800"/>
              <a:t>Benliği yaratma dönemi değil, var olan benliği keşfetme dönemidir.</a:t>
            </a:r>
          </a:p>
          <a:p>
            <a:pPr eaLnBrk="1" hangingPunct="1"/>
            <a:endParaRPr lang="tr-TR" sz="2800"/>
          </a:p>
        </p:txBody>
      </p:sp>
      <p:pic>
        <p:nvPicPr>
          <p:cNvPr id="8196" name="Picture 5" descr="http://tbn0.google.com/images?q=tbn:o_r4WIDqdf2vtM:http://www.ivimarket.com/vitrin/images/iki_arkadas_c-05_turuncu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82064" y="4572000"/>
            <a:ext cx="1381125" cy="156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Başlık"/>
          <p:cNvSpPr>
            <a:spLocks noGrp="1"/>
          </p:cNvSpPr>
          <p:nvPr>
            <p:ph type="title"/>
          </p:nvPr>
        </p:nvSpPr>
        <p:spPr>
          <a:xfrm>
            <a:off x="2667000" y="857250"/>
            <a:ext cx="77724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dirty="0"/>
              <a:t>Erken Ergenlik (</a:t>
            </a:r>
            <a:r>
              <a:rPr lang="tr-TR" dirty="0" err="1"/>
              <a:t>Adolesan</a:t>
            </a:r>
            <a:r>
              <a:rPr lang="tr-TR" dirty="0"/>
              <a:t>) Dönemi (11-15 Yaş)</a:t>
            </a:r>
            <a:br>
              <a:rPr lang="tr-TR" dirty="0"/>
            </a:br>
            <a:endParaRPr lang="tr-TR" dirty="0"/>
          </a:p>
        </p:txBody>
      </p:sp>
      <p:sp>
        <p:nvSpPr>
          <p:cNvPr id="11267" name="2 İçerik Yer Tutucusu"/>
          <p:cNvSpPr>
            <a:spLocks noGrp="1"/>
          </p:cNvSpPr>
          <p:nvPr>
            <p:ph sz="quarter" idx="1"/>
          </p:nvPr>
        </p:nvSpPr>
        <p:spPr>
          <a:xfrm>
            <a:off x="2776538" y="2100263"/>
            <a:ext cx="7772400" cy="4114800"/>
          </a:xfrm>
        </p:spPr>
        <p:txBody>
          <a:bodyPr anchor="t"/>
          <a:lstStyle/>
          <a:p>
            <a:pPr eaLnBrk="1" hangingPunct="1"/>
            <a:r>
              <a:rPr lang="tr-TR" sz="2800"/>
              <a:t>Ergenler bu dönemde ayna karşısında uzun vakit geçirirler.</a:t>
            </a:r>
          </a:p>
          <a:p>
            <a:pPr eaLnBrk="1" hangingPunct="1"/>
            <a:r>
              <a:rPr lang="tr-TR" sz="2800"/>
              <a:t>Aynı cinsiyetten kişilerle yakın arkadaşlıklar kurma eğilimi fazladır.</a:t>
            </a:r>
          </a:p>
          <a:p>
            <a:pPr eaLnBrk="1" hangingPunct="1"/>
            <a:r>
              <a:rPr lang="tr-TR" sz="2800"/>
              <a:t>Soyut düşünebilme yeteneği gelişmeye başlar.</a:t>
            </a:r>
          </a:p>
          <a:p>
            <a:pPr eaLnBrk="1" hangingPunct="1"/>
            <a:r>
              <a:rPr lang="tr-TR" sz="2800"/>
              <a:t>Duygusal dalgalanmalar sık görülür.</a:t>
            </a:r>
          </a:p>
          <a:p>
            <a:pPr eaLnBrk="1" hangingPunct="1"/>
            <a:endParaRPr lang="tr-TR" sz="2800"/>
          </a:p>
        </p:txBody>
      </p:sp>
      <p:pic>
        <p:nvPicPr>
          <p:cNvPr id="11268" name="Picture 5" descr="http://tbn1.google.com/images?q=tbn:LpXZrPc0IU0gQM:http://i.milliyet.com.tr/HaberAnaResmi/2008/10/23/fft17_mf121999.Jpe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382126" y="4689475"/>
            <a:ext cx="976313" cy="141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Başlık"/>
          <p:cNvSpPr>
            <a:spLocks noGrp="1"/>
          </p:cNvSpPr>
          <p:nvPr>
            <p:ph type="title"/>
          </p:nvPr>
        </p:nvSpPr>
        <p:spPr>
          <a:xfrm>
            <a:off x="2776538" y="1109663"/>
            <a:ext cx="7772400" cy="8191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/>
              <a:t>Bağımsızlık-Bağımlılık Mücadelesi</a:t>
            </a:r>
            <a:br>
              <a:rPr lang="tr-TR"/>
            </a:br>
            <a:endParaRPr lang="tr-TR"/>
          </a:p>
        </p:txBody>
      </p:sp>
      <p:sp>
        <p:nvSpPr>
          <p:cNvPr id="12291" name="2 İçerik Yer Tutucusu"/>
          <p:cNvSpPr>
            <a:spLocks noGrp="1"/>
          </p:cNvSpPr>
          <p:nvPr>
            <p:ph sz="quarter" idx="1"/>
          </p:nvPr>
        </p:nvSpPr>
        <p:spPr/>
        <p:txBody>
          <a:bodyPr anchor="t">
            <a:normAutofit fontScale="92500"/>
          </a:bodyPr>
          <a:lstStyle/>
          <a:p>
            <a:pPr eaLnBrk="1" hangingPunct="1"/>
            <a:r>
              <a:rPr lang="tr-TR" sz="2800"/>
              <a:t>Duygusal dalgalanmalar,</a:t>
            </a:r>
          </a:p>
          <a:p>
            <a:pPr eaLnBrk="1" hangingPunct="1"/>
            <a:r>
              <a:rPr lang="tr-TR" sz="2800"/>
              <a:t>Kendini ifade etme yeteneğinde artma,</a:t>
            </a:r>
          </a:p>
          <a:p>
            <a:pPr eaLnBrk="1" hangingPunct="1"/>
            <a:r>
              <a:rPr lang="tr-TR" sz="2800"/>
              <a:t>Ailesinin  aktiviteleri  ile  daha  az  ilgilenme,  eleştiri  ya  da  tavsiyelerine uymada isteksizlik gösterme,</a:t>
            </a:r>
          </a:p>
          <a:p>
            <a:pPr eaLnBrk="1" hangingPunct="1"/>
            <a:r>
              <a:rPr lang="tr-TR" sz="2800"/>
              <a:t>Başka bir desteğe sahip olmadan aileden ayrılma ortamı oluşturma ve bunun da aile içinde bazı sorunlara yol açması,</a:t>
            </a:r>
          </a:p>
          <a:p>
            <a:pPr eaLnBrk="1" hangingPunct="1"/>
            <a:r>
              <a:rPr lang="tr-TR" sz="2800"/>
              <a:t>Aile dışında yeni insanlar arama.</a:t>
            </a:r>
          </a:p>
          <a:p>
            <a:pPr eaLnBrk="1" hangingPunct="1"/>
            <a:endParaRPr lang="tr-TR" sz="2800"/>
          </a:p>
        </p:txBody>
      </p:sp>
      <p:pic>
        <p:nvPicPr>
          <p:cNvPr id="12292" name="Picture 5" descr="http://tbn3.google.com/images?q=tbn:nwprjo3YQS85cM:http://www.drnbebek.com/kamil.php%3Ft1%3Dbuyuk%26t2%3Dhaber%26name%3Daile_tutumlari_ve_ergene_etkisi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310688" y="5586413"/>
            <a:ext cx="1128712" cy="112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1 Başlık"/>
          <p:cNvSpPr>
            <a:spLocks noGrp="1"/>
          </p:cNvSpPr>
          <p:nvPr>
            <p:ph type="title"/>
          </p:nvPr>
        </p:nvSpPr>
        <p:spPr>
          <a:xfrm>
            <a:off x="3538538" y="642938"/>
            <a:ext cx="7772400" cy="1143000"/>
          </a:xfrm>
        </p:spPr>
        <p:txBody>
          <a:bodyPr/>
          <a:lstStyle/>
          <a:p>
            <a:pPr eaLnBrk="1" hangingPunct="1"/>
            <a:r>
              <a:rPr lang="tr-TR"/>
              <a:t>Beden İmajı Algısı</a:t>
            </a:r>
          </a:p>
        </p:txBody>
      </p:sp>
      <p:sp>
        <p:nvSpPr>
          <p:cNvPr id="13314" name="2 İçerik Yer Tutucusu"/>
          <p:cNvSpPr>
            <a:spLocks noGrp="1"/>
          </p:cNvSpPr>
          <p:nvPr>
            <p:ph sz="quarter" idx="1"/>
          </p:nvPr>
        </p:nvSpPr>
        <p:spPr>
          <a:xfrm>
            <a:off x="2990851" y="1906588"/>
            <a:ext cx="6962775" cy="4114800"/>
          </a:xfrm>
        </p:spPr>
        <p:txBody>
          <a:bodyPr anchor="t">
            <a:normAutofit lnSpcReduction="10000"/>
          </a:bodyPr>
          <a:lstStyle/>
          <a:p>
            <a:pPr marL="342900" lvl="1" indent="-342900">
              <a:buClr>
                <a:schemeClr val="hlink"/>
              </a:buClr>
              <a:buSzPct val="80000"/>
              <a:buFont typeface="Monotype Sorts" pitchFamily="2" charset="2"/>
              <a:buChar char="w"/>
            </a:pPr>
            <a:r>
              <a:rPr lang="tr-TR" sz="2500"/>
              <a:t>Kendisini sorgulama,</a:t>
            </a:r>
          </a:p>
          <a:p>
            <a:pPr marL="342900" lvl="1" indent="-342900">
              <a:buClr>
                <a:schemeClr val="hlink"/>
              </a:buClr>
              <a:buSzPct val="80000"/>
              <a:buFont typeface="Monotype Sorts" pitchFamily="2" charset="2"/>
              <a:buChar char="w"/>
            </a:pPr>
            <a:r>
              <a:rPr lang="tr-TR" sz="2500"/>
              <a:t>Dış görünüşü ve çekiciliği konusunda emin olamama,</a:t>
            </a:r>
          </a:p>
          <a:p>
            <a:pPr marL="342900" lvl="1" indent="-342900">
              <a:buClr>
                <a:schemeClr val="hlink"/>
              </a:buClr>
              <a:buSzPct val="80000"/>
              <a:buFont typeface="Monotype Sorts" pitchFamily="2" charset="2"/>
              <a:buChar char="w"/>
            </a:pPr>
            <a:r>
              <a:rPr lang="tr-TR" sz="2500"/>
              <a:t>Sıklıkla kendi bedenini başkaları ile karşılaştırma,</a:t>
            </a:r>
          </a:p>
          <a:p>
            <a:pPr marL="342900" lvl="1" indent="-342900">
              <a:buClr>
                <a:schemeClr val="hlink"/>
              </a:buClr>
              <a:buSzPct val="80000"/>
              <a:buFont typeface="Monotype Sorts" pitchFamily="2" charset="2"/>
              <a:buChar char="w"/>
            </a:pPr>
            <a:r>
              <a:rPr lang="tr-TR" sz="2500"/>
              <a:t>Cinsel  anatomi  ve  fizyoloji  ile  ilgilenme,  âdet  görme  (menstrüasyon) ya da boşalma (ejakülasyon), elle doyum (mastürbasyon), meme ya da penis büyüklüğü hakkında endişe etme .</a:t>
            </a:r>
          </a:p>
          <a:p>
            <a:pPr marL="342900" lvl="1" indent="-342900">
              <a:buClr>
                <a:schemeClr val="hlink"/>
              </a:buClr>
              <a:buSzPct val="80000"/>
              <a:buFont typeface="Monotype Sorts" pitchFamily="2" charset="2"/>
              <a:buChar char="w"/>
            </a:pPr>
            <a:endParaRPr lang="tr-TR" sz="2500"/>
          </a:p>
          <a:p>
            <a:pPr marL="342900" lvl="1" indent="-342900">
              <a:buClr>
                <a:schemeClr val="hlink"/>
              </a:buClr>
              <a:buSzPct val="80000"/>
              <a:buFont typeface="Monotype Sorts" pitchFamily="2" charset="2"/>
              <a:buChar char="w"/>
            </a:pPr>
            <a:endParaRPr lang="tr-TR" sz="2500"/>
          </a:p>
          <a:p>
            <a:pPr eaLnBrk="1" hangingPunct="1"/>
            <a:endParaRPr lang="tr-TR" sz="250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Başlık"/>
          <p:cNvSpPr>
            <a:spLocks noGrp="1"/>
          </p:cNvSpPr>
          <p:nvPr>
            <p:ph type="title"/>
          </p:nvPr>
        </p:nvSpPr>
        <p:spPr>
          <a:xfrm>
            <a:off x="2595563" y="1000125"/>
            <a:ext cx="77724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/>
              <a:t>Akran Grup İlişkisi</a:t>
            </a:r>
            <a:br>
              <a:rPr lang="tr-TR"/>
            </a:br>
            <a:endParaRPr lang="tr-TR"/>
          </a:p>
        </p:txBody>
      </p:sp>
      <p:sp>
        <p:nvSpPr>
          <p:cNvPr id="14339" name="2 İçerik Yer Tutucusu"/>
          <p:cNvSpPr>
            <a:spLocks noGrp="1"/>
          </p:cNvSpPr>
          <p:nvPr>
            <p:ph sz="quarter" idx="1"/>
          </p:nvPr>
        </p:nvSpPr>
        <p:spPr>
          <a:xfrm>
            <a:off x="2919414" y="1671638"/>
            <a:ext cx="7248525" cy="4114800"/>
          </a:xfrm>
        </p:spPr>
        <p:txBody>
          <a:bodyPr anchor="t">
            <a:normAutofit/>
          </a:bodyPr>
          <a:lstStyle/>
          <a:p>
            <a:pPr eaLnBrk="1" hangingPunct="1"/>
            <a:r>
              <a:rPr lang="tr-TR" sz="2800" dirty="0"/>
              <a:t>Arkadaşların yanında kendini daha iyi hissetme </a:t>
            </a:r>
          </a:p>
          <a:p>
            <a:pPr eaLnBrk="1" hangingPunct="1"/>
            <a:r>
              <a:rPr lang="tr-TR" sz="2800" dirty="0"/>
              <a:t>Yalnızca  aynı  cinsiyetten  arkadaş  edinme</a:t>
            </a:r>
          </a:p>
          <a:p>
            <a:pPr eaLnBrk="1" hangingPunct="1"/>
            <a:r>
              <a:rPr lang="tr-TR" sz="2800" dirty="0"/>
              <a:t>Arkadaşlarına karşı çok fazla duygusal ve hassas olma,</a:t>
            </a:r>
          </a:p>
          <a:p>
            <a:pPr eaLnBrk="1" hangingPunct="1"/>
            <a:r>
              <a:rPr lang="tr-TR" sz="2800" dirty="0"/>
              <a:t>Ara sıra karşı cinsten arkadaşlıklar kurma.</a:t>
            </a:r>
          </a:p>
          <a:p>
            <a:pPr eaLnBrk="1" hangingPunct="1"/>
            <a:endParaRPr lang="tr-TR" sz="2800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Başlık"/>
          <p:cNvSpPr>
            <a:spLocks noGrp="1"/>
          </p:cNvSpPr>
          <p:nvPr>
            <p:ph type="title"/>
          </p:nvPr>
        </p:nvSpPr>
        <p:spPr>
          <a:xfrm>
            <a:off x="2524125" y="1071563"/>
            <a:ext cx="77724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/>
              <a:t>Kişilik Gelişimi-1</a:t>
            </a:r>
            <a:br>
              <a:rPr lang="tr-TR"/>
            </a:br>
            <a:endParaRPr lang="tr-TR"/>
          </a:p>
        </p:txBody>
      </p:sp>
      <p:sp>
        <p:nvSpPr>
          <p:cNvPr id="15363" name="2 İçerik Yer Tutucusu"/>
          <p:cNvSpPr>
            <a:spLocks noGrp="1"/>
          </p:cNvSpPr>
          <p:nvPr>
            <p:ph sz="quarter" idx="1"/>
          </p:nvPr>
        </p:nvSpPr>
        <p:spPr>
          <a:xfrm>
            <a:off x="2919414" y="2100263"/>
            <a:ext cx="7248525" cy="4114800"/>
          </a:xfrm>
        </p:spPr>
        <p:txBody>
          <a:bodyPr anchor="t"/>
          <a:lstStyle/>
          <a:p>
            <a:pPr eaLnBrk="1" hangingPunct="1"/>
            <a:r>
              <a:rPr lang="tr-TR" sz="2800"/>
              <a:t>Soyut kavramları anlama,</a:t>
            </a:r>
          </a:p>
          <a:p>
            <a:pPr eaLnBrk="1" hangingPunct="1"/>
            <a:r>
              <a:rPr lang="tr-TR" sz="2800"/>
              <a:t>Sıklıkla  hayal  kurma</a:t>
            </a:r>
          </a:p>
          <a:p>
            <a:pPr eaLnBrk="1" hangingPunct="1"/>
            <a:r>
              <a:rPr lang="tr-TR" sz="2800"/>
              <a:t>Zihinsel ve fiziksel kapasitesinin dışındaki bir aktiviteyi gerçekleştirme isteği,</a:t>
            </a:r>
          </a:p>
          <a:p>
            <a:pPr eaLnBrk="1" hangingPunct="1"/>
            <a:r>
              <a:rPr lang="tr-TR" sz="2800"/>
              <a:t>Otoriteyi  sorgulama,  aile  ya  da  öğretmenin  dayanma  derecesini  test etme,</a:t>
            </a:r>
          </a:p>
          <a:p>
            <a:pPr eaLnBrk="1" hangingPunct="1"/>
            <a:endParaRPr lang="tr-TR" sz="2800"/>
          </a:p>
        </p:txBody>
      </p:sp>
      <p:pic>
        <p:nvPicPr>
          <p:cNvPr id="15364" name="Picture 5" descr="http://tbn1.google.com/images?q=tbn:bvch2pJpW3-HOM:http://www.msnburada.com/smiley/arkadaslik/5.gif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024938" y="284163"/>
            <a:ext cx="1276350" cy="1287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1 Başlık"/>
          <p:cNvSpPr>
            <a:spLocks noGrp="1"/>
          </p:cNvSpPr>
          <p:nvPr>
            <p:ph type="title"/>
          </p:nvPr>
        </p:nvSpPr>
        <p:spPr>
          <a:xfrm>
            <a:off x="2381250" y="1000125"/>
            <a:ext cx="77724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/>
              <a:t>Kişilik Gelişimi-3</a:t>
            </a:r>
            <a:br>
              <a:rPr lang="tr-TR"/>
            </a:br>
            <a:endParaRPr lang="tr-TR"/>
          </a:p>
        </p:txBody>
      </p:sp>
      <p:sp>
        <p:nvSpPr>
          <p:cNvPr id="16387" name="2 İçerik Yer Tutucusu"/>
          <p:cNvSpPr>
            <a:spLocks noGrp="1"/>
          </p:cNvSpPr>
          <p:nvPr>
            <p:ph sz="quarter" idx="1"/>
          </p:nvPr>
        </p:nvSpPr>
        <p:spPr>
          <a:xfrm>
            <a:off x="2776538" y="1957388"/>
            <a:ext cx="7391400" cy="4114800"/>
          </a:xfrm>
        </p:spPr>
        <p:txBody>
          <a:bodyPr anchor="t">
            <a:normAutofit fontScale="92500" lnSpcReduction="10000"/>
          </a:bodyPr>
          <a:lstStyle/>
          <a:p>
            <a:pPr eaLnBrk="1" hangingPunct="1">
              <a:defRPr/>
            </a:pPr>
            <a:r>
              <a:rPr lang="tr-TR" sz="2800" dirty="0"/>
              <a:t>Kendi isteklerini kontrol edememe, 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lang="tr-TR" sz="2800" u="sng" dirty="0"/>
              <a:t>risk alma davranışları; </a:t>
            </a:r>
          </a:p>
          <a:p>
            <a:pPr lvl="1" eaLnBrk="1" hangingPunct="1">
              <a:buClr>
                <a:schemeClr val="accent2">
                  <a:lumMod val="75000"/>
                </a:schemeClr>
              </a:buClr>
              <a:defRPr/>
            </a:pPr>
            <a:r>
              <a:rPr lang="tr-TR" sz="2400" dirty="0"/>
              <a:t>sigara, alkol, </a:t>
            </a:r>
          </a:p>
          <a:p>
            <a:pPr lvl="1" eaLnBrk="1" hangingPunct="1">
              <a:buClr>
                <a:schemeClr val="accent2">
                  <a:lumMod val="75000"/>
                </a:schemeClr>
              </a:buClr>
              <a:defRPr/>
            </a:pPr>
            <a:r>
              <a:rPr lang="tr-TR" sz="2400" dirty="0"/>
              <a:t>madde  kullanımı,  </a:t>
            </a:r>
          </a:p>
          <a:p>
            <a:pPr lvl="1" eaLnBrk="1" hangingPunct="1">
              <a:buClr>
                <a:schemeClr val="accent2">
                  <a:lumMod val="75000"/>
                </a:schemeClr>
              </a:buClr>
              <a:defRPr/>
            </a:pPr>
            <a:r>
              <a:rPr lang="tr-TR" sz="2400" dirty="0"/>
              <a:t>kontrolsüz  cinsel  deneyim  vb.</a:t>
            </a:r>
          </a:p>
          <a:p>
            <a:pPr eaLnBrk="1" hangingPunct="1">
              <a:defRPr/>
            </a:pPr>
            <a:r>
              <a:rPr lang="tr-TR" sz="2800" dirty="0"/>
              <a:t>Bulunduğu  durumunu  abartmak;</a:t>
            </a:r>
          </a:p>
          <a:p>
            <a:pPr lvl="1" eaLnBrk="1" hangingPunct="1">
              <a:buClr>
                <a:schemeClr val="accent2">
                  <a:lumMod val="75000"/>
                </a:schemeClr>
              </a:buClr>
              <a:defRPr/>
            </a:pPr>
            <a:r>
              <a:rPr lang="tr-TR" sz="2400" dirty="0"/>
              <a:t>çok  yalnız  hissetmek, </a:t>
            </a:r>
          </a:p>
          <a:p>
            <a:pPr lvl="1" eaLnBrk="1" hangingPunct="1">
              <a:buClr>
                <a:schemeClr val="accent2">
                  <a:lumMod val="75000"/>
                </a:schemeClr>
              </a:buClr>
              <a:defRPr/>
            </a:pPr>
            <a:r>
              <a:rPr lang="tr-TR" sz="2400" dirty="0"/>
              <a:t>problemlerinin çok büyük </a:t>
            </a:r>
          </a:p>
          <a:p>
            <a:pPr lvl="1" eaLnBrk="1" hangingPunct="1">
              <a:buClr>
                <a:schemeClr val="accent2">
                  <a:lumMod val="75000"/>
                </a:schemeClr>
              </a:buClr>
              <a:buFontTx/>
              <a:buNone/>
              <a:defRPr/>
            </a:pPr>
            <a:r>
              <a:rPr lang="tr-TR" sz="2400" dirty="0"/>
              <a:t>  olduğunu düşünmek.</a:t>
            </a:r>
          </a:p>
          <a:p>
            <a:pPr eaLnBrk="1" hangingPunct="1">
              <a:defRPr/>
            </a:pPr>
            <a:endParaRPr lang="tr-TR" dirty="0"/>
          </a:p>
        </p:txBody>
      </p:sp>
      <p:pic>
        <p:nvPicPr>
          <p:cNvPr id="17412" name="Picture 5" descr="http://tbn2.google.com/images?q=tbn:8pIW_1HEuuIOSM:http://www.anneoluncaanladim.com/img/ergen_0909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82064" y="5000625"/>
            <a:ext cx="1125537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7" descr="http://tbn0.google.com/images?q=tbn:m1A8xzWlb478vM:http://www.nisanpsiko.com/Article_i/urun789869.jpg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953501" y="3929064"/>
            <a:ext cx="128587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1 Başlık"/>
          <p:cNvSpPr>
            <a:spLocks noGrp="1"/>
          </p:cNvSpPr>
          <p:nvPr>
            <p:ph type="title"/>
          </p:nvPr>
        </p:nvSpPr>
        <p:spPr>
          <a:xfrm>
            <a:off x="2595563" y="857250"/>
            <a:ext cx="77724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dirty="0"/>
              <a:t>Orta Ergenlik (</a:t>
            </a:r>
            <a:r>
              <a:rPr lang="tr-TR" dirty="0" err="1"/>
              <a:t>Adolesan</a:t>
            </a:r>
            <a:r>
              <a:rPr lang="tr-TR" dirty="0"/>
              <a:t>) Dönemi</a:t>
            </a:r>
            <a:br>
              <a:rPr lang="tr-TR" dirty="0"/>
            </a:br>
            <a:r>
              <a:rPr lang="tr-TR" dirty="0"/>
              <a:t> (15-16 yaş)</a:t>
            </a:r>
            <a:br>
              <a:rPr lang="tr-TR" dirty="0"/>
            </a:br>
            <a:endParaRPr lang="tr-TR" dirty="0"/>
          </a:p>
        </p:txBody>
      </p:sp>
      <p:sp>
        <p:nvSpPr>
          <p:cNvPr id="21506" name="2 İçerik Yer Tutucusu"/>
          <p:cNvSpPr>
            <a:spLocks noGrp="1"/>
          </p:cNvSpPr>
          <p:nvPr>
            <p:ph sz="quarter" idx="1"/>
          </p:nvPr>
        </p:nvSpPr>
        <p:spPr>
          <a:xfrm>
            <a:off x="2881314" y="2028825"/>
            <a:ext cx="7534275" cy="4114800"/>
          </a:xfrm>
        </p:spPr>
        <p:txBody>
          <a:bodyPr anchor="t"/>
          <a:lstStyle/>
          <a:p>
            <a:pPr eaLnBrk="1" hangingPunct="1"/>
            <a:r>
              <a:rPr lang="tr-TR" sz="2800"/>
              <a:t>Kendi  kararlarını verebilme  ve bağımsızlık isteği açıkça ifade edilir.</a:t>
            </a:r>
          </a:p>
          <a:p>
            <a:pPr eaLnBrk="1" hangingPunct="1"/>
            <a:r>
              <a:rPr lang="tr-TR" sz="2800"/>
              <a:t>Bağımsızlık  istekleri  doğrultusunda  aile  bireyleri  ile  ergen  arasında değişik tartışmalar ortaya çıkabilir.</a:t>
            </a:r>
          </a:p>
          <a:p>
            <a:pPr eaLnBrk="1" hangingPunct="1"/>
            <a:r>
              <a:rPr lang="tr-TR" sz="2800"/>
              <a:t>Ne yapmaları gerektiğinin söylenmesinden aşırı rahatsız olabilirler.</a:t>
            </a:r>
          </a:p>
          <a:p>
            <a:pPr eaLnBrk="1" hangingPunct="1"/>
            <a:endParaRPr lang="tr-TR" sz="280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Şehir Hayatı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530</TotalTime>
  <Words>425</Words>
  <Application>Microsoft Office PowerPoint</Application>
  <PresentationFormat>Geniş ekran</PresentationFormat>
  <Paragraphs>60</Paragraphs>
  <Slides>10</Slides>
  <Notes>8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  <vt:variant>
        <vt:lpstr>Özel Gösteriler</vt:lpstr>
      </vt:variant>
      <vt:variant>
        <vt:i4>1</vt:i4>
      </vt:variant>
    </vt:vector>
  </HeadingPairs>
  <TitlesOfParts>
    <vt:vector size="18" baseType="lpstr">
      <vt:lpstr>Arial</vt:lpstr>
      <vt:lpstr>Calibri</vt:lpstr>
      <vt:lpstr>Century Gothic</vt:lpstr>
      <vt:lpstr>Monotype Sorts</vt:lpstr>
      <vt:lpstr>Times New Roman</vt:lpstr>
      <vt:lpstr>Wingdings 3</vt:lpstr>
      <vt:lpstr>Duman</vt:lpstr>
      <vt:lpstr>Adölesan dönem Psiko- sosyal çevresel etkenler</vt:lpstr>
      <vt:lpstr>ERGENLİK-2</vt:lpstr>
      <vt:lpstr>Erken Ergenlik (Adolesan) Dönemi (11-15 Yaş) </vt:lpstr>
      <vt:lpstr>Bağımsızlık-Bağımlılık Mücadelesi </vt:lpstr>
      <vt:lpstr>Beden İmajı Algısı</vt:lpstr>
      <vt:lpstr>Akran Grup İlişkisi </vt:lpstr>
      <vt:lpstr>Kişilik Gelişimi-1 </vt:lpstr>
      <vt:lpstr>Kişilik Gelişimi-3 </vt:lpstr>
      <vt:lpstr>Orta Ergenlik (Adolesan) Dönemi  (15-16 yaş) </vt:lpstr>
      <vt:lpstr>PowerPoint Sunusu</vt:lpstr>
      <vt:lpstr>Özel Gösteri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2010 ABD Sağlık Hizmetleri Reformu</dc:title>
  <dc:creator>toshiba pc</dc:creator>
  <cp:lastModifiedBy>Munevver.Goker</cp:lastModifiedBy>
  <cp:revision>77</cp:revision>
  <dcterms:created xsi:type="dcterms:W3CDTF">2014-05-19T11:47:06Z</dcterms:created>
  <dcterms:modified xsi:type="dcterms:W3CDTF">2021-11-16T15:06:31Z</dcterms:modified>
</cp:coreProperties>
</file>