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2B3A-AFC4-44F7-97D6-CE649007B488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EFD5C-4454-4C9F-A0DF-42E64E5596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73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FD5C-4454-4C9F-A0DF-42E64E55966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0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3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3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03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47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96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9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19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27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4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89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7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5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8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4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2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09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08.12.2019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5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t-dentis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Endodontik</a:t>
            </a:r>
            <a:r>
              <a:rPr lang="tr-TR" dirty="0" smtClean="0"/>
              <a:t> tedavi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Çalışkan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2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15186"/>
            <a:ext cx="4968552" cy="49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0784"/>
            <a:ext cx="4320480" cy="429273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60784"/>
            <a:ext cx="4355976" cy="43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" y="12062"/>
            <a:ext cx="3450038" cy="35310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916832"/>
            <a:ext cx="3412125" cy="393925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771800" y="5949280"/>
            <a:ext cx="592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Periapikal</a:t>
            </a:r>
            <a:r>
              <a:rPr lang="tr-TR" dirty="0" smtClean="0"/>
              <a:t> patoloji radyografik olarak onaylandıktan sonra </a:t>
            </a:r>
            <a:r>
              <a:rPr lang="tr-TR" dirty="0" err="1" smtClean="0"/>
              <a:t>pulpaya</a:t>
            </a:r>
            <a:r>
              <a:rPr lang="tr-TR" dirty="0" smtClean="0"/>
              <a:t> erişim ve  </a:t>
            </a:r>
            <a:r>
              <a:rPr lang="tr-TR" dirty="0" err="1" smtClean="0"/>
              <a:t>Nektotik</a:t>
            </a:r>
            <a:r>
              <a:rPr lang="tr-TR" dirty="0" smtClean="0"/>
              <a:t> </a:t>
            </a:r>
            <a:r>
              <a:rPr lang="tr-TR" dirty="0" err="1" smtClean="0"/>
              <a:t>pulpa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563887" y="332656"/>
            <a:ext cx="5131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Renksiz dişlerde nekrotik bir </a:t>
            </a:r>
            <a:r>
              <a:rPr lang="tr-TR" dirty="0" err="1" smtClean="0"/>
              <a:t>pulpadan</a:t>
            </a:r>
            <a:r>
              <a:rPr lang="tr-TR" dirty="0" smtClean="0"/>
              <a:t> şüphelenilmelidir</a:t>
            </a:r>
            <a:r>
              <a:rPr lang="tr-TR" dirty="0"/>
              <a:t>. </a:t>
            </a:r>
            <a:r>
              <a:rPr lang="tr-TR" dirty="0" err="1"/>
              <a:t>Periapikal</a:t>
            </a:r>
            <a:r>
              <a:rPr lang="tr-TR" dirty="0"/>
              <a:t> dokuları değerlendirmek için bu dişlerin radyografisi </a:t>
            </a:r>
            <a:r>
              <a:rPr lang="tr-TR" dirty="0" smtClean="0"/>
              <a:t>alınmalıdır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62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87500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/>
              <a:t>Small Animal</a:t>
            </a:r>
          </a:p>
          <a:p>
            <a:r>
              <a:rPr lang="en-US" sz="1350" dirty="0"/>
              <a:t>Dentistry</a:t>
            </a:r>
          </a:p>
          <a:p>
            <a:r>
              <a:rPr lang="en-US" sz="1350" dirty="0"/>
              <a:t>A manual of techniques</a:t>
            </a:r>
          </a:p>
          <a:p>
            <a:r>
              <a:rPr lang="en-US" sz="1350" dirty="0"/>
              <a:t>Cedric </a:t>
            </a:r>
            <a:r>
              <a:rPr lang="en-US" sz="1350" dirty="0" err="1"/>
              <a:t>Tutt</a:t>
            </a:r>
            <a:endParaRPr lang="en-US" sz="1350" dirty="0"/>
          </a:p>
          <a:p>
            <a:r>
              <a:rPr lang="en-US" sz="1350" dirty="0">
                <a:hlinkClick r:id="rId2"/>
              </a:rPr>
              <a:t>www.vet-dentist.com</a:t>
            </a:r>
            <a:endParaRPr lang="tr-TR" sz="1350" dirty="0"/>
          </a:p>
          <a:p>
            <a:r>
              <a:rPr lang="tr-TR" sz="1350" dirty="0" err="1"/>
              <a:t>Blackwell</a:t>
            </a:r>
            <a:r>
              <a:rPr lang="tr-TR" sz="1350" dirty="0"/>
              <a:t> Publishing</a:t>
            </a:r>
          </a:p>
        </p:txBody>
      </p:sp>
    </p:spTree>
    <p:extLst>
      <p:ext uri="{BB962C8B-B14F-4D97-AF65-F5344CB8AC3E}">
        <p14:creationId xmlns:p14="http://schemas.microsoft.com/office/powerpoint/2010/main" val="48804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Kanal tedavisinin aşamaları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19394" y="1484784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Diş kökü kanalına erişim sağlayın.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err="1" smtClean="0"/>
              <a:t>Pulpayı</a:t>
            </a:r>
            <a:r>
              <a:rPr lang="tr-TR" sz="2400" dirty="0" smtClean="0"/>
              <a:t> dikenli kanal eğeleri ve </a:t>
            </a:r>
            <a:r>
              <a:rPr lang="tr-TR" sz="2400" dirty="0" err="1" smtClean="0"/>
              <a:t>Hedstrom</a:t>
            </a:r>
            <a:r>
              <a:rPr lang="tr-TR" sz="2400" dirty="0" smtClean="0"/>
              <a:t> telleri kullanarak  boşaltın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Sağlam bir noktada durana kadar en küçük eğeyi yavaşça ilerletin. Çalışma uzunluğunu radyografik olarak belirleyin ve eğe boylarını işaretleyip ölçün.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Kök kanalını aşamalı olarak aşamalı olarak tellerle şekillendirip </a:t>
            </a:r>
            <a:r>
              <a:rPr lang="tr-TR" sz="2400" dirty="0" err="1" smtClean="0"/>
              <a:t>debride</a:t>
            </a:r>
            <a:r>
              <a:rPr lang="tr-TR" sz="2400" dirty="0" smtClean="0"/>
              <a:t> edin (en ince çaptan başlayıp gideren kalınlaşan kanal eğeleri kullanın).</a:t>
            </a:r>
          </a:p>
          <a:p>
            <a:pPr marL="285750" indent="-285750">
              <a:buFontTx/>
              <a:buChar char="-"/>
            </a:pPr>
            <a:endParaRPr lang="tr-TR" dirty="0" smtClean="0"/>
          </a:p>
          <a:p>
            <a:pPr marL="285750" indent="-285750">
              <a:buFontTx/>
              <a:buChar char="-"/>
            </a:pPr>
            <a:endParaRPr lang="tr-TR" dirty="0" smtClean="0"/>
          </a:p>
          <a:p>
            <a:pPr marL="285750" indent="-285750">
              <a:buFontTx/>
              <a:buChar char="-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342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98072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-her </a:t>
            </a:r>
            <a:r>
              <a:rPr lang="tr-TR" sz="2400" dirty="0"/>
              <a:t>eğeleme işleminden sonra kanalı bol miktarda sodyum </a:t>
            </a:r>
            <a:r>
              <a:rPr lang="tr-TR" sz="2400" dirty="0" err="1"/>
              <a:t>hipoklorit</a:t>
            </a:r>
            <a:r>
              <a:rPr lang="tr-TR" sz="2400" dirty="0"/>
              <a:t> çözeltisi (yaklaşık 60 °C'de %5 çözelti) ile yıkayın.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-Eğe </a:t>
            </a:r>
            <a:r>
              <a:rPr lang="tr-TR" sz="2400" dirty="0" err="1"/>
              <a:t>apekese</a:t>
            </a:r>
            <a:r>
              <a:rPr lang="tr-TR" sz="2400" dirty="0"/>
              <a:t> ulaştığında ilerlemez  bu aşamada zorlanmamalıdır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-sodyum </a:t>
            </a:r>
            <a:r>
              <a:rPr lang="tr-TR" sz="2400" dirty="0" err="1"/>
              <a:t>hipoklorit</a:t>
            </a:r>
            <a:r>
              <a:rPr lang="tr-TR" sz="2400" dirty="0"/>
              <a:t> kullanarak art arda yıkayın. Son olarak, steril su kullanarak durulayın</a:t>
            </a:r>
          </a:p>
        </p:txBody>
      </p:sp>
    </p:spTree>
    <p:extLst>
      <p:ext uri="{BB962C8B-B14F-4D97-AF65-F5344CB8AC3E}">
        <p14:creationId xmlns:p14="http://schemas.microsoft.com/office/powerpoint/2010/main" val="97206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188640"/>
            <a:ext cx="74523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-</a:t>
            </a:r>
            <a:r>
              <a:rPr lang="tr-TR" sz="2400" dirty="0" err="1" smtClean="0"/>
              <a:t>Paper</a:t>
            </a:r>
            <a:r>
              <a:rPr lang="tr-TR" sz="2400" dirty="0" smtClean="0"/>
              <a:t> </a:t>
            </a:r>
            <a:r>
              <a:rPr lang="tr-TR" sz="2400" dirty="0" err="1" smtClean="0"/>
              <a:t>pointleri</a:t>
            </a:r>
            <a:r>
              <a:rPr lang="tr-TR" sz="2400" dirty="0" smtClean="0"/>
              <a:t> (ince sert kâğıttan </a:t>
            </a:r>
            <a:r>
              <a:rPr lang="tr-TR" sz="2400" dirty="0" err="1" smtClean="0"/>
              <a:t>cubuklar</a:t>
            </a:r>
            <a:r>
              <a:rPr lang="tr-TR" sz="2400" dirty="0" smtClean="0"/>
              <a:t>) kullanarak kanalı kurutun.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Son kullanılan eğe çapında gutta </a:t>
            </a:r>
            <a:r>
              <a:rPr lang="tr-TR" sz="2400" dirty="0" err="1" smtClean="0"/>
              <a:t>percha</a:t>
            </a:r>
            <a:r>
              <a:rPr lang="tr-TR" sz="2400" dirty="0" smtClean="0"/>
              <a:t> </a:t>
            </a:r>
            <a:r>
              <a:rPr lang="tr-TR" sz="2400" dirty="0" err="1" smtClean="0"/>
              <a:t>yı</a:t>
            </a:r>
            <a:r>
              <a:rPr lang="tr-TR" sz="2400" dirty="0" smtClean="0"/>
              <a:t> kök kanalına yerleştirip </a:t>
            </a:r>
            <a:r>
              <a:rPr lang="tr-TR" sz="2400" dirty="0" err="1" smtClean="0"/>
              <a:t>epekse</a:t>
            </a:r>
            <a:r>
              <a:rPr lang="tr-TR" sz="2400" dirty="0" smtClean="0"/>
              <a:t> ulaşıp ulaşmadığını radyografi ile kontrol edin.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err="1" smtClean="0"/>
              <a:t>Gutte</a:t>
            </a:r>
            <a:r>
              <a:rPr lang="tr-TR" sz="2400" dirty="0" smtClean="0"/>
              <a:t> </a:t>
            </a:r>
            <a:r>
              <a:rPr lang="tr-TR" sz="2400" dirty="0" err="1" smtClean="0"/>
              <a:t>perchayı</a:t>
            </a:r>
            <a:r>
              <a:rPr lang="tr-TR" sz="2400" dirty="0" smtClean="0"/>
              <a:t> çıkarın </a:t>
            </a:r>
            <a:r>
              <a:rPr lang="tr-TR" sz="2400" dirty="0"/>
              <a:t>ve kanal duvarlarına kök </a:t>
            </a:r>
            <a:r>
              <a:rPr lang="tr-TR" sz="2400" dirty="0" smtClean="0"/>
              <a:t>kanal sızdırmazlık </a:t>
            </a:r>
            <a:r>
              <a:rPr lang="tr-TR" sz="2400" dirty="0"/>
              <a:t>maddesi </a:t>
            </a:r>
            <a:r>
              <a:rPr lang="tr-TR" sz="2400" dirty="0" smtClean="0"/>
              <a:t>uygulayın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Kökün kapatıldığından emin olun</a:t>
            </a:r>
            <a:endParaRPr lang="tr-TR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-</a:t>
            </a:r>
            <a:r>
              <a:rPr lang="tr-TR" sz="2400" dirty="0" err="1" smtClean="0"/>
              <a:t>restoratif</a:t>
            </a:r>
            <a:r>
              <a:rPr lang="tr-TR" sz="2400" dirty="0" smtClean="0"/>
              <a:t> materyaller ile onarımı tamamlayın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err="1" smtClean="0"/>
              <a:t>Apikal</a:t>
            </a:r>
            <a:r>
              <a:rPr lang="tr-TR" sz="2400" dirty="0" smtClean="0"/>
              <a:t> ve </a:t>
            </a:r>
            <a:r>
              <a:rPr lang="tr-TR" sz="2400" dirty="0" err="1" smtClean="0"/>
              <a:t>coronal</a:t>
            </a:r>
            <a:r>
              <a:rPr lang="tr-TR" sz="2400" dirty="0" smtClean="0"/>
              <a:t> sızıntı olmadığından emin olmak için son </a:t>
            </a:r>
            <a:r>
              <a:rPr lang="tr-TR" sz="2400" dirty="0" err="1" smtClean="0"/>
              <a:t>bi</a:t>
            </a:r>
            <a:r>
              <a:rPr lang="tr-TR" sz="2400" dirty="0" smtClean="0"/>
              <a:t> radyografi alın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sz="2400" dirty="0" smtClean="0"/>
              <a:t>-6 ay arayla kontrol </a:t>
            </a:r>
            <a:r>
              <a:rPr lang="tr-TR" sz="2400" dirty="0" err="1" smtClean="0"/>
              <a:t>grafileri</a:t>
            </a:r>
            <a:r>
              <a:rPr lang="tr-TR" sz="2400" dirty="0" smtClean="0"/>
              <a:t> alın</a:t>
            </a:r>
          </a:p>
          <a:p>
            <a:pPr marL="285750" indent="-285750">
              <a:buFontTx/>
              <a:buChar char="-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721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80728"/>
            <a:ext cx="4752528" cy="473452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99792" y="5877272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Hedstrom</a:t>
            </a:r>
            <a:r>
              <a:rPr lang="tr-TR" dirty="0"/>
              <a:t> </a:t>
            </a:r>
            <a:r>
              <a:rPr lang="tr-TR" dirty="0" smtClean="0"/>
              <a:t>telleri/kanal eğesi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371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48680"/>
            <a:ext cx="5976664" cy="59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08720"/>
            <a:ext cx="4680520" cy="46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32850"/>
            <a:ext cx="7632848" cy="36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3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548680"/>
            <a:ext cx="4320480" cy="430411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619672" y="5157192"/>
            <a:ext cx="6811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Subgingival</a:t>
            </a:r>
            <a:r>
              <a:rPr lang="tr-TR" dirty="0"/>
              <a:t> kırıklar </a:t>
            </a:r>
            <a:r>
              <a:rPr lang="tr-TR" dirty="0" smtClean="0"/>
              <a:t>nedeniyle </a:t>
            </a:r>
            <a:r>
              <a:rPr lang="tr-TR" dirty="0"/>
              <a:t>kanal tedavisinin </a:t>
            </a:r>
            <a:r>
              <a:rPr lang="tr-TR" dirty="0" smtClean="0"/>
              <a:t>uygulaması gereken dişin direkt radyografik görünümü. </a:t>
            </a:r>
          </a:p>
          <a:p>
            <a:r>
              <a:rPr lang="tr-TR" dirty="0" smtClean="0"/>
              <a:t>Dişin </a:t>
            </a:r>
            <a:r>
              <a:rPr lang="tr-TR" dirty="0" err="1" smtClean="0"/>
              <a:t>apeksindeki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kök </a:t>
            </a:r>
            <a:r>
              <a:rPr lang="tr-TR" dirty="0" err="1" smtClean="0"/>
              <a:t>rezorbsiyonuna</a:t>
            </a:r>
            <a:r>
              <a:rPr lang="tr-TR" dirty="0" smtClean="0"/>
              <a:t> dikkat …</a:t>
            </a:r>
          </a:p>
          <a:p>
            <a:r>
              <a:rPr lang="tr-TR" dirty="0" smtClean="0"/>
              <a:t>Bu </a:t>
            </a:r>
            <a:r>
              <a:rPr lang="tr-TR" dirty="0"/>
              <a:t>genellikle </a:t>
            </a:r>
            <a:r>
              <a:rPr lang="tr-TR" dirty="0" err="1"/>
              <a:t>pulpa</a:t>
            </a:r>
            <a:r>
              <a:rPr lang="tr-TR" dirty="0"/>
              <a:t> nekrozunun bir sonucu olarak </a:t>
            </a:r>
            <a:r>
              <a:rPr lang="tr-TR" dirty="0" err="1"/>
              <a:t>periapikal</a:t>
            </a:r>
            <a:r>
              <a:rPr lang="tr-TR" dirty="0"/>
              <a:t> </a:t>
            </a:r>
            <a:r>
              <a:rPr lang="tr-TR" dirty="0" err="1"/>
              <a:t>enflamasyondan</a:t>
            </a:r>
            <a:r>
              <a:rPr lang="tr-TR" dirty="0"/>
              <a:t> kaynaklanır.</a:t>
            </a:r>
          </a:p>
        </p:txBody>
      </p:sp>
    </p:spTree>
    <p:extLst>
      <p:ext uri="{BB962C8B-B14F-4D97-AF65-F5344CB8AC3E}">
        <p14:creationId xmlns:p14="http://schemas.microsoft.com/office/powerpoint/2010/main" val="2596744157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257</Words>
  <Application>Microsoft Office PowerPoint</Application>
  <PresentationFormat>Ekran Gösterisi (4:3)</PresentationFormat>
  <Paragraphs>31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Duman</vt:lpstr>
      <vt:lpstr>Endodontik tedavi </vt:lpstr>
      <vt:lpstr>Kanal tedavisinin aşamaları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Kanal tedavisi</dc:title>
  <dc:creator>çalışkan</dc:creator>
  <cp:lastModifiedBy>çalışkan</cp:lastModifiedBy>
  <cp:revision>9</cp:revision>
  <dcterms:created xsi:type="dcterms:W3CDTF">2019-11-27T18:44:36Z</dcterms:created>
  <dcterms:modified xsi:type="dcterms:W3CDTF">2019-12-08T17:34:53Z</dcterms:modified>
</cp:coreProperties>
</file>