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74" r:id="rId18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özge sakiyan" userId="b6bebe72cd1ac83e" providerId="LiveId" clId="{DFDBFAC8-727F-0440-8512-B7C46BDCE9F9}"/>
    <pc:docChg chg="modSld">
      <pc:chgData name="özge sakiyan" userId="b6bebe72cd1ac83e" providerId="LiveId" clId="{DFDBFAC8-727F-0440-8512-B7C46BDCE9F9}" dt="2021-02-26T11:22:17.192" v="10" actId="20577"/>
      <pc:docMkLst>
        <pc:docMk/>
      </pc:docMkLst>
      <pc:sldChg chg="modSp">
        <pc:chgData name="özge sakiyan" userId="b6bebe72cd1ac83e" providerId="LiveId" clId="{DFDBFAC8-727F-0440-8512-B7C46BDCE9F9}" dt="2021-02-26T11:22:17.192" v="10" actId="20577"/>
        <pc:sldMkLst>
          <pc:docMk/>
          <pc:sldMk cId="4218681406" sldId="282"/>
        </pc:sldMkLst>
        <pc:spChg chg="mod">
          <ac:chgData name="özge sakiyan" userId="b6bebe72cd1ac83e" providerId="LiveId" clId="{DFDBFAC8-727F-0440-8512-B7C46BDCE9F9}" dt="2021-02-26T11:22:17.192" v="10" actId="20577"/>
          <ac:spMkLst>
            <pc:docMk/>
            <pc:sldMk cId="4218681406" sldId="282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Asıl metin stillerini düzenlemek için tıklayın</a:t>
            </a:r>
          </a:p>
          <a:p>
            <a:pPr lvl="1" rtl="0"/>
            <a:r>
              <a:t>İkinci düzey</a:t>
            </a:r>
          </a:p>
          <a:p>
            <a:pPr lvl="2" rtl="0"/>
            <a:r>
              <a:t>Üçüncü düzey</a:t>
            </a:r>
          </a:p>
          <a:p>
            <a:pPr lvl="3" rtl="0"/>
            <a:r>
              <a:t>Dördüncü düzey</a:t>
            </a:r>
          </a:p>
          <a:p>
            <a:pPr lvl="4" rtl="0"/>
            <a:r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r-TR"/>
              <a:t>Asıl alt başlık stilini düzenlemek için tıklayın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tr-TR"/>
              <a:t>Asıl başlık stili için tıklatın</a:t>
            </a:r>
            <a:endParaRPr lang="tr"/>
          </a:p>
        </p:txBody>
      </p:sp>
      <p:grpSp>
        <p:nvGrpSpPr>
          <p:cNvPr id="84" name="Gr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grpSp>
        <p:nvGrpSpPr>
          <p:cNvPr id="98" name="Gr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grpSp>
        <p:nvGrpSpPr>
          <p:cNvPr id="112" name="Gr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126" name="Metin Yer Tutucusu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r-TR"/>
              <a:t>Asıl başlık stili için tıklatın</a:t>
            </a:r>
            <a:endParaRPr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r-TR"/>
              <a:t>Asıl başlık stili için tıklatın</a:t>
            </a:r>
            <a:endParaRPr dirty="0"/>
          </a:p>
        </p:txBody>
      </p:sp>
      <p:grpSp>
        <p:nvGrpSpPr>
          <p:cNvPr id="8" name="Gr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Serbest 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Serbest Biçi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Serbest Biçi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Serbest Biçi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Serbest Biçi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erbest Biçi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erbest Biçi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erbest Biçi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erbest Biçi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erbest Biçi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erbest Biçi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erbest Biçi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Resim Yer Tutucusu 2" descr="Resim eklemek için boş yer tutucu. Yer tutucuya tıklayın ve eklemek istediğiniz resmi seçin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İki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/>
              <a:t>Asıl başlık stili için tıklatın</a:t>
            </a:r>
            <a:endParaRPr lang="tr"/>
          </a:p>
        </p:txBody>
      </p:sp>
      <p:grpSp>
        <p:nvGrpSpPr>
          <p:cNvPr id="9" name="Gr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39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grpSp>
        <p:nvGrpSpPr>
          <p:cNvPr id="22" name="Gr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40" name="Metin Yer Tutucusu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 lang="tr"/>
          </a:p>
        </p:txBody>
      </p:sp>
      <p:grpSp>
        <p:nvGrpSpPr>
          <p:cNvPr id="52" name="Gr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81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grpSp>
        <p:nvGrpSpPr>
          <p:cNvPr id="84" name="Gr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82" name="Metin Yer Tutucusu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grpSp>
        <p:nvGrpSpPr>
          <p:cNvPr id="97" name="Gr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83" name="Metin Yer Tutucusu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"/>
              <a:t>Asıl metin stillerini düzenle</a:t>
            </a:r>
          </a:p>
          <a:p>
            <a:pPr lvl="1" rtl="0"/>
            <a:r>
              <a:rPr lang="tr"/>
              <a:t>İkinci düzey</a:t>
            </a:r>
          </a:p>
          <a:p>
            <a:pPr lvl="2" rtl="0"/>
            <a:r>
              <a:rPr lang="tr"/>
              <a:t>Üçüncü düzey</a:t>
            </a:r>
          </a:p>
          <a:p>
            <a:pPr lvl="3" rtl="0"/>
            <a:r>
              <a:rPr lang="tr"/>
              <a:t>Dördüncü düzey</a:t>
            </a:r>
          </a:p>
          <a:p>
            <a:pPr lvl="4" rtl="0"/>
            <a:r>
              <a:rPr lang="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964873" y="1752600"/>
            <a:ext cx="8158740" cy="1828800"/>
          </a:xfrm>
        </p:spPr>
        <p:txBody>
          <a:bodyPr rtlCol="0">
            <a:normAutofit/>
          </a:bodyPr>
          <a:lstStyle/>
          <a:p>
            <a:pPr rtl="0"/>
            <a:r>
              <a:rPr lang="tr" dirty="0" smtClean="0"/>
              <a:t>Carbohydrate analysis</a:t>
            </a:r>
            <a:endParaRPr lang="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1604554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tr" dirty="0"/>
              <a:t>Assoc Prof. ÖZGE ŞAKIYAN DEMİRKOL</a:t>
            </a:r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r>
              <a:rPr lang="tr" sz="1200" dirty="0" smtClean="0"/>
              <a:t>05.04.2021</a:t>
            </a:r>
            <a:endParaRPr lang="tr" sz="1200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Sample</a:t>
            </a:r>
            <a:r>
              <a:rPr lang="tr-TR" dirty="0" smtClean="0"/>
              <a:t> </a:t>
            </a:r>
            <a:r>
              <a:rPr lang="tr-TR" dirty="0" err="1" smtClean="0"/>
              <a:t>preparation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Amount</a:t>
            </a:r>
            <a:r>
              <a:rPr lang="tr-TR" dirty="0" smtClean="0"/>
              <a:t> of </a:t>
            </a:r>
            <a:r>
              <a:rPr lang="tr-TR" dirty="0" err="1" smtClean="0"/>
              <a:t>preparation</a:t>
            </a:r>
            <a:r>
              <a:rPr lang="tr-TR" dirty="0" smtClean="0"/>
              <a:t> </a:t>
            </a:r>
            <a:r>
              <a:rPr lang="tr-TR" dirty="0" err="1" smtClean="0"/>
              <a:t>depends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nature</a:t>
            </a:r>
            <a:r>
              <a:rPr lang="tr-TR" dirty="0" smtClean="0"/>
              <a:t> </a:t>
            </a:r>
            <a:r>
              <a:rPr lang="tr-TR" dirty="0" smtClean="0"/>
              <a:t>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food</a:t>
            </a:r>
            <a:endParaRPr lang="tr-TR" dirty="0" smtClean="0"/>
          </a:p>
          <a:p>
            <a:r>
              <a:rPr lang="tr-TR" dirty="0" err="1" smtClean="0"/>
              <a:t>Aqueous</a:t>
            </a:r>
            <a:r>
              <a:rPr lang="tr-TR" dirty="0" smtClean="0"/>
              <a:t> </a:t>
            </a:r>
            <a:r>
              <a:rPr lang="tr-TR" dirty="0" err="1" smtClean="0"/>
              <a:t>solutions</a:t>
            </a:r>
            <a:r>
              <a:rPr lang="tr-TR" dirty="0" smtClean="0"/>
              <a:t> </a:t>
            </a:r>
            <a:r>
              <a:rPr lang="tr-TR" dirty="0" err="1" smtClean="0"/>
              <a:t>require</a:t>
            </a:r>
            <a:r>
              <a:rPr lang="tr-TR" dirty="0" smtClean="0"/>
              <a:t> </a:t>
            </a:r>
            <a:r>
              <a:rPr lang="tr-TR" dirty="0" err="1" smtClean="0"/>
              <a:t>little</a:t>
            </a:r>
            <a:r>
              <a:rPr lang="tr-TR" dirty="0" smtClean="0"/>
              <a:t> </a:t>
            </a:r>
            <a:r>
              <a:rPr lang="tr-TR" dirty="0" err="1" smtClean="0"/>
              <a:t>preparation</a:t>
            </a:r>
            <a:endParaRPr lang="tr-TR" dirty="0" smtClean="0"/>
          </a:p>
          <a:p>
            <a:r>
              <a:rPr lang="tr-TR" dirty="0" err="1" smtClean="0"/>
              <a:t>Physically</a:t>
            </a:r>
            <a:r>
              <a:rPr lang="tr-TR" dirty="0" smtClean="0"/>
              <a:t> </a:t>
            </a:r>
            <a:r>
              <a:rPr lang="tr-TR" dirty="0" err="1" smtClean="0"/>
              <a:t>associated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chemically</a:t>
            </a:r>
            <a:r>
              <a:rPr lang="tr-TR" dirty="0" smtClean="0"/>
              <a:t> </a:t>
            </a:r>
            <a:r>
              <a:rPr lang="tr-TR" dirty="0" err="1" smtClean="0"/>
              <a:t>bound</a:t>
            </a:r>
            <a:r>
              <a:rPr lang="tr-TR" dirty="0" smtClean="0"/>
              <a:t> </a:t>
            </a:r>
            <a:r>
              <a:rPr lang="tr-TR" dirty="0" err="1" smtClean="0"/>
              <a:t>need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be </a:t>
            </a:r>
            <a:r>
              <a:rPr lang="tr-TR" dirty="0" err="1" smtClean="0"/>
              <a:t>isolated</a:t>
            </a:r>
            <a:endParaRPr lang="tr-TR" dirty="0" smtClean="0"/>
          </a:p>
          <a:p>
            <a:r>
              <a:rPr lang="tr-TR" dirty="0" err="1" smtClean="0"/>
              <a:t>Method</a:t>
            </a:r>
            <a:r>
              <a:rPr lang="tr-TR" dirty="0" smtClean="0"/>
              <a:t> of </a:t>
            </a:r>
            <a:r>
              <a:rPr lang="tr-TR" dirty="0" err="1" smtClean="0"/>
              <a:t>isolation</a:t>
            </a:r>
            <a:r>
              <a:rPr lang="tr-TR" dirty="0" smtClean="0"/>
              <a:t> </a:t>
            </a:r>
            <a:r>
              <a:rPr lang="tr-TR" dirty="0" err="1" smtClean="0"/>
              <a:t>depends</a:t>
            </a:r>
            <a:r>
              <a:rPr lang="tr-TR" dirty="0" smtClean="0"/>
              <a:t> on </a:t>
            </a:r>
            <a:r>
              <a:rPr lang="tr-TR" dirty="0" err="1" smtClean="0"/>
              <a:t>Carbohydrate</a:t>
            </a:r>
            <a:r>
              <a:rPr lang="tr-TR" dirty="0" smtClean="0"/>
              <a:t> </a:t>
            </a:r>
            <a:r>
              <a:rPr lang="tr-TR" dirty="0" err="1" smtClean="0"/>
              <a:t>type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				      </a:t>
            </a:r>
            <a:r>
              <a:rPr lang="tr-TR" dirty="0" err="1" smtClean="0"/>
              <a:t>Food</a:t>
            </a:r>
            <a:r>
              <a:rPr lang="tr-TR" dirty="0" smtClean="0"/>
              <a:t> </a:t>
            </a:r>
            <a:r>
              <a:rPr lang="tr-TR" dirty="0" err="1" smtClean="0"/>
              <a:t>matrix</a:t>
            </a:r>
            <a:r>
              <a:rPr lang="tr-TR" dirty="0" smtClean="0"/>
              <a:t> </a:t>
            </a:r>
            <a:r>
              <a:rPr lang="tr-TR" dirty="0" err="1" smtClean="0"/>
              <a:t>type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				      </a:t>
            </a:r>
            <a:r>
              <a:rPr lang="tr-TR" dirty="0" err="1" smtClean="0"/>
              <a:t>Purpose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analysis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257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Methods</a:t>
            </a:r>
            <a:r>
              <a:rPr lang="tr-TR" dirty="0" smtClean="0"/>
              <a:t> of </a:t>
            </a:r>
            <a:r>
              <a:rPr lang="tr-TR" dirty="0" err="1" smtClean="0"/>
              <a:t>analysis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Chromatographic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electrophoretic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endParaRPr lang="tr-TR" dirty="0" smtClean="0"/>
          </a:p>
          <a:p>
            <a:r>
              <a:rPr lang="tr-TR" dirty="0" err="1" smtClean="0"/>
              <a:t>Chemical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endParaRPr lang="tr-TR" dirty="0" smtClean="0"/>
          </a:p>
          <a:p>
            <a:r>
              <a:rPr lang="tr-TR" dirty="0" err="1" smtClean="0"/>
              <a:t>Enzymatic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endParaRPr lang="tr-TR" dirty="0" smtClean="0"/>
          </a:p>
          <a:p>
            <a:r>
              <a:rPr lang="tr-TR" dirty="0" err="1" smtClean="0"/>
              <a:t>Physical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endParaRPr lang="tr-TR" dirty="0" smtClean="0"/>
          </a:p>
          <a:p>
            <a:r>
              <a:rPr lang="tr-TR" dirty="0" err="1" smtClean="0"/>
              <a:t>Immunoassays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491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Chromatographic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Most</a:t>
            </a:r>
            <a:r>
              <a:rPr lang="tr-TR" dirty="0" smtClean="0"/>
              <a:t> </a:t>
            </a:r>
            <a:r>
              <a:rPr lang="tr-TR" dirty="0" err="1" smtClean="0"/>
              <a:t>powerful</a:t>
            </a:r>
            <a:r>
              <a:rPr lang="tr-TR" dirty="0" smtClean="0"/>
              <a:t> </a:t>
            </a:r>
            <a:r>
              <a:rPr lang="tr-TR" dirty="0" err="1" smtClean="0"/>
              <a:t>analytical</a:t>
            </a:r>
            <a:r>
              <a:rPr lang="tr-TR" dirty="0" smtClean="0"/>
              <a:t> </a:t>
            </a:r>
            <a:r>
              <a:rPr lang="tr-TR" dirty="0" err="1" smtClean="0"/>
              <a:t>techniques</a:t>
            </a:r>
            <a:endParaRPr lang="tr-TR" dirty="0" smtClean="0"/>
          </a:p>
          <a:p>
            <a:pPr lvl="1"/>
            <a:r>
              <a:rPr lang="tr-TR" dirty="0" smtClean="0"/>
              <a:t>Analysis of </a:t>
            </a:r>
            <a:r>
              <a:rPr lang="tr-TR" dirty="0" err="1" smtClean="0"/>
              <a:t>type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concentration</a:t>
            </a:r>
            <a:r>
              <a:rPr lang="tr-TR" dirty="0" smtClean="0"/>
              <a:t> can be done</a:t>
            </a:r>
          </a:p>
          <a:p>
            <a:r>
              <a:rPr lang="tr-TR" dirty="0" err="1" smtClean="0"/>
              <a:t>Commonly</a:t>
            </a:r>
            <a:r>
              <a:rPr lang="tr-TR" dirty="0" smtClean="0"/>
              <a:t> </a:t>
            </a:r>
            <a:r>
              <a:rPr lang="tr-TR" dirty="0" err="1" smtClean="0"/>
              <a:t>used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separate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identify</a:t>
            </a:r>
            <a:r>
              <a:rPr lang="tr-TR" dirty="0" smtClean="0"/>
              <a:t> </a:t>
            </a:r>
            <a:r>
              <a:rPr lang="tr-TR" dirty="0" err="1" smtClean="0"/>
              <a:t>carbohaydrates</a:t>
            </a:r>
            <a:endParaRPr lang="tr-TR" dirty="0" smtClean="0"/>
          </a:p>
          <a:p>
            <a:pPr lvl="1"/>
            <a:r>
              <a:rPr lang="tr-TR" dirty="0" err="1" smtClean="0"/>
              <a:t>Thin</a:t>
            </a:r>
            <a:r>
              <a:rPr lang="tr-TR" dirty="0" smtClean="0"/>
              <a:t> </a:t>
            </a:r>
            <a:r>
              <a:rPr lang="tr-TR" dirty="0" err="1" smtClean="0"/>
              <a:t>layer</a:t>
            </a:r>
            <a:r>
              <a:rPr lang="tr-TR" dirty="0" smtClean="0"/>
              <a:t> </a:t>
            </a:r>
            <a:r>
              <a:rPr lang="tr-TR" dirty="0" err="1" smtClean="0"/>
              <a:t>chromatography</a:t>
            </a:r>
            <a:endParaRPr lang="tr-TR" dirty="0" smtClean="0"/>
          </a:p>
          <a:p>
            <a:pPr lvl="1"/>
            <a:r>
              <a:rPr lang="tr-TR" dirty="0" err="1" smtClean="0"/>
              <a:t>Gas</a:t>
            </a:r>
            <a:r>
              <a:rPr lang="tr-TR" dirty="0" smtClean="0"/>
              <a:t> </a:t>
            </a:r>
            <a:r>
              <a:rPr lang="tr-TR" dirty="0" err="1" smtClean="0"/>
              <a:t>chromatography</a:t>
            </a:r>
            <a:endParaRPr lang="tr-TR" dirty="0" smtClean="0"/>
          </a:p>
          <a:p>
            <a:pPr lvl="1"/>
            <a:r>
              <a:rPr lang="tr-TR" dirty="0" smtClean="0"/>
              <a:t>High </a:t>
            </a:r>
            <a:r>
              <a:rPr lang="tr-TR" dirty="0" err="1"/>
              <a:t>p</a:t>
            </a:r>
            <a:r>
              <a:rPr lang="tr-TR" dirty="0" err="1" smtClean="0"/>
              <a:t>erformance</a:t>
            </a:r>
            <a:r>
              <a:rPr lang="tr-TR" dirty="0" smtClean="0"/>
              <a:t> </a:t>
            </a:r>
            <a:r>
              <a:rPr lang="tr-TR" dirty="0" err="1" smtClean="0"/>
              <a:t>liquid</a:t>
            </a:r>
            <a:r>
              <a:rPr lang="tr-TR" dirty="0" smtClean="0"/>
              <a:t> </a:t>
            </a:r>
            <a:r>
              <a:rPr lang="tr-TR" dirty="0" err="1" smtClean="0"/>
              <a:t>chromatography</a:t>
            </a:r>
            <a:r>
              <a:rPr lang="tr-TR" dirty="0" smtClean="0"/>
              <a:t> </a:t>
            </a:r>
            <a:endParaRPr lang="tr-TR" dirty="0"/>
          </a:p>
          <a:p>
            <a:r>
              <a:rPr lang="tr-TR" dirty="0" err="1" smtClean="0"/>
              <a:t>Based</a:t>
            </a:r>
            <a:r>
              <a:rPr lang="tr-TR" dirty="0" smtClean="0"/>
              <a:t> on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differential</a:t>
            </a:r>
            <a:r>
              <a:rPr lang="tr-TR" dirty="0" smtClean="0"/>
              <a:t> </a:t>
            </a:r>
            <a:r>
              <a:rPr lang="tr-TR" dirty="0" err="1" smtClean="0"/>
              <a:t>absorption</a:t>
            </a:r>
            <a:r>
              <a:rPr lang="tr-TR" dirty="0" smtClean="0"/>
              <a:t> </a:t>
            </a:r>
            <a:r>
              <a:rPr lang="tr-TR" dirty="0" err="1" smtClean="0"/>
              <a:t>characteristics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193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Electrophoretic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Prestep</a:t>
            </a:r>
            <a:r>
              <a:rPr lang="tr-TR" dirty="0" smtClean="0"/>
              <a:t>: </a:t>
            </a:r>
            <a:r>
              <a:rPr lang="tr-TR" dirty="0" err="1" smtClean="0"/>
              <a:t>derivitized-make</a:t>
            </a:r>
            <a:r>
              <a:rPr lang="tr-TR" dirty="0" smtClean="0"/>
              <a:t> </a:t>
            </a:r>
            <a:r>
              <a:rPr lang="tr-TR" dirty="0" err="1" smtClean="0"/>
              <a:t>them</a:t>
            </a:r>
            <a:r>
              <a:rPr lang="tr-TR" dirty="0" smtClean="0"/>
              <a:t> </a:t>
            </a:r>
            <a:r>
              <a:rPr lang="tr-TR" dirty="0" err="1" smtClean="0"/>
              <a:t>electrically</a:t>
            </a:r>
            <a:r>
              <a:rPr lang="tr-TR" dirty="0" smtClean="0"/>
              <a:t> </a:t>
            </a:r>
            <a:r>
              <a:rPr lang="tr-TR" dirty="0" err="1" smtClean="0"/>
              <a:t>charged</a:t>
            </a:r>
            <a:endParaRPr lang="tr-TR" dirty="0" smtClean="0"/>
          </a:p>
          <a:p>
            <a:r>
              <a:rPr lang="tr-TR" dirty="0" smtClean="0"/>
              <a:t>Solution of </a:t>
            </a:r>
            <a:r>
              <a:rPr lang="tr-TR" dirty="0" err="1" smtClean="0"/>
              <a:t>derivitized</a:t>
            </a:r>
            <a:r>
              <a:rPr lang="tr-TR" dirty="0" smtClean="0"/>
              <a:t> </a:t>
            </a:r>
            <a:r>
              <a:rPr lang="tr-TR" dirty="0" err="1" smtClean="0"/>
              <a:t>carbohydrate</a:t>
            </a:r>
            <a:r>
              <a:rPr lang="tr-TR" dirty="0" smtClean="0"/>
              <a:t> is </a:t>
            </a:r>
            <a:r>
              <a:rPr lang="tr-TR" dirty="0" err="1" smtClean="0"/>
              <a:t>applied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a gel </a:t>
            </a:r>
            <a:r>
              <a:rPr lang="tr-TR" dirty="0" err="1" smtClean="0"/>
              <a:t>and</a:t>
            </a:r>
            <a:r>
              <a:rPr lang="tr-TR" dirty="0" smtClean="0"/>
              <a:t> a </a:t>
            </a:r>
            <a:r>
              <a:rPr lang="tr-TR" dirty="0" err="1" smtClean="0"/>
              <a:t>voltage</a:t>
            </a:r>
            <a:r>
              <a:rPr lang="tr-TR" dirty="0" smtClean="0"/>
              <a:t> is </a:t>
            </a:r>
            <a:r>
              <a:rPr lang="tr-TR" dirty="0" err="1" smtClean="0"/>
              <a:t>applied</a:t>
            </a:r>
            <a:r>
              <a:rPr lang="tr-TR" dirty="0" smtClean="0"/>
              <a:t> </a:t>
            </a:r>
            <a:r>
              <a:rPr lang="tr-TR" dirty="0" err="1" smtClean="0"/>
              <a:t>across</a:t>
            </a:r>
            <a:endParaRPr lang="tr-TR" dirty="0" smtClean="0"/>
          </a:p>
          <a:p>
            <a:r>
              <a:rPr lang="tr-TR" dirty="0" err="1" smtClean="0"/>
              <a:t>Molecular</a:t>
            </a:r>
            <a:r>
              <a:rPr lang="tr-TR" dirty="0" smtClean="0"/>
              <a:t> size: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smaller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size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faster</a:t>
            </a:r>
            <a:r>
              <a:rPr lang="tr-TR" dirty="0" smtClean="0"/>
              <a:t> it </a:t>
            </a:r>
            <a:r>
              <a:rPr lang="tr-TR" dirty="0" err="1" smtClean="0"/>
              <a:t>moves</a:t>
            </a:r>
            <a:r>
              <a:rPr lang="tr-TR" dirty="0" smtClean="0"/>
              <a:t> in an </a:t>
            </a:r>
            <a:r>
              <a:rPr lang="tr-TR" dirty="0" err="1" smtClean="0"/>
              <a:t>electrical</a:t>
            </a:r>
            <a:r>
              <a:rPr lang="tr-TR" dirty="0" smtClean="0"/>
              <a:t> </a:t>
            </a:r>
            <a:r>
              <a:rPr lang="tr-TR" dirty="0" err="1" smtClean="0"/>
              <a:t>field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359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Chemical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used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determine</a:t>
            </a:r>
            <a:r>
              <a:rPr lang="tr-TR" dirty="0" smtClean="0"/>
              <a:t> mono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oligosaccharides</a:t>
            </a:r>
            <a:r>
              <a:rPr lang="tr-TR" dirty="0" smtClean="0"/>
              <a:t> </a:t>
            </a:r>
            <a:r>
              <a:rPr lang="tr-TR" dirty="0" err="1" smtClean="0"/>
              <a:t>because</a:t>
            </a:r>
            <a:r>
              <a:rPr lang="tr-TR" dirty="0" smtClean="0"/>
              <a:t> </a:t>
            </a:r>
            <a:r>
              <a:rPr lang="tr-TR" dirty="0" err="1" smtClean="0"/>
              <a:t>most</a:t>
            </a:r>
            <a:r>
              <a:rPr lang="tr-TR" dirty="0" smtClean="0"/>
              <a:t> of </a:t>
            </a:r>
            <a:r>
              <a:rPr lang="tr-TR" dirty="0" err="1" smtClean="0"/>
              <a:t>them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reducing</a:t>
            </a:r>
            <a:r>
              <a:rPr lang="tr-TR" dirty="0" smtClean="0"/>
              <a:t> </a:t>
            </a:r>
            <a:r>
              <a:rPr lang="tr-TR" dirty="0" err="1" smtClean="0"/>
              <a:t>sugars</a:t>
            </a:r>
            <a:endParaRPr lang="tr-TR" dirty="0" smtClean="0"/>
          </a:p>
          <a:p>
            <a:pPr lvl="1"/>
            <a:r>
              <a:rPr lang="tr-TR" dirty="0" err="1" smtClean="0"/>
              <a:t>Gravimetric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endParaRPr lang="tr-TR" dirty="0" smtClean="0"/>
          </a:p>
          <a:p>
            <a:pPr lvl="1"/>
            <a:r>
              <a:rPr lang="tr-TR" dirty="0" err="1" smtClean="0"/>
              <a:t>Colorimetric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endParaRPr lang="tr-TR" dirty="0" smtClean="0"/>
          </a:p>
          <a:p>
            <a:pPr lvl="1"/>
            <a:r>
              <a:rPr lang="tr-TR" dirty="0" err="1" smtClean="0"/>
              <a:t>Titration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1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Enzymatic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principle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method</a:t>
            </a:r>
            <a:r>
              <a:rPr lang="tr-TR" dirty="0" smtClean="0"/>
              <a:t> </a:t>
            </a:r>
            <a:r>
              <a:rPr lang="tr-TR" dirty="0" err="1" smtClean="0"/>
              <a:t>depend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ability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enzymes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catalyze</a:t>
            </a:r>
            <a:r>
              <a:rPr lang="tr-TR" dirty="0" smtClean="0"/>
              <a:t> </a:t>
            </a:r>
            <a:r>
              <a:rPr lang="tr-TR" dirty="0" err="1" smtClean="0"/>
              <a:t>specific</a:t>
            </a:r>
            <a:r>
              <a:rPr lang="tr-TR" dirty="0" smtClean="0"/>
              <a:t> </a:t>
            </a:r>
            <a:r>
              <a:rPr lang="tr-TR" dirty="0" err="1" smtClean="0"/>
              <a:t>reactions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rapid</a:t>
            </a:r>
            <a:r>
              <a:rPr lang="tr-TR" dirty="0" smtClean="0"/>
              <a:t>, </a:t>
            </a:r>
            <a:r>
              <a:rPr lang="tr-TR" dirty="0" err="1" smtClean="0"/>
              <a:t>highly</a:t>
            </a:r>
            <a:r>
              <a:rPr lang="tr-TR" dirty="0" smtClean="0"/>
              <a:t> </a:t>
            </a:r>
            <a:r>
              <a:rPr lang="tr-TR" dirty="0" err="1" smtClean="0"/>
              <a:t>specific</a:t>
            </a:r>
            <a:r>
              <a:rPr lang="tr-TR" dirty="0" smtClean="0"/>
              <a:t>, </a:t>
            </a:r>
            <a:r>
              <a:rPr lang="tr-TR" dirty="0" err="1" smtClean="0"/>
              <a:t>sensitive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low</a:t>
            </a:r>
            <a:r>
              <a:rPr lang="tr-TR" dirty="0" smtClean="0"/>
              <a:t> </a:t>
            </a:r>
            <a:r>
              <a:rPr lang="tr-TR" dirty="0" err="1" smtClean="0"/>
              <a:t>concentrations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148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Physical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It</a:t>
            </a:r>
            <a:r>
              <a:rPr lang="tr-TR" dirty="0" smtClean="0"/>
              <a:t> </a:t>
            </a:r>
            <a:r>
              <a:rPr lang="tr-TR" dirty="0" err="1" smtClean="0"/>
              <a:t>depends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variation</a:t>
            </a:r>
            <a:r>
              <a:rPr lang="tr-TR" dirty="0" smtClean="0"/>
              <a:t> of </a:t>
            </a:r>
            <a:r>
              <a:rPr lang="tr-TR" smtClean="0"/>
              <a:t>physicochemical</a:t>
            </a:r>
            <a:r>
              <a:rPr lang="tr-TR" dirty="0" smtClean="0"/>
              <a:t> </a:t>
            </a:r>
            <a:r>
              <a:rPr lang="tr-TR" dirty="0" err="1" smtClean="0"/>
              <a:t>properties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carbohydrates</a:t>
            </a:r>
            <a:r>
              <a:rPr lang="tr-TR" dirty="0" smtClean="0"/>
              <a:t> as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concentration</a:t>
            </a:r>
            <a:r>
              <a:rPr lang="tr-TR" dirty="0" smtClean="0"/>
              <a:t> </a:t>
            </a:r>
            <a:r>
              <a:rPr lang="tr-TR" dirty="0" err="1" smtClean="0"/>
              <a:t>vaires</a:t>
            </a:r>
            <a:r>
              <a:rPr lang="tr-TR" dirty="0" smtClean="0"/>
              <a:t>.</a:t>
            </a:r>
          </a:p>
          <a:p>
            <a:pPr lvl="1"/>
            <a:r>
              <a:rPr lang="tr-TR" dirty="0" err="1" smtClean="0"/>
              <a:t>Polarimetry</a:t>
            </a:r>
            <a:endParaRPr lang="tr-TR" dirty="0" smtClean="0"/>
          </a:p>
          <a:p>
            <a:pPr lvl="1"/>
            <a:r>
              <a:rPr lang="tr-TR" dirty="0" err="1" smtClean="0"/>
              <a:t>Refractive</a:t>
            </a:r>
            <a:r>
              <a:rPr lang="tr-TR" dirty="0" smtClean="0"/>
              <a:t> </a:t>
            </a:r>
            <a:r>
              <a:rPr lang="tr-TR" dirty="0" err="1" smtClean="0"/>
              <a:t>index</a:t>
            </a:r>
            <a:endParaRPr lang="tr-TR" dirty="0" smtClean="0"/>
          </a:p>
          <a:p>
            <a:pPr lvl="1"/>
            <a:r>
              <a:rPr lang="tr-TR" dirty="0" err="1" smtClean="0"/>
              <a:t>Infrared</a:t>
            </a:r>
            <a:endParaRPr lang="tr-TR" dirty="0" smtClean="0"/>
          </a:p>
          <a:p>
            <a:pPr lvl="1"/>
            <a:r>
              <a:rPr lang="tr-TR" dirty="0" err="1" smtClean="0"/>
              <a:t>Density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125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r="1313"/>
          <a:stretch>
            <a:fillRect/>
          </a:stretch>
        </p:blipFill>
        <p:spPr/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127131" y="3860321"/>
            <a:ext cx="3840480" cy="406879"/>
          </a:xfrm>
        </p:spPr>
        <p:txBody>
          <a:bodyPr>
            <a:noAutofit/>
          </a:bodyPr>
          <a:lstStyle/>
          <a:p>
            <a:r>
              <a:rPr lang="tr-TR" sz="2000" dirty="0" err="1"/>
              <a:t>Thanks</a:t>
            </a:r>
            <a:r>
              <a:rPr lang="tr-TR" sz="2000" dirty="0"/>
              <a:t>!!!!</a:t>
            </a:r>
          </a:p>
          <a:p>
            <a:endParaRPr lang="tr-TR" sz="2000" dirty="0"/>
          </a:p>
          <a:p>
            <a:r>
              <a:rPr lang="tr-TR" sz="2000" dirty="0"/>
              <a:t>osakiyan@ankara.edu.tr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031131" y="5895217"/>
            <a:ext cx="8861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Reference: https</a:t>
            </a:r>
            <a:r>
              <a:rPr lang="tr-TR" dirty="0"/>
              <a:t>://www.slideshare.net/IlyanaC/analysis-of-carbohydrates</a:t>
            </a:r>
          </a:p>
        </p:txBody>
      </p:sp>
    </p:spTree>
    <p:extLst>
      <p:ext uri="{BB962C8B-B14F-4D97-AF65-F5344CB8AC3E}">
        <p14:creationId xmlns:p14="http://schemas.microsoft.com/office/powerpoint/2010/main" val="26525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Introduction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Carbohydrates</a:t>
            </a:r>
            <a:r>
              <a:rPr lang="tr-TR" dirty="0" smtClean="0"/>
              <a:t> in </a:t>
            </a:r>
            <a:r>
              <a:rPr lang="tr-TR" dirty="0" err="1" smtClean="0"/>
              <a:t>food</a:t>
            </a:r>
            <a:endParaRPr lang="tr-TR" dirty="0" smtClean="0"/>
          </a:p>
          <a:p>
            <a:pPr lvl="1"/>
            <a:r>
              <a:rPr lang="tr-TR" dirty="0" err="1"/>
              <a:t>I</a:t>
            </a:r>
            <a:r>
              <a:rPr lang="tr-TR" dirty="0" err="1" smtClean="0"/>
              <a:t>solated</a:t>
            </a:r>
            <a:r>
              <a:rPr lang="tr-TR" dirty="0" smtClean="0"/>
              <a:t> </a:t>
            </a:r>
            <a:r>
              <a:rPr lang="tr-TR" dirty="0" err="1" smtClean="0"/>
              <a:t>molecules</a:t>
            </a:r>
            <a:endParaRPr lang="tr-TR" dirty="0" smtClean="0"/>
          </a:p>
          <a:p>
            <a:pPr lvl="1"/>
            <a:r>
              <a:rPr lang="tr-TR" dirty="0" err="1" smtClean="0"/>
              <a:t>Physically</a:t>
            </a:r>
            <a:r>
              <a:rPr lang="tr-TR" dirty="0" smtClean="0"/>
              <a:t> </a:t>
            </a:r>
            <a:r>
              <a:rPr lang="tr-TR" dirty="0" err="1" smtClean="0"/>
              <a:t>associated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chemically</a:t>
            </a:r>
            <a:r>
              <a:rPr lang="tr-TR" dirty="0" smtClean="0"/>
              <a:t> </a:t>
            </a:r>
            <a:r>
              <a:rPr lang="tr-TR" dirty="0" err="1" smtClean="0"/>
              <a:t>bound</a:t>
            </a:r>
            <a:endParaRPr lang="tr-TR" dirty="0" smtClean="0"/>
          </a:p>
          <a:p>
            <a:r>
              <a:rPr lang="tr-TR" dirty="0" err="1" smtClean="0"/>
              <a:t>Classification</a:t>
            </a:r>
            <a:r>
              <a:rPr lang="tr-TR" dirty="0" smtClean="0"/>
              <a:t> of </a:t>
            </a:r>
            <a:r>
              <a:rPr lang="tr-TR" dirty="0" err="1" smtClean="0"/>
              <a:t>carbohydrates</a:t>
            </a:r>
            <a:r>
              <a:rPr lang="tr-TR" dirty="0" smtClean="0"/>
              <a:t> </a:t>
            </a:r>
            <a:r>
              <a:rPr lang="tr-TR" dirty="0" err="1" smtClean="0"/>
              <a:t>depending</a:t>
            </a:r>
            <a:r>
              <a:rPr lang="tr-TR" dirty="0" smtClean="0"/>
              <a:t> on </a:t>
            </a:r>
            <a:r>
              <a:rPr lang="tr-TR" dirty="0" err="1" smtClean="0"/>
              <a:t>its</a:t>
            </a:r>
            <a:r>
              <a:rPr lang="tr-TR" dirty="0" smtClean="0"/>
              <a:t> </a:t>
            </a:r>
            <a:r>
              <a:rPr lang="tr-TR" dirty="0" err="1" smtClean="0"/>
              <a:t>constituents</a:t>
            </a:r>
            <a:endParaRPr lang="tr-TR" dirty="0" smtClean="0"/>
          </a:p>
          <a:p>
            <a:pPr lvl="1"/>
            <a:r>
              <a:rPr lang="tr-TR" dirty="0" err="1" smtClean="0"/>
              <a:t>Glycoproteins-covelently</a:t>
            </a:r>
            <a:r>
              <a:rPr lang="tr-TR" dirty="0" smtClean="0"/>
              <a:t> </a:t>
            </a:r>
            <a:r>
              <a:rPr lang="tr-TR" dirty="0" err="1" smtClean="0"/>
              <a:t>bond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proteins</a:t>
            </a:r>
            <a:endParaRPr lang="tr-TR" dirty="0" smtClean="0"/>
          </a:p>
          <a:p>
            <a:pPr lvl="1"/>
            <a:r>
              <a:rPr lang="tr-TR" dirty="0" err="1" smtClean="0"/>
              <a:t>Glycolipids-covalently</a:t>
            </a:r>
            <a:r>
              <a:rPr lang="tr-TR" dirty="0" smtClean="0"/>
              <a:t> </a:t>
            </a:r>
            <a:r>
              <a:rPr lang="tr-TR" dirty="0" err="1" smtClean="0"/>
              <a:t>bond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lipids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408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Introduction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Carbohydrates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:</a:t>
            </a:r>
          </a:p>
          <a:p>
            <a:pPr lvl="1"/>
            <a:r>
              <a:rPr lang="tr-TR" dirty="0" err="1" smtClean="0"/>
              <a:t>Digestable-provide</a:t>
            </a:r>
            <a:r>
              <a:rPr lang="tr-TR" dirty="0" smtClean="0"/>
              <a:t> </a:t>
            </a:r>
            <a:r>
              <a:rPr lang="tr-TR" dirty="0" err="1" smtClean="0"/>
              <a:t>energy</a:t>
            </a:r>
            <a:endParaRPr lang="tr-TR" dirty="0" smtClean="0"/>
          </a:p>
          <a:p>
            <a:pPr lvl="1"/>
            <a:r>
              <a:rPr lang="tr-TR" dirty="0" err="1" smtClean="0"/>
              <a:t>Indigestable</a:t>
            </a:r>
            <a:r>
              <a:rPr lang="tr-TR" dirty="0" smtClean="0"/>
              <a:t>-do not </a:t>
            </a:r>
            <a:r>
              <a:rPr lang="tr-TR" dirty="0" err="1" smtClean="0"/>
              <a:t>provide</a:t>
            </a:r>
            <a:r>
              <a:rPr lang="tr-TR" dirty="0" smtClean="0"/>
              <a:t> </a:t>
            </a:r>
            <a:r>
              <a:rPr lang="tr-TR" dirty="0" err="1" smtClean="0"/>
              <a:t>energy</a:t>
            </a:r>
            <a:endParaRPr lang="tr-TR" dirty="0"/>
          </a:p>
        </p:txBody>
      </p:sp>
      <p:cxnSp>
        <p:nvCxnSpPr>
          <p:cNvPr id="5" name="Düz Ok Bağlayıcısı 4"/>
          <p:cNvCxnSpPr/>
          <p:nvPr/>
        </p:nvCxnSpPr>
        <p:spPr>
          <a:xfrm>
            <a:off x="3011055" y="3158836"/>
            <a:ext cx="249381" cy="803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>
          <a:xfrm>
            <a:off x="3260436" y="3740727"/>
            <a:ext cx="51077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Dietary</a:t>
            </a:r>
            <a:r>
              <a:rPr lang="tr-TR" dirty="0" smtClean="0"/>
              <a:t> fiber </a:t>
            </a:r>
            <a:r>
              <a:rPr lang="tr-TR" dirty="0" err="1" smtClean="0"/>
              <a:t>and</a:t>
            </a:r>
            <a:r>
              <a:rPr lang="tr-TR" dirty="0" smtClean="0"/>
              <a:t> lignin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indigestible</a:t>
            </a:r>
            <a:endParaRPr lang="tr-TR" dirty="0" smtClean="0"/>
          </a:p>
          <a:p>
            <a:r>
              <a:rPr lang="tr-TR" dirty="0" err="1" smtClean="0"/>
              <a:t>Dietary</a:t>
            </a:r>
            <a:r>
              <a:rPr lang="tr-TR" dirty="0" smtClean="0"/>
              <a:t> </a:t>
            </a:r>
            <a:r>
              <a:rPr lang="tr-TR" dirty="0" err="1" smtClean="0"/>
              <a:t>fiberis</a:t>
            </a:r>
            <a:r>
              <a:rPr lang="tr-TR" dirty="0" smtClean="0"/>
              <a:t> </a:t>
            </a:r>
            <a:r>
              <a:rPr lang="tr-TR" dirty="0" err="1" smtClean="0"/>
              <a:t>beneficial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human</a:t>
            </a:r>
            <a:r>
              <a:rPr lang="tr-TR" dirty="0" smtClean="0"/>
              <a:t> </a:t>
            </a:r>
            <a:r>
              <a:rPr lang="tr-TR" dirty="0" err="1" smtClean="0"/>
              <a:t>health</a:t>
            </a:r>
            <a:endParaRPr lang="tr-TR" dirty="0" smtClean="0"/>
          </a:p>
          <a:p>
            <a:r>
              <a:rPr lang="tr-TR" dirty="0" smtClean="0"/>
              <a:t>1.Helps </a:t>
            </a:r>
            <a:r>
              <a:rPr lang="tr-TR" dirty="0" err="1" smtClean="0"/>
              <a:t>reducing</a:t>
            </a:r>
            <a:r>
              <a:rPr lang="tr-TR" dirty="0" smtClean="0"/>
              <a:t> risk of </a:t>
            </a:r>
            <a:r>
              <a:rPr lang="tr-TR" dirty="0" err="1" smtClean="0"/>
              <a:t>certain</a:t>
            </a:r>
            <a:r>
              <a:rPr lang="tr-TR" dirty="0" smtClean="0"/>
              <a:t> </a:t>
            </a:r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cancer</a:t>
            </a:r>
            <a:endParaRPr lang="tr-TR" dirty="0" smtClean="0"/>
          </a:p>
          <a:p>
            <a:r>
              <a:rPr lang="tr-TR" dirty="0" smtClean="0"/>
              <a:t>2.Coronary </a:t>
            </a:r>
            <a:r>
              <a:rPr lang="tr-TR" dirty="0" err="1" smtClean="0"/>
              <a:t>diseases</a:t>
            </a:r>
            <a:endParaRPr lang="tr-TR" dirty="0" smtClean="0"/>
          </a:p>
          <a:p>
            <a:r>
              <a:rPr lang="tr-TR" dirty="0" smtClean="0"/>
              <a:t>3.Diabetes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66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Why</a:t>
            </a:r>
            <a:r>
              <a:rPr lang="tr-TR" dirty="0" smtClean="0"/>
              <a:t> it is </a:t>
            </a:r>
            <a:r>
              <a:rPr lang="tr-TR" dirty="0" err="1" smtClean="0"/>
              <a:t>important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determine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type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amount</a:t>
            </a:r>
            <a:r>
              <a:rPr lang="tr-TR" dirty="0" smtClean="0"/>
              <a:t> of </a:t>
            </a:r>
            <a:r>
              <a:rPr lang="tr-TR" dirty="0" err="1" smtClean="0"/>
              <a:t>carbohydrate</a:t>
            </a:r>
            <a:r>
              <a:rPr lang="tr-TR" dirty="0" smtClean="0"/>
              <a:t> in </a:t>
            </a:r>
            <a:r>
              <a:rPr lang="tr-TR" dirty="0" err="1" smtClean="0"/>
              <a:t>food</a:t>
            </a:r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Standards</a:t>
            </a:r>
            <a:r>
              <a:rPr lang="tr-TR" dirty="0" smtClean="0"/>
              <a:t> of </a:t>
            </a:r>
            <a:r>
              <a:rPr lang="tr-TR" dirty="0" err="1" smtClean="0"/>
              <a:t>identity</a:t>
            </a:r>
            <a:endParaRPr lang="tr-TR" dirty="0" smtClean="0"/>
          </a:p>
          <a:p>
            <a:r>
              <a:rPr lang="tr-TR" dirty="0" err="1" smtClean="0"/>
              <a:t>Nutritional</a:t>
            </a:r>
            <a:r>
              <a:rPr lang="tr-TR" dirty="0" smtClean="0"/>
              <a:t> </a:t>
            </a:r>
            <a:r>
              <a:rPr lang="tr-TR" dirty="0" err="1" smtClean="0"/>
              <a:t>labelling</a:t>
            </a:r>
            <a:endParaRPr lang="tr-TR" dirty="0" smtClean="0"/>
          </a:p>
          <a:p>
            <a:r>
              <a:rPr lang="tr-TR" dirty="0" err="1" smtClean="0"/>
              <a:t>Detection</a:t>
            </a:r>
            <a:r>
              <a:rPr lang="tr-TR" dirty="0" smtClean="0"/>
              <a:t> of </a:t>
            </a:r>
            <a:r>
              <a:rPr lang="tr-TR" dirty="0" err="1" smtClean="0"/>
              <a:t>adulteration</a:t>
            </a:r>
            <a:endParaRPr lang="tr-TR" dirty="0" smtClean="0"/>
          </a:p>
          <a:p>
            <a:r>
              <a:rPr lang="tr-TR" dirty="0" err="1" smtClean="0"/>
              <a:t>Food</a:t>
            </a:r>
            <a:r>
              <a:rPr lang="tr-TR" dirty="0" smtClean="0"/>
              <a:t> </a:t>
            </a:r>
            <a:r>
              <a:rPr lang="tr-TR" dirty="0" err="1" smtClean="0"/>
              <a:t>quality</a:t>
            </a:r>
            <a:endParaRPr lang="tr-TR" dirty="0" smtClean="0"/>
          </a:p>
          <a:p>
            <a:r>
              <a:rPr lang="tr-TR" dirty="0" err="1" smtClean="0"/>
              <a:t>Economics</a:t>
            </a:r>
            <a:endParaRPr lang="tr-TR" dirty="0" smtClean="0"/>
          </a:p>
          <a:p>
            <a:r>
              <a:rPr lang="tr-TR" dirty="0" err="1" smtClean="0"/>
              <a:t>Food</a:t>
            </a:r>
            <a:r>
              <a:rPr lang="tr-TR" dirty="0" smtClean="0"/>
              <a:t> </a:t>
            </a:r>
            <a:r>
              <a:rPr lang="tr-TR" dirty="0" err="1" smtClean="0"/>
              <a:t>processing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487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Classification</a:t>
            </a:r>
            <a:r>
              <a:rPr lang="tr-TR" dirty="0" smtClean="0"/>
              <a:t> of </a:t>
            </a:r>
            <a:r>
              <a:rPr lang="tr-TR" dirty="0" err="1" smtClean="0"/>
              <a:t>carbohydrates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tr-TR" dirty="0" err="1" smtClean="0"/>
              <a:t>Monosaccharides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err="1" smtClean="0"/>
              <a:t>water</a:t>
            </a:r>
            <a:r>
              <a:rPr lang="tr-TR" dirty="0" smtClean="0"/>
              <a:t> </a:t>
            </a:r>
            <a:r>
              <a:rPr lang="tr-TR" dirty="0" err="1" smtClean="0"/>
              <a:t>soluble</a:t>
            </a:r>
            <a:r>
              <a:rPr lang="tr-TR" dirty="0" smtClean="0"/>
              <a:t> </a:t>
            </a:r>
            <a:r>
              <a:rPr lang="tr-TR" dirty="0" err="1" smtClean="0"/>
              <a:t>crystalline</a:t>
            </a:r>
            <a:r>
              <a:rPr lang="tr-TR" dirty="0" smtClean="0"/>
              <a:t> </a:t>
            </a:r>
            <a:r>
              <a:rPr lang="tr-TR" dirty="0" err="1" smtClean="0"/>
              <a:t>compounds</a:t>
            </a:r>
            <a:endParaRPr lang="tr-TR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tr-TR" dirty="0" err="1" smtClean="0"/>
              <a:t>Oligosaccharides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err="1" smtClean="0"/>
              <a:t>low</a:t>
            </a:r>
            <a:r>
              <a:rPr lang="tr-TR" dirty="0" smtClean="0"/>
              <a:t> </a:t>
            </a:r>
            <a:r>
              <a:rPr lang="tr-TR" dirty="0" err="1" smtClean="0"/>
              <a:t>molecular</a:t>
            </a:r>
            <a:r>
              <a:rPr lang="tr-TR" dirty="0" smtClean="0"/>
              <a:t> </a:t>
            </a:r>
            <a:r>
              <a:rPr lang="tr-TR" dirty="0" err="1" smtClean="0"/>
              <a:t>weight</a:t>
            </a:r>
            <a:r>
              <a:rPr lang="tr-TR" dirty="0" smtClean="0"/>
              <a:t> </a:t>
            </a:r>
            <a:r>
              <a:rPr lang="tr-TR" dirty="0" err="1" smtClean="0"/>
              <a:t>polymers</a:t>
            </a:r>
            <a:r>
              <a:rPr lang="tr-TR" dirty="0" smtClean="0"/>
              <a:t> of </a:t>
            </a:r>
            <a:r>
              <a:rPr lang="tr-TR" dirty="0" err="1" smtClean="0"/>
              <a:t>monosaccharides</a:t>
            </a:r>
            <a:endParaRPr lang="tr-TR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tr-TR" dirty="0" err="1" smtClean="0"/>
              <a:t>Polysaccharides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err="1" smtClean="0"/>
              <a:t>high</a:t>
            </a:r>
            <a:r>
              <a:rPr lang="tr-TR" dirty="0" smtClean="0"/>
              <a:t> </a:t>
            </a:r>
            <a:r>
              <a:rPr lang="tr-TR" dirty="0" err="1" smtClean="0"/>
              <a:t>molecular</a:t>
            </a:r>
            <a:r>
              <a:rPr lang="tr-TR" dirty="0" smtClean="0"/>
              <a:t> </a:t>
            </a:r>
            <a:r>
              <a:rPr lang="tr-TR" dirty="0" err="1" smtClean="0"/>
              <a:t>weight</a:t>
            </a:r>
            <a:r>
              <a:rPr lang="tr-TR" dirty="0" smtClean="0"/>
              <a:t> </a:t>
            </a:r>
            <a:r>
              <a:rPr lang="tr-TR" dirty="0" err="1" smtClean="0"/>
              <a:t>polymers</a:t>
            </a:r>
            <a:r>
              <a:rPr lang="tr-TR" dirty="0" smtClean="0"/>
              <a:t> of </a:t>
            </a:r>
            <a:r>
              <a:rPr lang="tr-TR" dirty="0" err="1" smtClean="0"/>
              <a:t>monusaccharides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06963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Monosaccharide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82087" y="1743363"/>
            <a:ext cx="10058400" cy="4229100"/>
          </a:xfrm>
        </p:spPr>
        <p:txBody>
          <a:bodyPr/>
          <a:lstStyle/>
          <a:p>
            <a:r>
              <a:rPr lang="tr-TR" dirty="0" err="1" smtClean="0"/>
              <a:t>Aliphatic</a:t>
            </a:r>
            <a:r>
              <a:rPr lang="tr-TR" dirty="0" smtClean="0"/>
              <a:t> </a:t>
            </a:r>
            <a:r>
              <a:rPr lang="tr-TR" dirty="0" err="1" smtClean="0"/>
              <a:t>aldehydes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ketones</a:t>
            </a:r>
            <a:endParaRPr lang="tr-TR" dirty="0" smtClean="0"/>
          </a:p>
          <a:p>
            <a:r>
              <a:rPr lang="tr-TR" dirty="0" err="1" smtClean="0"/>
              <a:t>Most</a:t>
            </a:r>
            <a:r>
              <a:rPr lang="tr-TR" dirty="0" smtClean="0"/>
              <a:t> </a:t>
            </a:r>
            <a:r>
              <a:rPr lang="tr-TR" dirty="0" err="1" smtClean="0"/>
              <a:t>natural</a:t>
            </a:r>
            <a:r>
              <a:rPr lang="tr-TR" dirty="0" smtClean="0"/>
              <a:t> </a:t>
            </a:r>
            <a:r>
              <a:rPr lang="tr-TR" dirty="0" err="1" smtClean="0"/>
              <a:t>carbohydrates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: </a:t>
            </a:r>
            <a:r>
              <a:rPr lang="tr-TR" dirty="0" err="1" smtClean="0"/>
              <a:t>hexoses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pentoses</a:t>
            </a:r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2 </a:t>
            </a:r>
            <a:r>
              <a:rPr lang="tr-TR" dirty="0" err="1" smtClean="0"/>
              <a:t>reactive</a:t>
            </a:r>
            <a:r>
              <a:rPr lang="tr-TR" dirty="0" smtClean="0"/>
              <a:t> </a:t>
            </a:r>
            <a:r>
              <a:rPr lang="tr-TR" dirty="0" err="1" smtClean="0"/>
              <a:t>centers</a:t>
            </a:r>
            <a:endParaRPr lang="tr-TR" dirty="0"/>
          </a:p>
        </p:txBody>
      </p:sp>
      <p:cxnSp>
        <p:nvCxnSpPr>
          <p:cNvPr id="5" name="Düz Ok Bağlayıcısı 4"/>
          <p:cNvCxnSpPr/>
          <p:nvPr/>
        </p:nvCxnSpPr>
        <p:spPr>
          <a:xfrm flipH="1">
            <a:off x="6289964" y="2733964"/>
            <a:ext cx="434109" cy="600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 flipH="1">
            <a:off x="9187927" y="2733964"/>
            <a:ext cx="434109" cy="600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/>
          <p:cNvCxnSpPr/>
          <p:nvPr/>
        </p:nvCxnSpPr>
        <p:spPr>
          <a:xfrm>
            <a:off x="6905660" y="2807854"/>
            <a:ext cx="429492" cy="452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>
            <a:off x="9849085" y="2627745"/>
            <a:ext cx="458679" cy="632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>
            <a:off x="7415284" y="2807854"/>
            <a:ext cx="429492" cy="452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5427156" y="3295133"/>
            <a:ext cx="3278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Glucose</a:t>
            </a:r>
            <a:r>
              <a:rPr lang="tr-TR" dirty="0" smtClean="0"/>
              <a:t> </a:t>
            </a:r>
            <a:r>
              <a:rPr lang="tr-TR" dirty="0" err="1" smtClean="0"/>
              <a:t>Fructose</a:t>
            </a:r>
            <a:r>
              <a:rPr lang="tr-TR" dirty="0" smtClean="0"/>
              <a:t> </a:t>
            </a:r>
            <a:r>
              <a:rPr lang="tr-TR" dirty="0" err="1" smtClean="0"/>
              <a:t>Galactose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8705994" y="3334327"/>
            <a:ext cx="265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Arabinose</a:t>
            </a:r>
            <a:r>
              <a:rPr lang="tr-TR" dirty="0" smtClean="0"/>
              <a:t> </a:t>
            </a:r>
            <a:r>
              <a:rPr lang="tr-TR" dirty="0" err="1" smtClean="0"/>
              <a:t>Xylose</a:t>
            </a:r>
            <a:endParaRPr lang="tr-TR" dirty="0"/>
          </a:p>
        </p:txBody>
      </p:sp>
      <p:cxnSp>
        <p:nvCxnSpPr>
          <p:cNvPr id="14" name="Düz Ok Bağlayıcısı 13"/>
          <p:cNvCxnSpPr/>
          <p:nvPr/>
        </p:nvCxnSpPr>
        <p:spPr>
          <a:xfrm flipH="1">
            <a:off x="2572328" y="4687455"/>
            <a:ext cx="434109" cy="600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4293413" y="4687455"/>
            <a:ext cx="458679" cy="632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1754116" y="5429310"/>
            <a:ext cx="4257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Hydroxyl</a:t>
            </a:r>
            <a:r>
              <a:rPr lang="tr-TR" dirty="0" smtClean="0"/>
              <a:t> </a:t>
            </a:r>
            <a:r>
              <a:rPr lang="tr-TR" dirty="0" err="1" smtClean="0"/>
              <a:t>group</a:t>
            </a:r>
            <a:r>
              <a:rPr lang="tr-TR" dirty="0" smtClean="0"/>
              <a:t> </a:t>
            </a:r>
            <a:r>
              <a:rPr lang="tr-TR" dirty="0" err="1" smtClean="0"/>
              <a:t>Carbonyl</a:t>
            </a:r>
            <a:r>
              <a:rPr lang="tr-TR" dirty="0" smtClean="0"/>
              <a:t> </a:t>
            </a:r>
            <a:r>
              <a:rPr lang="tr-TR" dirty="0" err="1" smtClean="0"/>
              <a:t>group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43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Oligosaccharides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Covalently</a:t>
            </a:r>
            <a:r>
              <a:rPr lang="tr-TR" dirty="0" smtClean="0"/>
              <a:t> </a:t>
            </a:r>
            <a:r>
              <a:rPr lang="tr-TR" dirty="0" err="1" smtClean="0"/>
              <a:t>bonded</a:t>
            </a:r>
            <a:r>
              <a:rPr lang="tr-TR" dirty="0" smtClean="0"/>
              <a:t> </a:t>
            </a:r>
            <a:r>
              <a:rPr lang="tr-TR" dirty="0" err="1" smtClean="0"/>
              <a:t>through</a:t>
            </a:r>
            <a:r>
              <a:rPr lang="tr-TR" dirty="0" smtClean="0"/>
              <a:t> </a:t>
            </a:r>
            <a:r>
              <a:rPr lang="tr-TR" dirty="0" err="1" smtClean="0"/>
              <a:t>glycosidic</a:t>
            </a:r>
            <a:r>
              <a:rPr lang="tr-TR" dirty="0" smtClean="0"/>
              <a:t> </a:t>
            </a:r>
            <a:r>
              <a:rPr lang="tr-TR" dirty="0" err="1" smtClean="0"/>
              <a:t>linkages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Disaccharides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trisaccharides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Monomers</a:t>
            </a:r>
            <a:r>
              <a:rPr lang="tr-TR" dirty="0" smtClean="0"/>
              <a:t> of </a:t>
            </a:r>
            <a:r>
              <a:rPr lang="tr-TR" dirty="0" err="1" smtClean="0"/>
              <a:t>glucose</a:t>
            </a:r>
            <a:r>
              <a:rPr lang="tr-TR" dirty="0" smtClean="0"/>
              <a:t>, </a:t>
            </a:r>
            <a:r>
              <a:rPr lang="tr-TR" dirty="0" err="1" smtClean="0"/>
              <a:t>fructose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galactose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common</a:t>
            </a:r>
            <a:r>
              <a:rPr lang="tr-TR" dirty="0" smtClean="0"/>
              <a:t> in </a:t>
            </a:r>
            <a:r>
              <a:rPr lang="tr-TR" dirty="0" err="1" smtClean="0"/>
              <a:t>foods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2088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Polysaccharides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Majority</a:t>
            </a:r>
            <a:r>
              <a:rPr lang="tr-TR" dirty="0" smtClean="0"/>
              <a:t> of </a:t>
            </a:r>
            <a:r>
              <a:rPr lang="tr-TR" dirty="0" err="1" smtClean="0"/>
              <a:t>carbohydrates</a:t>
            </a:r>
            <a:r>
              <a:rPr lang="tr-TR" dirty="0" smtClean="0"/>
              <a:t> </a:t>
            </a:r>
            <a:r>
              <a:rPr lang="tr-TR" dirty="0" err="1" smtClean="0"/>
              <a:t>found</a:t>
            </a:r>
            <a:r>
              <a:rPr lang="tr-TR" dirty="0" smtClean="0"/>
              <a:t> in </a:t>
            </a:r>
            <a:r>
              <a:rPr lang="tr-TR" dirty="0" err="1" smtClean="0"/>
              <a:t>nature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: </a:t>
            </a:r>
          </a:p>
          <a:p>
            <a:pPr marL="0" indent="0">
              <a:buNone/>
            </a:pPr>
            <a:r>
              <a:rPr lang="tr-TR" b="1" dirty="0" err="1"/>
              <a:t>H</a:t>
            </a:r>
            <a:r>
              <a:rPr lang="tr-TR" b="1" dirty="0" err="1" smtClean="0"/>
              <a:t>omopolysaccharides</a:t>
            </a:r>
            <a:r>
              <a:rPr lang="tr-TR" dirty="0" smtClean="0"/>
              <a:t> (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same</a:t>
            </a:r>
            <a:r>
              <a:rPr lang="tr-TR" dirty="0" smtClean="0"/>
              <a:t> </a:t>
            </a:r>
            <a:r>
              <a:rPr lang="tr-TR" dirty="0" err="1" smtClean="0"/>
              <a:t>monomer</a:t>
            </a:r>
            <a:r>
              <a:rPr lang="tr-TR" dirty="0" smtClean="0"/>
              <a:t>) </a:t>
            </a:r>
          </a:p>
          <a:p>
            <a:pPr marL="0" indent="0">
              <a:buNone/>
            </a:pPr>
            <a:r>
              <a:rPr lang="tr-TR" dirty="0" err="1" smtClean="0"/>
              <a:t>e.g</a:t>
            </a:r>
            <a:r>
              <a:rPr lang="tr-TR" dirty="0" smtClean="0"/>
              <a:t>. </a:t>
            </a:r>
            <a:r>
              <a:rPr lang="tr-TR" dirty="0" err="1" smtClean="0"/>
              <a:t>Starch</a:t>
            </a:r>
            <a:r>
              <a:rPr lang="tr-TR" dirty="0" smtClean="0"/>
              <a:t>, </a:t>
            </a:r>
            <a:r>
              <a:rPr lang="tr-TR" dirty="0" err="1" smtClean="0"/>
              <a:t>glycogen</a:t>
            </a:r>
            <a:r>
              <a:rPr lang="tr-TR" dirty="0" smtClean="0"/>
              <a:t>, </a:t>
            </a:r>
            <a:r>
              <a:rPr lang="tr-TR" dirty="0" err="1" smtClean="0"/>
              <a:t>cellulose</a:t>
            </a:r>
            <a:r>
              <a:rPr lang="tr-TR" dirty="0" smtClean="0"/>
              <a:t>----</a:t>
            </a:r>
            <a:r>
              <a:rPr lang="tr-TR" dirty="0" err="1" smtClean="0"/>
              <a:t>Glucose</a:t>
            </a:r>
            <a:endParaRPr lang="tr-TR" dirty="0" smtClean="0"/>
          </a:p>
          <a:p>
            <a:pPr marL="0" indent="0">
              <a:buNone/>
            </a:pPr>
            <a:r>
              <a:rPr lang="tr-TR" b="1" dirty="0" err="1" smtClean="0"/>
              <a:t>Heteropolysaccharides</a:t>
            </a:r>
            <a:r>
              <a:rPr lang="tr-TR" dirty="0" smtClean="0"/>
              <a:t> (</a:t>
            </a:r>
            <a:r>
              <a:rPr lang="tr-TR" dirty="0" err="1" smtClean="0"/>
              <a:t>contain</a:t>
            </a:r>
            <a:r>
              <a:rPr lang="tr-TR" dirty="0" smtClean="0"/>
              <a:t> </a:t>
            </a:r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type</a:t>
            </a:r>
            <a:r>
              <a:rPr lang="tr-TR" dirty="0" smtClean="0"/>
              <a:t> of </a:t>
            </a:r>
            <a:r>
              <a:rPr lang="tr-TR" dirty="0" err="1" smtClean="0"/>
              <a:t>monomers</a:t>
            </a:r>
            <a:r>
              <a:rPr lang="tr-TR" dirty="0" smtClean="0"/>
              <a:t>)</a:t>
            </a:r>
          </a:p>
          <a:p>
            <a:pPr marL="0" indent="0">
              <a:buNone/>
            </a:pPr>
            <a:r>
              <a:rPr lang="tr-TR" dirty="0" err="1" smtClean="0"/>
              <a:t>e.g</a:t>
            </a:r>
            <a:r>
              <a:rPr lang="tr-TR" dirty="0" smtClean="0"/>
              <a:t>. </a:t>
            </a:r>
            <a:r>
              <a:rPr lang="tr-TR" dirty="0" err="1" smtClean="0"/>
              <a:t>Pectin</a:t>
            </a:r>
            <a:r>
              <a:rPr lang="tr-TR" dirty="0" smtClean="0"/>
              <a:t>, </a:t>
            </a:r>
            <a:r>
              <a:rPr lang="tr-TR" dirty="0" err="1" smtClean="0"/>
              <a:t>hemicellulose</a:t>
            </a:r>
            <a:r>
              <a:rPr lang="tr-TR" dirty="0" smtClean="0"/>
              <a:t>, </a:t>
            </a:r>
            <a:r>
              <a:rPr lang="tr-TR" dirty="0" err="1" smtClean="0"/>
              <a:t>gums</a:t>
            </a:r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00117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Method</a:t>
            </a:r>
            <a:r>
              <a:rPr lang="tr-TR" dirty="0" smtClean="0"/>
              <a:t> of </a:t>
            </a:r>
            <a:r>
              <a:rPr lang="tr-TR" dirty="0" err="1" smtClean="0"/>
              <a:t>analysis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Direct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indirect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used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analysis</a:t>
            </a:r>
            <a:r>
              <a:rPr lang="tr-TR" dirty="0" smtClean="0"/>
              <a:t>.</a:t>
            </a:r>
          </a:p>
          <a:p>
            <a:pPr lvl="1"/>
            <a:r>
              <a:rPr lang="tr-TR" dirty="0" err="1" smtClean="0"/>
              <a:t>Indirect</a:t>
            </a:r>
            <a:r>
              <a:rPr lang="tr-TR" dirty="0" smtClean="0"/>
              <a:t> </a:t>
            </a:r>
            <a:r>
              <a:rPr lang="tr-TR" dirty="0" err="1" smtClean="0"/>
              <a:t>method</a:t>
            </a:r>
            <a:r>
              <a:rPr lang="tr-TR" dirty="0" smtClean="0"/>
              <a:t>: </a:t>
            </a:r>
            <a:r>
              <a:rPr lang="tr-TR" dirty="0" err="1" smtClean="0"/>
              <a:t>carbohydrate</a:t>
            </a:r>
            <a:r>
              <a:rPr lang="tr-TR" dirty="0" smtClean="0"/>
              <a:t> </a:t>
            </a:r>
            <a:r>
              <a:rPr lang="tr-TR" dirty="0" err="1" smtClean="0"/>
              <a:t>content</a:t>
            </a:r>
            <a:r>
              <a:rPr lang="tr-TR" dirty="0" smtClean="0"/>
              <a:t> can be </a:t>
            </a:r>
            <a:r>
              <a:rPr lang="tr-TR" dirty="0" err="1" smtClean="0"/>
              <a:t>measured</a:t>
            </a:r>
            <a:r>
              <a:rPr lang="tr-TR" dirty="0" smtClean="0"/>
              <a:t> </a:t>
            </a:r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components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measured</a:t>
            </a:r>
            <a:r>
              <a:rPr lang="tr-TR" dirty="0" smtClean="0"/>
              <a:t>.</a:t>
            </a:r>
          </a:p>
          <a:p>
            <a:pPr marL="457200" lvl="1" indent="0">
              <a:buNone/>
            </a:pPr>
            <a:r>
              <a:rPr lang="tr-TR" dirty="0"/>
              <a:t>	</a:t>
            </a:r>
            <a:r>
              <a:rPr lang="tr-TR" dirty="0" err="1" smtClean="0"/>
              <a:t>This</a:t>
            </a:r>
            <a:r>
              <a:rPr lang="tr-TR" dirty="0" smtClean="0"/>
              <a:t> can </a:t>
            </a:r>
            <a:r>
              <a:rPr lang="tr-TR" dirty="0" err="1" smtClean="0"/>
              <a:t>lead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false</a:t>
            </a:r>
            <a:r>
              <a:rPr lang="tr-TR" dirty="0" smtClean="0"/>
              <a:t> </a:t>
            </a:r>
            <a:r>
              <a:rPr lang="tr-TR" dirty="0" err="1" smtClean="0"/>
              <a:t>results</a:t>
            </a:r>
            <a:endParaRPr lang="tr-TR" dirty="0" smtClean="0"/>
          </a:p>
          <a:p>
            <a:pPr marL="457200" lvl="1" indent="0">
              <a:buNone/>
            </a:pPr>
            <a:endParaRPr lang="tr-TR" dirty="0"/>
          </a:p>
          <a:p>
            <a:pPr marL="457200" lvl="1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987" y="4113646"/>
            <a:ext cx="6438900" cy="5334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065212" y="5612368"/>
            <a:ext cx="6289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course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focus</a:t>
            </a:r>
            <a:r>
              <a:rPr lang="tr-TR" dirty="0" smtClean="0"/>
              <a:t> on </a:t>
            </a:r>
            <a:r>
              <a:rPr lang="tr-TR" dirty="0" err="1" smtClean="0"/>
              <a:t>direct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564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Doğa Çizimi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eması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Doğa sunumu, resimli manzara tasarımı (geniş ekran)</Template>
  <TotalTime>2953</TotalTime>
  <Words>432</Words>
  <Application>Microsoft Office PowerPoint</Application>
  <PresentationFormat>Geniş ekran</PresentationFormat>
  <Paragraphs>108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0" baseType="lpstr">
      <vt:lpstr>Arial</vt:lpstr>
      <vt:lpstr>Segoe Print</vt:lpstr>
      <vt:lpstr>Doğa Çizimi 16x9</vt:lpstr>
      <vt:lpstr>Carbohydrate analysis</vt:lpstr>
      <vt:lpstr>Introduction</vt:lpstr>
      <vt:lpstr>Introduction</vt:lpstr>
      <vt:lpstr>Why it is important to determine the type and amount of carbohydrate in food?</vt:lpstr>
      <vt:lpstr>Classification of carbohydrates</vt:lpstr>
      <vt:lpstr>Monosaccharide</vt:lpstr>
      <vt:lpstr>Oligosaccharides</vt:lpstr>
      <vt:lpstr>Polysaccharides</vt:lpstr>
      <vt:lpstr>Method of analysis</vt:lpstr>
      <vt:lpstr>Sample preparation</vt:lpstr>
      <vt:lpstr>Methods of analysis</vt:lpstr>
      <vt:lpstr>Chromatographic methods</vt:lpstr>
      <vt:lpstr>Electrophoretic methods</vt:lpstr>
      <vt:lpstr>Chemical methods</vt:lpstr>
      <vt:lpstr>Enzymatic methods</vt:lpstr>
      <vt:lpstr>Physical methods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TASARIM SÜRECİ</dc:title>
  <dc:creator>Dell</dc:creator>
  <cp:lastModifiedBy>Ozge Sakiyan Demirkol</cp:lastModifiedBy>
  <cp:revision>133</cp:revision>
  <dcterms:created xsi:type="dcterms:W3CDTF">2020-12-24T16:23:35Z</dcterms:created>
  <dcterms:modified xsi:type="dcterms:W3CDTF">2021-04-05T06:01:12Z</dcterms:modified>
</cp:coreProperties>
</file>