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3" r:id="rId1"/>
  </p:sldMasterIdLst>
  <p:notesMasterIdLst>
    <p:notesMasterId r:id="rId21"/>
  </p:notesMasterIdLst>
  <p:sldIdLst>
    <p:sldId id="256" r:id="rId2"/>
    <p:sldId id="257" r:id="rId3"/>
    <p:sldId id="259" r:id="rId4"/>
    <p:sldId id="260" r:id="rId5"/>
    <p:sldId id="261" r:id="rId6"/>
    <p:sldId id="258" r:id="rId7"/>
    <p:sldId id="264" r:id="rId8"/>
    <p:sldId id="265" r:id="rId9"/>
    <p:sldId id="284" r:id="rId10"/>
    <p:sldId id="266" r:id="rId11"/>
    <p:sldId id="267" r:id="rId12"/>
    <p:sldId id="268" r:id="rId13"/>
    <p:sldId id="269" r:id="rId14"/>
    <p:sldId id="270" r:id="rId15"/>
    <p:sldId id="271" r:id="rId16"/>
    <p:sldId id="274" r:id="rId17"/>
    <p:sldId id="272" r:id="rId18"/>
    <p:sldId id="273"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snapToObjects="1">
      <p:cViewPr>
        <p:scale>
          <a:sx n="77" d="100"/>
          <a:sy n="77" d="100"/>
        </p:scale>
        <p:origin x="-408"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A5F26D-62A4-F243-AC12-7C8BC010C689}" type="datetimeFigureOut">
              <a:rPr lang="tr-TR" smtClean="0"/>
              <a:t>21.11.2019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D94A10-42CA-B547-AC1D-F00BD6B77B77}" type="slidenum">
              <a:rPr lang="tr-TR" smtClean="0"/>
              <a:t>‹#›</a:t>
            </a:fld>
            <a:endParaRPr lang="tr-TR"/>
          </a:p>
        </p:txBody>
      </p:sp>
    </p:spTree>
    <p:extLst>
      <p:ext uri="{BB962C8B-B14F-4D97-AF65-F5344CB8AC3E}">
        <p14:creationId xmlns:p14="http://schemas.microsoft.com/office/powerpoint/2010/main" val="1829040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7D94A10-42CA-B547-AC1D-F00BD6B77B77}" type="slidenum">
              <a:rPr lang="tr-TR" smtClean="0"/>
              <a:t>9</a:t>
            </a:fld>
            <a:endParaRPr lang="tr-TR"/>
          </a:p>
        </p:txBody>
      </p:sp>
    </p:spTree>
    <p:extLst>
      <p:ext uri="{BB962C8B-B14F-4D97-AF65-F5344CB8AC3E}">
        <p14:creationId xmlns:p14="http://schemas.microsoft.com/office/powerpoint/2010/main" val="42917529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12192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grpSp>
        <p:nvGrpSpPr>
          <p:cNvPr id="8" name="Group 7"/>
          <p:cNvGrpSpPr/>
          <p:nvPr/>
        </p:nvGrpSpPr>
        <p:grpSpPr>
          <a:xfrm>
            <a:off x="1592135" y="2887530"/>
            <a:ext cx="9038813"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788" y="1387737"/>
            <a:ext cx="9036424"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828800" y="3767862"/>
            <a:ext cx="85344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a:off x="1563446" y="1392217"/>
            <a:ext cx="9038813" cy="923330"/>
            <a:chOff x="1172584" y="1381459"/>
            <a:chExt cx="6779110" cy="923330"/>
          </a:xfrm>
        </p:grpSpPr>
        <p:sp>
          <p:nvSpPr>
            <p:cNvPr id="15" name="TextBox 14"/>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22081" y="559399"/>
            <a:ext cx="2237591"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7985" y="849855"/>
            <a:ext cx="7343889"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rot="5400000">
            <a:off x="6125426" y="2880824"/>
            <a:ext cx="5480154" cy="923330"/>
            <a:chOff x="1815339" y="1496875"/>
            <a:chExt cx="5480154" cy="692497"/>
          </a:xfrm>
        </p:grpSpPr>
        <p:sp>
          <p:nvSpPr>
            <p:cNvPr id="12" name="TextBox 11"/>
            <p:cNvSpPr txBox="1"/>
            <p:nvPr/>
          </p:nvSpPr>
          <p:spPr>
            <a:xfrm>
              <a:off x="4147073" y="1496875"/>
              <a:ext cx="877163"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563446" y="1392217"/>
            <a:ext cx="9038813" cy="923330"/>
            <a:chOff x="1172584" y="1381459"/>
            <a:chExt cx="6779110" cy="923330"/>
          </a:xfrm>
        </p:grpSpPr>
        <p:sp>
          <p:nvSpPr>
            <p:cNvPr id="13" name="TextBox 12"/>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12192000" cy="6858000"/>
          </a:xfrm>
          <a:prstGeom prst="rect">
            <a:avLst/>
          </a:prstGeom>
        </p:spPr>
      </p:pic>
      <p:grpSp>
        <p:nvGrpSpPr>
          <p:cNvPr id="7" name="Group 7"/>
          <p:cNvGrpSpPr/>
          <p:nvPr/>
        </p:nvGrpSpPr>
        <p:grpSpPr>
          <a:xfrm>
            <a:off x="1563446" y="2887579"/>
            <a:ext cx="9038813" cy="923330"/>
            <a:chOff x="1172584" y="1381459"/>
            <a:chExt cx="6779110" cy="923330"/>
          </a:xfrm>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20054" y="1204857"/>
            <a:ext cx="10339617"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32331" y="3767317"/>
            <a:ext cx="10312996"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914400"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6193535"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02080" y="2240280"/>
            <a:ext cx="458992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7984" y="2947595"/>
            <a:ext cx="5071872"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69741" y="2240280"/>
            <a:ext cx="4596384"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944368"/>
            <a:ext cx="50663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4" name="Group 13"/>
          <p:cNvGrpSpPr/>
          <p:nvPr/>
        </p:nvGrpSpPr>
        <p:grpSpPr>
          <a:xfrm>
            <a:off x="1563446" y="1392217"/>
            <a:ext cx="9038813" cy="923330"/>
            <a:chOff x="1172584" y="1381459"/>
            <a:chExt cx="6779110" cy="923330"/>
          </a:xfrm>
        </p:grpSpPr>
        <p:sp>
          <p:nvSpPr>
            <p:cNvPr id="16" name="TextBox 15"/>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0" name="Group 9"/>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12773" y="1678196"/>
            <a:ext cx="4563311"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922669" y="559399"/>
            <a:ext cx="5488889"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12773" y="3603813"/>
            <a:ext cx="4548967"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03642" y="4668819"/>
            <a:ext cx="10356028"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911723" y="666965"/>
            <a:ext cx="6362875"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7986" y="5324306"/>
            <a:ext cx="10341685"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7987" y="570156"/>
            <a:ext cx="10341684"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32330" y="2248348"/>
            <a:ext cx="10327340"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80504" y="6161443"/>
            <a:ext cx="2844800" cy="365125"/>
          </a:xfrm>
          <a:prstGeom prst="rect">
            <a:avLst/>
          </a:prstGeom>
        </p:spPr>
        <p:txBody>
          <a:bodyPr vert="horz" lIns="91440" tIns="45720" rIns="91440" bIns="45720" rtlCol="0" anchor="ctr"/>
          <a:lstStyle>
            <a:lvl1pPr algn="l">
              <a:defRPr sz="1200">
                <a:solidFill>
                  <a:schemeClr val="tx2"/>
                </a:solidFill>
              </a:defRPr>
            </a:lvl1p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3"/>
          </p:nvPr>
        </p:nvSpPr>
        <p:spPr>
          <a:xfrm>
            <a:off x="4165600" y="6161443"/>
            <a:ext cx="38608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8852352" y="6161443"/>
            <a:ext cx="2844800" cy="365125"/>
          </a:xfrm>
          <a:prstGeom prst="rect">
            <a:avLst/>
          </a:prstGeom>
        </p:spPr>
        <p:txBody>
          <a:bodyPr vert="horz" lIns="91440" tIns="45720" rIns="91440" bIns="45720" rtlCol="0" anchor="ctr"/>
          <a:lstStyle>
            <a:lvl1pPr algn="r">
              <a:defRPr sz="1200">
                <a:solidFill>
                  <a:schemeClr val="tx2"/>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Tapu </a:t>
            </a:r>
            <a:r>
              <a:rPr lang="tr-TR" dirty="0" smtClean="0"/>
              <a:t>Sicili-3</a:t>
            </a:r>
            <a:endParaRPr lang="tr-TR" dirty="0"/>
          </a:p>
        </p:txBody>
      </p:sp>
    </p:spTree>
    <p:extLst>
      <p:ext uri="{BB962C8B-B14F-4D97-AF65-F5344CB8AC3E}">
        <p14:creationId xmlns:p14="http://schemas.microsoft.com/office/powerpoint/2010/main" val="2535075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45989" y="1977082"/>
            <a:ext cx="11714206" cy="4757350"/>
          </a:xfrm>
        </p:spPr>
        <p:txBody>
          <a:bodyPr>
            <a:normAutofit/>
          </a:bodyPr>
          <a:lstStyle/>
          <a:p>
            <a:pPr marL="0" indent="0" algn="just">
              <a:buNone/>
            </a:pPr>
            <a:r>
              <a:rPr lang="tr-TR" sz="3200" b="1" dirty="0" smtClean="0"/>
              <a:t>II. Tescil, Terkin ve Değişiklik (Tadil)</a:t>
            </a:r>
          </a:p>
          <a:p>
            <a:pPr marL="457200" indent="-457200" algn="just">
              <a:buAutoNum type="alphaUcPeriod"/>
            </a:pPr>
            <a:r>
              <a:rPr lang="tr-TR" b="1" dirty="0" smtClean="0"/>
              <a:t>Tescil</a:t>
            </a:r>
          </a:p>
          <a:p>
            <a:pPr marL="457200" indent="-457200" algn="just">
              <a:buAutoNum type="arabicPeriod"/>
            </a:pPr>
            <a:r>
              <a:rPr lang="tr-TR" sz="2000" b="1" dirty="0" smtClean="0"/>
              <a:t>Kavram</a:t>
            </a:r>
          </a:p>
          <a:p>
            <a:pPr marL="0" indent="0" algn="just">
              <a:buNone/>
            </a:pPr>
            <a:r>
              <a:rPr lang="tr-TR" sz="2000" dirty="0" smtClean="0"/>
              <a:t>Tescil, tapu kütüğünde ayni hakka ilişkin olan kaydı ifade eden teknik bir terimdir. Taşınmazlar üzerindeki ayni haklar tescille doğar.</a:t>
            </a:r>
          </a:p>
          <a:p>
            <a:pPr marL="0" indent="0" algn="just">
              <a:buNone/>
            </a:pPr>
            <a:r>
              <a:rPr lang="tr-TR" sz="2000" dirty="0" smtClean="0"/>
              <a:t>Tescil iki şekild</a:t>
            </a:r>
            <a:r>
              <a:rPr lang="tr-TR" sz="2000" dirty="0" smtClean="0"/>
              <a:t>e ortaya çıkar.</a:t>
            </a:r>
          </a:p>
          <a:p>
            <a:pPr algn="just"/>
            <a:r>
              <a:rPr lang="tr-TR" sz="2000" dirty="0" smtClean="0"/>
              <a:t>Kurucu tescil</a:t>
            </a:r>
          </a:p>
          <a:p>
            <a:pPr algn="just"/>
            <a:r>
              <a:rPr lang="tr-TR" sz="2000" dirty="0" smtClean="0"/>
              <a:t>Açıklayıcı tescil</a:t>
            </a:r>
          </a:p>
          <a:p>
            <a:pPr marL="0" indent="0" algn="just">
              <a:buNone/>
            </a:pPr>
            <a:r>
              <a:rPr lang="tr-TR" sz="2000" dirty="0" smtClean="0"/>
              <a:t>Ayni hakların tescille doğduğu hallerde tescil niteliği itibariyle kurucu, yenilik doğuran işlemdir.</a:t>
            </a:r>
            <a:r>
              <a:rPr lang="tr-TR" sz="2000" dirty="0"/>
              <a:t> </a:t>
            </a:r>
            <a:r>
              <a:rPr lang="tr-TR" sz="2000" dirty="0" smtClean="0"/>
              <a:t>Buna karşılık , ayni hakkın sicil dışı doğduğu hallerde tescilin rolü açıklayıcıdır.</a:t>
            </a:r>
          </a:p>
          <a:p>
            <a:pPr marL="0" indent="0" algn="just">
              <a:buNone/>
            </a:pPr>
            <a:r>
              <a:rPr lang="tr-TR" sz="2000" dirty="0" smtClean="0"/>
              <a:t>Tecil işleminin konusunu mülkiyet, irtifak hakları, taşınmaz yükü ve rehin hakları ile 634 sayılı </a:t>
            </a:r>
            <a:r>
              <a:rPr lang="tr-TR" sz="2000" dirty="0" err="1" smtClean="0"/>
              <a:t>KMK’ya</a:t>
            </a:r>
            <a:r>
              <a:rPr lang="tr-TR" sz="2000" dirty="0" smtClean="0"/>
              <a:t> göre kurulan kat mülkiyeti ve kat irtifakı teşkil eder.</a:t>
            </a:r>
          </a:p>
        </p:txBody>
      </p:sp>
    </p:spTree>
    <p:extLst>
      <p:ext uri="{BB962C8B-B14F-4D97-AF65-F5344CB8AC3E}">
        <p14:creationId xmlns:p14="http://schemas.microsoft.com/office/powerpoint/2010/main" val="1633432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08919" y="2014152"/>
            <a:ext cx="10950751" cy="4112012"/>
          </a:xfrm>
        </p:spPr>
        <p:txBody>
          <a:bodyPr>
            <a:normAutofit/>
          </a:bodyPr>
          <a:lstStyle/>
          <a:p>
            <a:pPr marL="0" indent="0" algn="just">
              <a:buNone/>
            </a:pPr>
            <a:r>
              <a:rPr lang="tr-TR" sz="2800" b="1" dirty="0" smtClean="0"/>
              <a:t>2. Tescilin Yapılabilmesi İçin Gerekli Şartlar</a:t>
            </a:r>
          </a:p>
          <a:p>
            <a:pPr algn="just"/>
            <a:r>
              <a:rPr lang="tr-TR" dirty="0"/>
              <a:t> </a:t>
            </a:r>
            <a:r>
              <a:rPr lang="tr-TR" dirty="0" smtClean="0"/>
              <a:t>Tescil isteminde (talebinde) bulunulması</a:t>
            </a:r>
          </a:p>
          <a:p>
            <a:pPr algn="just"/>
            <a:r>
              <a:rPr lang="tr-TR" dirty="0" smtClean="0"/>
              <a:t>İstem yetkisinin ve hukuki sebebin belgelenmesi</a:t>
            </a:r>
          </a:p>
          <a:p>
            <a:pPr marL="457200" indent="-457200" algn="just">
              <a:buAutoNum type="alphaLcPeriod"/>
            </a:pPr>
            <a:r>
              <a:rPr lang="tr-TR" b="1" dirty="0" smtClean="0"/>
              <a:t>Tescil İstemi</a:t>
            </a:r>
          </a:p>
          <a:p>
            <a:pPr algn="just">
              <a:buFont typeface="Arial" pitchFamily="34" charset="0"/>
              <a:buChar char="•"/>
            </a:pPr>
            <a:r>
              <a:rPr lang="tr-TR" dirty="0"/>
              <a:t>Tescil, tasarrufa konu olan taşınmaz malikinin yazılı beyanı üzerine yapılır.</a:t>
            </a:r>
          </a:p>
          <a:p>
            <a:pPr algn="just">
              <a:buFont typeface="Arial" pitchFamily="34" charset="0"/>
              <a:buChar char="•"/>
            </a:pPr>
            <a:r>
              <a:rPr lang="tr-TR" dirty="0"/>
              <a:t>Edinen kimse, kanun hükmüne, kesinleşmiş mahkeme kararına veya buna eşdeğer bir </a:t>
            </a:r>
            <a:r>
              <a:rPr lang="tr-TR" dirty="0" smtClean="0"/>
              <a:t>belgeye dayanıyorsa</a:t>
            </a:r>
            <a:r>
              <a:rPr lang="tr-TR" dirty="0"/>
              <a:t>, bu beyana gerek yoktur.</a:t>
            </a:r>
          </a:p>
          <a:p>
            <a:pPr algn="just">
              <a:buFont typeface="Arial" pitchFamily="34" charset="0"/>
              <a:buChar char="•"/>
            </a:pPr>
            <a:r>
              <a:rPr lang="tr-TR" dirty="0"/>
              <a:t>Bir aynî hakkı tescilden önce kazanan kimse, gerekli belgeleri ibraz ederek tescili isteyebilir. </a:t>
            </a:r>
            <a:endParaRPr lang="tr-TR" dirty="0"/>
          </a:p>
        </p:txBody>
      </p:sp>
    </p:spTree>
    <p:extLst>
      <p:ext uri="{BB962C8B-B14F-4D97-AF65-F5344CB8AC3E}">
        <p14:creationId xmlns:p14="http://schemas.microsoft.com/office/powerpoint/2010/main" val="1384047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18984" y="2248348"/>
            <a:ext cx="10740686" cy="3877815"/>
          </a:xfrm>
        </p:spPr>
        <p:txBody>
          <a:bodyPr>
            <a:normAutofit lnSpcReduction="10000"/>
          </a:bodyPr>
          <a:lstStyle/>
          <a:p>
            <a:pPr marL="0" indent="0" algn="just">
              <a:buNone/>
            </a:pPr>
            <a:r>
              <a:rPr lang="tr-TR" b="1" dirty="0" err="1" smtClean="0"/>
              <a:t>aa</a:t>
            </a:r>
            <a:r>
              <a:rPr lang="tr-TR" b="1" dirty="0" smtClean="0"/>
              <a:t>. İstem Yetkisi</a:t>
            </a:r>
          </a:p>
          <a:p>
            <a:pPr algn="just"/>
            <a:r>
              <a:rPr lang="tr-TR" dirty="0"/>
              <a:t>Tescil, tasarrufa konu olan taşınmaz malikinin yazılı beyanı üzerine </a:t>
            </a:r>
            <a:r>
              <a:rPr lang="tr-TR" dirty="0" smtClean="0"/>
              <a:t>yapılır.</a:t>
            </a:r>
          </a:p>
          <a:p>
            <a:pPr algn="just"/>
            <a:r>
              <a:rPr lang="tr-TR" dirty="0" smtClean="0"/>
              <a:t>Mülkiyetin devrinde olduğu kadar, taşınmaz üzerinde sınırlı ayni haklar kurulmasında da tescil isteminde bulunmaya yetkili kişi kural olarak taşınmazın malikidir.</a:t>
            </a:r>
          </a:p>
          <a:p>
            <a:pPr marL="0" indent="0" algn="just">
              <a:buNone/>
            </a:pPr>
            <a:r>
              <a:rPr lang="tr-TR" b="1" dirty="0" err="1" smtClean="0"/>
              <a:t>bb</a:t>
            </a:r>
            <a:r>
              <a:rPr lang="tr-TR" b="1" dirty="0" smtClean="0"/>
              <a:t>. Tescil İsteminin Şekli</a:t>
            </a:r>
          </a:p>
          <a:p>
            <a:pPr algn="just"/>
            <a:r>
              <a:rPr lang="tr-TR" dirty="0" smtClean="0"/>
              <a:t>Tescil istemi, kural olarak taşınmazın kayıtlı olduğu bölge Tapu Müdürlüğüne yapılır.</a:t>
            </a:r>
          </a:p>
          <a:p>
            <a:pPr algn="just"/>
            <a:r>
              <a:rPr lang="tr-TR" dirty="0" smtClean="0"/>
              <a:t>Tescil istemi yazılı olur.  İstemle yetkili memurdan tescilin yapılması istenir. </a:t>
            </a:r>
          </a:p>
          <a:p>
            <a:pPr marL="0" indent="0" algn="just">
              <a:buNone/>
            </a:pPr>
            <a:endParaRPr lang="tr-TR" dirty="0"/>
          </a:p>
        </p:txBody>
      </p:sp>
    </p:spTree>
    <p:extLst>
      <p:ext uri="{BB962C8B-B14F-4D97-AF65-F5344CB8AC3E}">
        <p14:creationId xmlns:p14="http://schemas.microsoft.com/office/powerpoint/2010/main" val="3526433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33632" y="1915296"/>
            <a:ext cx="10926038" cy="4609071"/>
          </a:xfrm>
        </p:spPr>
        <p:txBody>
          <a:bodyPr/>
          <a:lstStyle/>
          <a:p>
            <a:pPr marL="0" indent="0">
              <a:buNone/>
            </a:pPr>
            <a:r>
              <a:rPr lang="tr-TR" b="1" dirty="0" smtClean="0"/>
              <a:t>cc. Tescil İsteminin Hukuki Niteliği</a:t>
            </a:r>
          </a:p>
          <a:p>
            <a:r>
              <a:rPr lang="tr-TR" dirty="0" smtClean="0"/>
              <a:t>Tescil isteminin hukuki niteliği tartışmalıdır.</a:t>
            </a:r>
          </a:p>
          <a:p>
            <a:r>
              <a:rPr lang="tr-TR" dirty="0" smtClean="0"/>
              <a:t>Bir görüşe göre, tescil istemi ayni sözleşme niteliğindedir.</a:t>
            </a:r>
          </a:p>
          <a:p>
            <a:r>
              <a:rPr lang="tr-TR" dirty="0" smtClean="0"/>
              <a:t>İkinci görüşe göre, tescil istemi hakkın doğumuna etkili olmayan </a:t>
            </a:r>
            <a:r>
              <a:rPr lang="tr-TR" dirty="0" err="1" smtClean="0"/>
              <a:t>usuli</a:t>
            </a:r>
            <a:r>
              <a:rPr lang="tr-TR" dirty="0" smtClean="0"/>
              <a:t> bir işlemden ibarettir.</a:t>
            </a:r>
          </a:p>
          <a:p>
            <a:r>
              <a:rPr lang="tr-TR" dirty="0" smtClean="0"/>
              <a:t>Üçüncü görüşe göre, tescil istemi çift yönlü bir irade beyanıdır. Tescil istemi bir yönüyle tasarruf işlemi diğer yönüyle de </a:t>
            </a:r>
            <a:r>
              <a:rPr lang="tr-TR" dirty="0" err="1" smtClean="0"/>
              <a:t>usuli</a:t>
            </a:r>
            <a:r>
              <a:rPr lang="tr-TR" dirty="0" smtClean="0"/>
              <a:t> bir işlemdir.</a:t>
            </a:r>
          </a:p>
          <a:p>
            <a:pPr marL="0" indent="0">
              <a:buNone/>
            </a:pPr>
            <a:r>
              <a:rPr lang="tr-TR" b="1" dirty="0"/>
              <a:t> </a:t>
            </a:r>
            <a:r>
              <a:rPr lang="tr-TR" b="1" dirty="0" err="1" smtClean="0"/>
              <a:t>dd</a:t>
            </a:r>
            <a:r>
              <a:rPr lang="tr-TR" b="1" dirty="0" smtClean="0"/>
              <a:t>. Tescil İsteminin Şarta Bağlanamaması</a:t>
            </a:r>
          </a:p>
          <a:p>
            <a:r>
              <a:rPr lang="tr-TR" dirty="0" smtClean="0"/>
              <a:t>Tescil istemi, bozucu ya da erteleyici şarta bağlanamaz.</a:t>
            </a:r>
          </a:p>
          <a:p>
            <a:endParaRPr lang="tr-TR" dirty="0"/>
          </a:p>
        </p:txBody>
      </p:sp>
    </p:spTree>
    <p:extLst>
      <p:ext uri="{BB962C8B-B14F-4D97-AF65-F5344CB8AC3E}">
        <p14:creationId xmlns:p14="http://schemas.microsoft.com/office/powerpoint/2010/main" val="3921623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1977082"/>
            <a:ext cx="10327340" cy="4149082"/>
          </a:xfrm>
        </p:spPr>
        <p:txBody>
          <a:bodyPr>
            <a:normAutofit/>
          </a:bodyPr>
          <a:lstStyle/>
          <a:p>
            <a:pPr marL="0" indent="0">
              <a:buNone/>
            </a:pPr>
            <a:r>
              <a:rPr lang="tr-TR" sz="2800" b="1" dirty="0" smtClean="0"/>
              <a:t>b. Belgeleme</a:t>
            </a:r>
          </a:p>
          <a:p>
            <a:pPr marL="0" indent="0">
              <a:buNone/>
            </a:pPr>
            <a:r>
              <a:rPr lang="tr-TR" b="1" dirty="0" err="1" smtClean="0"/>
              <a:t>aa</a:t>
            </a:r>
            <a:r>
              <a:rPr lang="tr-TR" b="1" dirty="0" smtClean="0"/>
              <a:t>. İstem Yetkisinin Belgelenmesi</a:t>
            </a:r>
          </a:p>
          <a:p>
            <a:r>
              <a:rPr lang="tr-TR" dirty="0" smtClean="0"/>
              <a:t>Ayni hakkın tescille kazanıldığı durumlarda tescil isteminde bulunan kişinin tasarrufa yetkili olması gerekir. Kanun tescil isteminde bulunan kişinin tasarruf yetkisini ispat etmesini şart koşmuştur.</a:t>
            </a:r>
          </a:p>
          <a:p>
            <a:r>
              <a:rPr lang="tr-TR" dirty="0"/>
              <a:t>Bir aynî hakkı tescilden önce kazanan kimse, gerekli belgeleri ibraz ederek tescili </a:t>
            </a:r>
            <a:r>
              <a:rPr lang="tr-TR" dirty="0" smtClean="0"/>
              <a:t>isteyebilir. İstemde bulunma yetkisi kural olarak hakkı sicil dışı kazanan kişiye aittir.</a:t>
            </a:r>
          </a:p>
          <a:p>
            <a:pPr marL="0" indent="0">
              <a:buNone/>
            </a:pPr>
            <a:endParaRPr lang="tr-TR" dirty="0"/>
          </a:p>
        </p:txBody>
      </p:sp>
    </p:spTree>
    <p:extLst>
      <p:ext uri="{BB962C8B-B14F-4D97-AF65-F5344CB8AC3E}">
        <p14:creationId xmlns:p14="http://schemas.microsoft.com/office/powerpoint/2010/main" val="4155822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3411" y="2014151"/>
            <a:ext cx="10327340" cy="4420932"/>
          </a:xfrm>
        </p:spPr>
        <p:txBody>
          <a:bodyPr>
            <a:normAutofit lnSpcReduction="10000"/>
          </a:bodyPr>
          <a:lstStyle/>
          <a:p>
            <a:pPr marL="0" indent="0" algn="just">
              <a:buNone/>
            </a:pPr>
            <a:r>
              <a:rPr lang="tr-TR" b="1" dirty="0" err="1" smtClean="0"/>
              <a:t>bb</a:t>
            </a:r>
            <a:r>
              <a:rPr lang="tr-TR" b="1" dirty="0" smtClean="0"/>
              <a:t>. Hukuki Sebebin Belgelenmesi</a:t>
            </a:r>
            <a:endParaRPr lang="tr-TR" b="1" dirty="0"/>
          </a:p>
          <a:p>
            <a:pPr algn="just"/>
            <a:r>
              <a:rPr lang="tr-TR" dirty="0" smtClean="0"/>
              <a:t>Medeni Kanun ayni hak değişikliğini gerçekleştiren tasarruf işleminde sebebe bağlılık ilkesini benimsemiştir. Bu sebeple geçerli bir hukuki sebebi bulunmayan tescil istemi geçersiz, buna dayanılarak yapılan tescilde geçersizdir.</a:t>
            </a:r>
          </a:p>
          <a:p>
            <a:pPr marL="0" indent="0" algn="just">
              <a:buNone/>
            </a:pPr>
            <a:r>
              <a:rPr lang="tr-TR" b="1" dirty="0" smtClean="0"/>
              <a:t>cc. Belgelerin Eksikliği</a:t>
            </a:r>
          </a:p>
          <a:p>
            <a:pPr algn="just"/>
            <a:r>
              <a:rPr lang="tr-TR" dirty="0"/>
              <a:t>Tasarruf yetkisine ve hukukî sebebe ilişkin belgeler tamam değilse </a:t>
            </a:r>
            <a:r>
              <a:rPr lang="tr-TR" dirty="0" smtClean="0"/>
              <a:t>istem reddedilir</a:t>
            </a:r>
            <a:r>
              <a:rPr lang="tr-TR" dirty="0"/>
              <a:t>.</a:t>
            </a:r>
          </a:p>
          <a:p>
            <a:pPr algn="just"/>
            <a:r>
              <a:rPr lang="tr-TR" dirty="0"/>
              <a:t>Bununla birlikte, hukukî sebebe ilişkin belgeler tamam olmasına rağmen, tasarruf </a:t>
            </a:r>
            <a:r>
              <a:rPr lang="tr-TR" dirty="0" smtClean="0"/>
              <a:t>yetkisini belirten </a:t>
            </a:r>
            <a:r>
              <a:rPr lang="tr-TR" dirty="0"/>
              <a:t>belgenin tamamlanması gereken hâllerde, malikin rızası veya hâkimin kararıyla geçici </a:t>
            </a:r>
            <a:r>
              <a:rPr lang="tr-TR" dirty="0" smtClean="0"/>
              <a:t>tescil şerhi </a:t>
            </a:r>
            <a:r>
              <a:rPr lang="tr-TR" dirty="0"/>
              <a:t>verilebilir.</a:t>
            </a:r>
            <a:endParaRPr lang="tr-TR" dirty="0"/>
          </a:p>
        </p:txBody>
      </p:sp>
    </p:spTree>
    <p:extLst>
      <p:ext uri="{BB962C8B-B14F-4D97-AF65-F5344CB8AC3E}">
        <p14:creationId xmlns:p14="http://schemas.microsoft.com/office/powerpoint/2010/main" val="3351622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22422" y="2014152"/>
            <a:ext cx="11037248" cy="4112012"/>
          </a:xfrm>
        </p:spPr>
        <p:txBody>
          <a:bodyPr/>
          <a:lstStyle/>
          <a:p>
            <a:pPr marL="0" indent="0" algn="just">
              <a:buNone/>
            </a:pPr>
            <a:r>
              <a:rPr lang="tr-TR" b="1" dirty="0" smtClean="0"/>
              <a:t>     3. Tescilin Yapılışı</a:t>
            </a:r>
          </a:p>
          <a:p>
            <a:pPr algn="just"/>
            <a:r>
              <a:rPr lang="tr-TR" dirty="0"/>
              <a:t>Kütüğe tesciller, istem tarihine ve sırasına göre yapılır</a:t>
            </a:r>
            <a:r>
              <a:rPr lang="tr-TR" dirty="0" smtClean="0"/>
              <a:t>.</a:t>
            </a:r>
          </a:p>
          <a:p>
            <a:pPr algn="just"/>
            <a:r>
              <a:rPr lang="tr-TR" dirty="0" smtClean="0"/>
              <a:t>İstem</a:t>
            </a:r>
            <a:r>
              <a:rPr lang="tr-TR" dirty="0"/>
              <a:t>, yevmiye defterine kaydedildikten sonra, aynı tarih ve yevmiye numarası ile kütüğe </a:t>
            </a:r>
            <a:r>
              <a:rPr lang="tr-TR" dirty="0" smtClean="0"/>
              <a:t>tescil edilir</a:t>
            </a:r>
            <a:r>
              <a:rPr lang="tr-TR" dirty="0"/>
              <a:t>. Tescil, siyah veya mavi mürekkepli kalemle ve kitap harfleriyle okunaklı şekilde yazılır. Kütük üzerinde kazıntı, </a:t>
            </a:r>
            <a:r>
              <a:rPr lang="tr-TR" dirty="0" smtClean="0"/>
              <a:t>silinti ve </a:t>
            </a:r>
            <a:r>
              <a:rPr lang="tr-TR" dirty="0"/>
              <a:t>çıkıntı yapılamaz</a:t>
            </a:r>
            <a:r>
              <a:rPr lang="tr-TR" dirty="0" smtClean="0"/>
              <a:t>. (TST m. 27)</a:t>
            </a:r>
          </a:p>
          <a:p>
            <a:pPr algn="just"/>
            <a:r>
              <a:rPr lang="tr-TR" dirty="0"/>
              <a:t> </a:t>
            </a:r>
            <a:r>
              <a:rPr lang="tr-TR" dirty="0" smtClean="0"/>
              <a:t>Tescil yapıldıktan sonra ilgililere tescilin bir sureti (tapu senedi veya ipotek belgesi) verilir.</a:t>
            </a:r>
            <a:endParaRPr lang="tr-TR" dirty="0"/>
          </a:p>
          <a:p>
            <a:pPr algn="just"/>
            <a:endParaRPr lang="tr-TR" dirty="0"/>
          </a:p>
        </p:txBody>
      </p:sp>
    </p:spTree>
    <p:extLst>
      <p:ext uri="{BB962C8B-B14F-4D97-AF65-F5344CB8AC3E}">
        <p14:creationId xmlns:p14="http://schemas.microsoft.com/office/powerpoint/2010/main" val="1486524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71849" y="1989438"/>
            <a:ext cx="10987822" cy="4510216"/>
          </a:xfrm>
        </p:spPr>
        <p:txBody>
          <a:bodyPr>
            <a:normAutofit fontScale="92500" lnSpcReduction="20000"/>
          </a:bodyPr>
          <a:lstStyle/>
          <a:p>
            <a:pPr marL="0" indent="0" algn="just">
              <a:buNone/>
            </a:pPr>
            <a:r>
              <a:rPr lang="tr-TR" b="1" dirty="0" smtClean="0"/>
              <a:t>B. Terkin</a:t>
            </a:r>
          </a:p>
          <a:p>
            <a:pPr marL="0" indent="0" algn="just">
              <a:buNone/>
            </a:pPr>
            <a:r>
              <a:rPr lang="tr-TR" b="1" dirty="0" smtClean="0"/>
              <a:t>1. Kavram</a:t>
            </a:r>
            <a:endParaRPr lang="tr-TR" b="1" dirty="0" smtClean="0"/>
          </a:p>
          <a:p>
            <a:pPr marL="0" indent="0" algn="just">
              <a:buNone/>
            </a:pPr>
            <a:r>
              <a:rPr lang="tr-TR" dirty="0" smtClean="0"/>
              <a:t>Terkin, bir tescilin çizilerek etkisiz hale getirilmesidir. Terkin iki şekilde yapılır.</a:t>
            </a:r>
          </a:p>
          <a:p>
            <a:pPr algn="just"/>
            <a:r>
              <a:rPr lang="tr-TR" dirty="0" smtClean="0"/>
              <a:t>Ayni hakkı sona erdiren terkinler (Yenilik doğuran terkinler)</a:t>
            </a:r>
          </a:p>
          <a:p>
            <a:pPr algn="just"/>
            <a:r>
              <a:rPr lang="tr-TR" dirty="0" smtClean="0"/>
              <a:t>Sicili düzeltici terkinler (Açıklayıcı terkinler)</a:t>
            </a:r>
          </a:p>
          <a:p>
            <a:pPr marL="0" indent="0" algn="just">
              <a:buNone/>
            </a:pPr>
            <a:r>
              <a:rPr lang="tr-TR" b="1" dirty="0" smtClean="0"/>
              <a:t>2. Terkinin Şartları</a:t>
            </a:r>
          </a:p>
          <a:p>
            <a:pPr marL="457200" indent="-457200" algn="just">
              <a:buAutoNum type="alphaLcPeriod"/>
            </a:pPr>
            <a:r>
              <a:rPr lang="tr-TR" b="1" dirty="0" smtClean="0"/>
              <a:t>Ayni Hakkı Sona Erdiren Terkinler</a:t>
            </a:r>
          </a:p>
          <a:p>
            <a:pPr marL="0" indent="0" algn="just">
              <a:buNone/>
            </a:pPr>
            <a:r>
              <a:rPr lang="tr-TR" dirty="0" smtClean="0"/>
              <a:t>-Bir </a:t>
            </a:r>
            <a:r>
              <a:rPr lang="tr-TR" dirty="0"/>
              <a:t>tescilin terkin edilmesi veya değiştirilmesi, ancak bu kaydın kendilerine </a:t>
            </a:r>
            <a:r>
              <a:rPr lang="tr-TR" dirty="0" smtClean="0"/>
              <a:t>hak sağladığı </a:t>
            </a:r>
            <a:r>
              <a:rPr lang="tr-TR" dirty="0"/>
              <a:t>kimselerin yazılı </a:t>
            </a:r>
            <a:r>
              <a:rPr lang="tr-TR" dirty="0" smtClean="0"/>
              <a:t>beyanı </a:t>
            </a:r>
            <a:r>
              <a:rPr lang="tr-TR" dirty="0"/>
              <a:t>üzerine yapılabilir. </a:t>
            </a:r>
            <a:r>
              <a:rPr lang="tr-TR" dirty="0" smtClean="0"/>
              <a:t>(TMK m. 1014)</a:t>
            </a:r>
          </a:p>
          <a:p>
            <a:pPr marL="0" indent="0" algn="just">
              <a:buNone/>
            </a:pPr>
            <a:r>
              <a:rPr lang="tr-TR" dirty="0" smtClean="0"/>
              <a:t>Terkin bir ayni hakkı sona erdirmek için yapılıyorsa, sona erecek hakkın sahibinin yazılı olarak terkin isteminde bulunması gereki</a:t>
            </a:r>
            <a:r>
              <a:rPr lang="tr-TR" dirty="0" smtClean="0"/>
              <a:t>r.</a:t>
            </a:r>
          </a:p>
          <a:p>
            <a:pPr marL="0" indent="0" algn="just">
              <a:buNone/>
            </a:pPr>
            <a:r>
              <a:rPr lang="tr-TR" dirty="0" smtClean="0"/>
              <a:t>Terkin isteminin hukuki niteliği de çift yönlü irade beyanı olduğu yönündedir.</a:t>
            </a:r>
          </a:p>
          <a:p>
            <a:pPr marL="0" indent="0" algn="just">
              <a:buNone/>
            </a:pPr>
            <a:r>
              <a:rPr lang="tr-TR" dirty="0" smtClean="0"/>
              <a:t>Terkin isteminde bulunanın o hak üzerinde tasarruf yetkisine sahip olması gerekir.</a:t>
            </a:r>
          </a:p>
          <a:p>
            <a:pPr marL="0" indent="0" algn="just">
              <a:buNone/>
            </a:pPr>
            <a:endParaRPr lang="tr-TR" dirty="0" smtClean="0"/>
          </a:p>
          <a:p>
            <a:pPr marL="0" indent="0" algn="just">
              <a:buNone/>
            </a:pPr>
            <a:endParaRPr lang="tr-TR" dirty="0"/>
          </a:p>
        </p:txBody>
      </p:sp>
    </p:spTree>
    <p:extLst>
      <p:ext uri="{BB962C8B-B14F-4D97-AF65-F5344CB8AC3E}">
        <p14:creationId xmlns:p14="http://schemas.microsoft.com/office/powerpoint/2010/main" val="314458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45989" y="1977081"/>
            <a:ext cx="10913681" cy="4534929"/>
          </a:xfrm>
        </p:spPr>
        <p:txBody>
          <a:bodyPr>
            <a:normAutofit fontScale="85000" lnSpcReduction="20000"/>
          </a:bodyPr>
          <a:lstStyle/>
          <a:p>
            <a:pPr marL="0" indent="0" algn="just">
              <a:buNone/>
            </a:pPr>
            <a:r>
              <a:rPr lang="tr-TR" b="1" dirty="0" smtClean="0"/>
              <a:t>b. Sicili Düzeltici Terkinler</a:t>
            </a:r>
          </a:p>
          <a:p>
            <a:pPr marL="0" indent="0" algn="just">
              <a:buNone/>
            </a:pPr>
            <a:r>
              <a:rPr lang="tr-TR" b="1" dirty="0" err="1" smtClean="0"/>
              <a:t>aa</a:t>
            </a:r>
            <a:r>
              <a:rPr lang="tr-TR" b="1" dirty="0" smtClean="0"/>
              <a:t>. Şekli Bir Değer Taşıyan Tescillerin Terkini</a:t>
            </a:r>
          </a:p>
          <a:p>
            <a:pPr algn="just"/>
            <a:r>
              <a:rPr lang="tr-TR" dirty="0" smtClean="0"/>
              <a:t>Baştan yolsuz bir tescilin yapılması ya da baştan geçerli olan tescilin sonradan sicil dışı meydana gelen ayni hak değişikliği yüzünden artık gerçek duruma uymaması halinde tescil sadece şekli değer taşır.</a:t>
            </a:r>
          </a:p>
          <a:p>
            <a:pPr marL="0" indent="0" algn="just">
              <a:buNone/>
            </a:pPr>
            <a:r>
              <a:rPr lang="tr-TR" b="1" dirty="0" err="1" smtClean="0"/>
              <a:t>bb</a:t>
            </a:r>
            <a:r>
              <a:rPr lang="tr-TR" b="1" dirty="0" smtClean="0"/>
              <a:t>. Hiçbir Hukuki Değeri Kalmamış Olan Tescillerin Terkini</a:t>
            </a:r>
          </a:p>
          <a:p>
            <a:pPr algn="just"/>
            <a:r>
              <a:rPr lang="tr-TR" dirty="0"/>
              <a:t>Bir aynî hakkın sona ermesiyle tescil her türlü hukukî değerini </a:t>
            </a:r>
            <a:r>
              <a:rPr lang="tr-TR" dirty="0" smtClean="0"/>
              <a:t>kaybettiği takdirde</a:t>
            </a:r>
            <a:r>
              <a:rPr lang="tr-TR" dirty="0"/>
              <a:t>, yüklü taşınmaz maliki, terkini isteyebilir. </a:t>
            </a:r>
            <a:r>
              <a:rPr lang="tr-TR" dirty="0" smtClean="0"/>
              <a:t>(TMK m. 1026/1)</a:t>
            </a:r>
          </a:p>
          <a:p>
            <a:pPr algn="just"/>
            <a:r>
              <a:rPr lang="tr-TR" dirty="0"/>
              <a:t> Kanunda açıkça gösterilen hâller ile </a:t>
            </a:r>
            <a:r>
              <a:rPr lang="tr-TR" dirty="0" err="1"/>
              <a:t>şerhedilmiş</a:t>
            </a:r>
            <a:r>
              <a:rPr lang="tr-TR" dirty="0"/>
              <a:t> kişisel haklarda ve tescil edilmiş taşınmaz lehine veya </a:t>
            </a:r>
            <a:r>
              <a:rPr lang="tr-TR" dirty="0" smtClean="0"/>
              <a:t>kişisel irtifak </a:t>
            </a:r>
            <a:r>
              <a:rPr lang="tr-TR" dirty="0"/>
              <a:t>haklarında belli bir süre söz konusu ise, bu sürenin dolması hâlinde taşınmaz malikinin istemi üzerine terkin </a:t>
            </a:r>
            <a:r>
              <a:rPr lang="tr-TR" dirty="0" smtClean="0"/>
              <a:t>işlemi yapılır. (TST m. 69/3)</a:t>
            </a:r>
            <a:endParaRPr lang="tr-TR" dirty="0"/>
          </a:p>
          <a:p>
            <a:pPr algn="just"/>
            <a:r>
              <a:rPr lang="tr-TR" dirty="0" smtClean="0"/>
              <a:t>Bir </a:t>
            </a:r>
            <a:r>
              <a:rPr lang="tr-TR" dirty="0"/>
              <a:t>aynî hakkın veya </a:t>
            </a:r>
            <a:r>
              <a:rPr lang="tr-TR" dirty="0" err="1"/>
              <a:t>şerhedilmiş</a:t>
            </a:r>
            <a:r>
              <a:rPr lang="tr-TR" dirty="0"/>
              <a:t> kişisel hakkın diğer sebeplere dayalı olarak sona ermesiyle kayıt hukukî </a:t>
            </a:r>
            <a:r>
              <a:rPr lang="tr-TR" dirty="0" smtClean="0"/>
              <a:t>değerini kaybettiği </a:t>
            </a:r>
            <a:r>
              <a:rPr lang="tr-TR" dirty="0"/>
              <a:t>takdirde, yüklü taşınmaz maliki, terkini isteyebilir. Müdürlük, bu istemi yerine getirirse her ilgili, bu </a:t>
            </a:r>
            <a:r>
              <a:rPr lang="tr-TR" dirty="0" smtClean="0"/>
              <a:t>işlemin kendisine </a:t>
            </a:r>
            <a:r>
              <a:rPr lang="tr-TR" dirty="0"/>
              <a:t>tebliğ tarihinden başlayarak otuz gün içinde terkine karşı dava açabilir</a:t>
            </a:r>
            <a:r>
              <a:rPr lang="tr-TR" dirty="0" smtClean="0"/>
              <a:t>.(TST m. 69/4)</a:t>
            </a:r>
            <a:endParaRPr lang="tr-TR" dirty="0"/>
          </a:p>
          <a:p>
            <a:pPr algn="just"/>
            <a:endParaRPr lang="tr-TR" dirty="0" smtClean="0"/>
          </a:p>
          <a:p>
            <a:pPr algn="just"/>
            <a:endParaRPr lang="tr-TR" dirty="0"/>
          </a:p>
        </p:txBody>
      </p:sp>
    </p:spTree>
    <p:extLst>
      <p:ext uri="{BB962C8B-B14F-4D97-AF65-F5344CB8AC3E}">
        <p14:creationId xmlns:p14="http://schemas.microsoft.com/office/powerpoint/2010/main" val="523583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80768" y="2001796"/>
            <a:ext cx="10678902" cy="4856204"/>
          </a:xfrm>
        </p:spPr>
        <p:txBody>
          <a:bodyPr>
            <a:normAutofit lnSpcReduction="10000"/>
          </a:bodyPr>
          <a:lstStyle/>
          <a:p>
            <a:pPr marL="0" indent="0" algn="just">
              <a:buNone/>
            </a:pPr>
            <a:r>
              <a:rPr lang="tr-TR" b="1" dirty="0" smtClean="0"/>
              <a:t>3. Terkinin Şekli</a:t>
            </a:r>
          </a:p>
          <a:p>
            <a:pPr algn="just"/>
            <a:r>
              <a:rPr lang="tr-TR" dirty="0"/>
              <a:t>Tapu sicili üzerinde yapılacak terkinler, terkin edilecek hakla ilgili kaydın üzerinin kırmızı </a:t>
            </a:r>
            <a:r>
              <a:rPr lang="tr-TR" dirty="0" smtClean="0"/>
              <a:t>mürekkepli kalemle </a:t>
            </a:r>
            <a:r>
              <a:rPr lang="tr-TR" dirty="0"/>
              <a:t>çizilmesi ve altındaki satıra yine kırmızı mürekkepli kalemle "terkin edildi" ibaresi ile tarih ve yevmiye </a:t>
            </a:r>
            <a:r>
              <a:rPr lang="tr-TR" dirty="0" smtClean="0"/>
              <a:t>numarasının yazılması </a:t>
            </a:r>
            <a:r>
              <a:rPr lang="tr-TR" dirty="0"/>
              <a:t>ve müdürün veya görevlendireceği tapu görevlisinin imzalamasıyla olur</a:t>
            </a:r>
            <a:r>
              <a:rPr lang="tr-TR" dirty="0" smtClean="0"/>
              <a:t>. (TST m. 70/1)</a:t>
            </a:r>
          </a:p>
          <a:p>
            <a:pPr marL="0" indent="0" algn="just">
              <a:buNone/>
            </a:pPr>
            <a:r>
              <a:rPr lang="tr-TR" sz="3200" b="1" dirty="0" smtClean="0"/>
              <a:t>C. Tadil (Değişiklik)</a:t>
            </a:r>
          </a:p>
          <a:p>
            <a:pPr algn="just"/>
            <a:r>
              <a:rPr lang="tr-TR" dirty="0" smtClean="0"/>
              <a:t>Değişiklik bağımsız bir kayıt şekli olmayıp, tapuda tescil edilmiş bir hakkın kapsamı üzerinde değişiklik yapan ya bir tescil ya da bir terkin biçiminde ortaya çıkar.</a:t>
            </a:r>
          </a:p>
          <a:p>
            <a:pPr algn="just"/>
            <a:r>
              <a:rPr lang="tr-TR" dirty="0"/>
              <a:t> Tapu sicilinde değişiklik, hak sahibinin istemine ya da yetkili makam veya mahkeme </a:t>
            </a:r>
            <a:r>
              <a:rPr lang="tr-TR" dirty="0" smtClean="0"/>
              <a:t>kararına istinaden </a:t>
            </a:r>
            <a:r>
              <a:rPr lang="tr-TR" dirty="0"/>
              <a:t>yapılır</a:t>
            </a:r>
            <a:r>
              <a:rPr lang="tr-TR" dirty="0" smtClean="0"/>
              <a:t>. (TST m. 72/1)</a:t>
            </a:r>
            <a:endParaRPr lang="tr-TR" dirty="0"/>
          </a:p>
          <a:p>
            <a:pPr algn="just"/>
            <a:endParaRPr lang="tr-TR" dirty="0"/>
          </a:p>
        </p:txBody>
      </p:sp>
    </p:spTree>
    <p:extLst>
      <p:ext uri="{BB962C8B-B14F-4D97-AF65-F5344CB8AC3E}">
        <p14:creationId xmlns:p14="http://schemas.microsoft.com/office/powerpoint/2010/main" val="4219456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8984" y="2051222"/>
            <a:ext cx="10740686" cy="4074941"/>
          </a:xfrm>
        </p:spPr>
        <p:txBody>
          <a:bodyPr>
            <a:normAutofit fontScale="92500"/>
          </a:bodyPr>
          <a:lstStyle/>
          <a:p>
            <a:pPr marL="0" indent="0" algn="just">
              <a:buNone/>
            </a:pPr>
            <a:r>
              <a:rPr lang="tr-TR" sz="3500" b="1" dirty="0"/>
              <a:t>10. Kadastro Tespitine İtiraz</a:t>
            </a:r>
          </a:p>
          <a:p>
            <a:pPr algn="just"/>
            <a:r>
              <a:rPr lang="tr-TR" dirty="0" smtClean="0"/>
              <a:t>Kadastro tutanağı düzenlendikten sonra kadastro ekibi o çalışma alanında işlerini bitirinceye kadar kadastro teknisyenliğine veya kadastro müdürlüğüne itirazda bulunulabilir.</a:t>
            </a:r>
          </a:p>
          <a:p>
            <a:pPr algn="just"/>
            <a:r>
              <a:rPr lang="tr-TR" dirty="0" smtClean="0"/>
              <a:t>İtiraz sadece uygulanan belgelerin geçerliliğine ilişkin olur.</a:t>
            </a:r>
          </a:p>
          <a:p>
            <a:pPr algn="just"/>
            <a:r>
              <a:rPr lang="tr-TR" dirty="0"/>
              <a:t> İtiraz edenin ilan süresi içinde dava açma hakkı saklıdır. </a:t>
            </a:r>
            <a:endParaRPr lang="tr-TR" dirty="0" smtClean="0"/>
          </a:p>
          <a:p>
            <a:pPr algn="just"/>
            <a:r>
              <a:rPr lang="tr-TR" dirty="0"/>
              <a:t>Komisyon kendisine intikal eden işlerle itirazlı tutanakları, intikal tarihinden itibaren en geç bir </a:t>
            </a:r>
            <a:r>
              <a:rPr lang="tr-TR" dirty="0" smtClean="0"/>
              <a:t>ay içinde </a:t>
            </a:r>
            <a:r>
              <a:rPr lang="tr-TR" dirty="0"/>
              <a:t>veya gerekçe gösterilmek suretiyle kadastro ekibinin çalışma alanındaki faaliyetleri sona erinceye kadar </a:t>
            </a:r>
            <a:r>
              <a:rPr lang="tr-TR" dirty="0" smtClean="0"/>
              <a:t>incelemek zorundadır.</a:t>
            </a:r>
          </a:p>
          <a:p>
            <a:pPr algn="just"/>
            <a:r>
              <a:rPr lang="tr-TR" dirty="0" smtClean="0"/>
              <a:t>Sonuç askı ilanıyla duyurulur.</a:t>
            </a:r>
            <a:endParaRPr lang="tr-TR" dirty="0"/>
          </a:p>
        </p:txBody>
      </p:sp>
    </p:spTree>
    <p:extLst>
      <p:ext uri="{BB962C8B-B14F-4D97-AF65-F5344CB8AC3E}">
        <p14:creationId xmlns:p14="http://schemas.microsoft.com/office/powerpoint/2010/main" val="18479306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9492" y="1940012"/>
            <a:ext cx="11000178" cy="4186152"/>
          </a:xfrm>
        </p:spPr>
        <p:txBody>
          <a:bodyPr>
            <a:normAutofit fontScale="85000" lnSpcReduction="10000"/>
          </a:bodyPr>
          <a:lstStyle/>
          <a:p>
            <a:pPr marL="0" indent="0" algn="just">
              <a:buNone/>
            </a:pPr>
            <a:r>
              <a:rPr lang="tr-TR" sz="3000" b="1" dirty="0"/>
              <a:t>11. Kadastro Sonuçlarının İlanı ve Kadastro Tutanaklarının Kesinleşmesi</a:t>
            </a:r>
          </a:p>
          <a:p>
            <a:pPr algn="just"/>
            <a:r>
              <a:rPr lang="tr-TR" dirty="0" smtClean="0"/>
              <a:t>Kadastro </a:t>
            </a:r>
            <a:r>
              <a:rPr lang="tr-TR" dirty="0"/>
              <a:t>müdürü, kadastro tutanaklarına göre yapılan tespitlere dayanarak, askı cetvellerini düzenler; </a:t>
            </a:r>
            <a:r>
              <a:rPr lang="tr-TR" dirty="0" smtClean="0"/>
              <a:t>bu cetvelleri </a:t>
            </a:r>
            <a:r>
              <a:rPr lang="tr-TR" dirty="0"/>
              <a:t>ve pafta örneklerini, müdüriyette ve ayrıca muhtarın çalışma yerinde 30 gün süre ile ilan ettirir; itirazı olanların </a:t>
            </a:r>
            <a:r>
              <a:rPr lang="tr-TR" dirty="0" smtClean="0"/>
              <a:t>ilan süresi </a:t>
            </a:r>
            <a:r>
              <a:rPr lang="tr-TR" dirty="0"/>
              <a:t>içinde kadastro mahkemesinde dava açabileceklerini belirtir. Bu ilanda kadastro harçları da gösterilir</a:t>
            </a:r>
            <a:r>
              <a:rPr lang="tr-TR" dirty="0" smtClean="0"/>
              <a:t>. (KK m. 11/1)</a:t>
            </a:r>
            <a:endParaRPr lang="tr-TR" dirty="0"/>
          </a:p>
          <a:p>
            <a:pPr algn="just"/>
            <a:r>
              <a:rPr lang="tr-TR" dirty="0"/>
              <a:t>Kadastro müdürü bu işlemleri, kadastro ekibinin çalışma alanındaki işini bitirdiği tarihten itibaren en geç üç </a:t>
            </a:r>
            <a:r>
              <a:rPr lang="tr-TR" dirty="0" smtClean="0"/>
              <a:t>ay içerisinde </a:t>
            </a:r>
            <a:r>
              <a:rPr lang="tr-TR" dirty="0"/>
              <a:t>yapmak zorundadır</a:t>
            </a:r>
            <a:r>
              <a:rPr lang="tr-TR" dirty="0" smtClean="0"/>
              <a:t>.(KK m. 11/2)</a:t>
            </a:r>
          </a:p>
          <a:p>
            <a:pPr algn="just"/>
            <a:r>
              <a:rPr lang="tr-TR" dirty="0"/>
              <a:t>30 günlük ilan süresi geçtikten sonra, dava açılmayan kadastro tutanaklarına ait sınırlandırma </a:t>
            </a:r>
            <a:r>
              <a:rPr lang="tr-TR" dirty="0" smtClean="0"/>
              <a:t>ve tespitler </a:t>
            </a:r>
            <a:r>
              <a:rPr lang="tr-TR" dirty="0"/>
              <a:t>kesinleşir</a:t>
            </a:r>
            <a:r>
              <a:rPr lang="tr-TR" dirty="0" smtClean="0"/>
              <a:t>.(KK m. 12/1)</a:t>
            </a:r>
            <a:endParaRPr lang="tr-TR" dirty="0"/>
          </a:p>
          <a:p>
            <a:pPr algn="just"/>
            <a:r>
              <a:rPr lang="tr-TR" dirty="0"/>
              <a:t>Kadastro müdürü tarafından onaylanarak kesinleşen tutanaklar ile kadastro mahkemesinin kesinleşmiş </a:t>
            </a:r>
            <a:r>
              <a:rPr lang="tr-TR" dirty="0" smtClean="0"/>
              <a:t>kararları; kesinleşme </a:t>
            </a:r>
            <a:r>
              <a:rPr lang="tr-TR" dirty="0"/>
              <a:t>tarihleri tescil tarihi olarak gösterilmek suretiyle en geç 3 ay içinde tapu kütüklerine </a:t>
            </a:r>
            <a:r>
              <a:rPr lang="tr-TR" dirty="0" smtClean="0"/>
              <a:t>kaydedilir.(KK m. 12/2)</a:t>
            </a:r>
            <a:endParaRPr lang="tr-TR" dirty="0"/>
          </a:p>
        </p:txBody>
      </p:sp>
    </p:spTree>
    <p:extLst>
      <p:ext uri="{BB962C8B-B14F-4D97-AF65-F5344CB8AC3E}">
        <p14:creationId xmlns:p14="http://schemas.microsoft.com/office/powerpoint/2010/main" val="981438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1341" y="2248348"/>
            <a:ext cx="10728329" cy="3877815"/>
          </a:xfrm>
        </p:spPr>
        <p:txBody>
          <a:bodyPr/>
          <a:lstStyle/>
          <a:p>
            <a:pPr marL="0" indent="0" algn="just">
              <a:buNone/>
            </a:pPr>
            <a:r>
              <a:rPr lang="tr-TR" sz="3200" b="1" dirty="0"/>
              <a:t>12. Kadastro Mahkemesi</a:t>
            </a:r>
          </a:p>
          <a:p>
            <a:pPr algn="just"/>
            <a:r>
              <a:rPr lang="tr-TR" dirty="0" smtClean="0"/>
              <a:t>Genel </a:t>
            </a:r>
            <a:r>
              <a:rPr lang="tr-TR" dirty="0"/>
              <a:t>mahkemelere ait olup da bu Kanunun uygulanması ile ilgili dava ve işlere belirlenen usul </a:t>
            </a:r>
            <a:r>
              <a:rPr lang="tr-TR" dirty="0" smtClean="0"/>
              <a:t>ve esaslara </a:t>
            </a:r>
            <a:r>
              <a:rPr lang="tr-TR" dirty="0"/>
              <a:t>göre bakmak üzere her kadastro bölgesinde tek hakimli ve Asliye Mahkemesi sıfatını haiz yeter sayıda </a:t>
            </a:r>
            <a:r>
              <a:rPr lang="tr-TR" dirty="0" smtClean="0"/>
              <a:t>kadastro mahkemesi </a:t>
            </a:r>
            <a:r>
              <a:rPr lang="tr-TR" dirty="0"/>
              <a:t>kurulur. </a:t>
            </a:r>
            <a:endParaRPr lang="tr-TR" dirty="0" smtClean="0"/>
          </a:p>
          <a:p>
            <a:pPr algn="just"/>
            <a:r>
              <a:rPr lang="tr-TR" dirty="0" smtClean="0"/>
              <a:t>Adli tatil yapmaz.</a:t>
            </a:r>
          </a:p>
          <a:p>
            <a:pPr algn="just"/>
            <a:r>
              <a:rPr lang="tr-TR" dirty="0" smtClean="0"/>
              <a:t>Kadastro hakiminin </a:t>
            </a:r>
            <a:r>
              <a:rPr lang="tr-TR" dirty="0" err="1" smtClean="0"/>
              <a:t>re’sen</a:t>
            </a:r>
            <a:r>
              <a:rPr lang="tr-TR" dirty="0" smtClean="0"/>
              <a:t> inceleme yetkisi vardır.</a:t>
            </a:r>
            <a:endParaRPr lang="tr-TR" dirty="0"/>
          </a:p>
        </p:txBody>
      </p:sp>
    </p:spTree>
    <p:extLst>
      <p:ext uri="{BB962C8B-B14F-4D97-AF65-F5344CB8AC3E}">
        <p14:creationId xmlns:p14="http://schemas.microsoft.com/office/powerpoint/2010/main" val="3110250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7773" y="2248348"/>
            <a:ext cx="10851897" cy="3877815"/>
          </a:xfrm>
        </p:spPr>
        <p:txBody>
          <a:bodyPr>
            <a:normAutofit fontScale="85000" lnSpcReduction="20000"/>
          </a:bodyPr>
          <a:lstStyle/>
          <a:p>
            <a:pPr marL="0" indent="0" algn="just">
              <a:buNone/>
            </a:pPr>
            <a:r>
              <a:rPr lang="tr-TR" sz="3800" b="1" dirty="0"/>
              <a:t>13. Dava Açma İmkanı ve Hak Düşürücü Süre</a:t>
            </a:r>
          </a:p>
          <a:p>
            <a:pPr algn="just"/>
            <a:r>
              <a:rPr lang="tr-TR" dirty="0" smtClean="0"/>
              <a:t>Kadastro tutanaklarının kesinleşmesi, hak sahibi olarak tespit edilen kimse yararına hak karinesi meydana getirir. Ancak bu karinenin çürütülmesi mümkündür.</a:t>
            </a:r>
          </a:p>
          <a:p>
            <a:pPr algn="just"/>
            <a:r>
              <a:rPr lang="tr-TR" dirty="0"/>
              <a:t>Bu tutanaklarda belirtilen haklara, sınırlandırma ve tespitlere ait </a:t>
            </a:r>
            <a:r>
              <a:rPr lang="tr-TR" u="sng" dirty="0"/>
              <a:t>tutanakların kesinleştiği tarihten itibaren on </a:t>
            </a:r>
            <a:r>
              <a:rPr lang="tr-TR" u="sng" dirty="0" smtClean="0"/>
              <a:t>yıl </a:t>
            </a:r>
            <a:r>
              <a:rPr lang="tr-TR" dirty="0" smtClean="0"/>
              <a:t>geçtikten </a:t>
            </a:r>
            <a:r>
              <a:rPr lang="tr-TR" dirty="0"/>
              <a:t>sonra, </a:t>
            </a:r>
            <a:r>
              <a:rPr lang="tr-TR" u="sng" dirty="0"/>
              <a:t>kadastrodan önceki hukuki sebeplere </a:t>
            </a:r>
            <a:r>
              <a:rPr lang="tr-TR" dirty="0"/>
              <a:t>dayanarak itiraz olunamaz ve dava </a:t>
            </a:r>
            <a:r>
              <a:rPr lang="tr-TR" dirty="0" smtClean="0"/>
              <a:t>açılamaz. (KK m 12/3)</a:t>
            </a:r>
          </a:p>
          <a:p>
            <a:pPr algn="just"/>
            <a:r>
              <a:rPr lang="tr-TR" dirty="0" smtClean="0"/>
              <a:t>10 yıllık hak düşürücü süre içerisinde Genel Mahkemede dava açılır.</a:t>
            </a:r>
          </a:p>
          <a:p>
            <a:pPr algn="just"/>
            <a:r>
              <a:rPr lang="tr-TR" dirty="0" smtClean="0"/>
              <a:t>Kadastrodan önceki hukuki sebepten kasıt haktır. Bu hak, mülkiyet hakkı, sınırlı ayni hak ya da şerhler olabilir.</a:t>
            </a:r>
          </a:p>
          <a:p>
            <a:pPr algn="just"/>
            <a:r>
              <a:rPr lang="tr-TR" dirty="0"/>
              <a:t>Kesinleşmemiş tutanaklar herhangi bir nedenle tapuya tescil edilmişse, iddia ve taşınmazın niteliğine </a:t>
            </a:r>
            <a:r>
              <a:rPr lang="tr-TR" dirty="0" smtClean="0"/>
              <a:t>bakılmaksızın, taşınmazı </a:t>
            </a:r>
            <a:r>
              <a:rPr lang="tr-TR" dirty="0"/>
              <a:t>tescil tarihinden itibaren 20 yıl müddetle malik sıfatıyla zilyetliğinde bulunduranlar ile bunların akdi ve </a:t>
            </a:r>
            <a:r>
              <a:rPr lang="tr-TR" dirty="0" smtClean="0"/>
              <a:t>kanuni halefleri </a:t>
            </a:r>
            <a:r>
              <a:rPr lang="tr-TR" dirty="0"/>
              <a:t>açılmış ve açılacak olan davalarda medeni kanunun tapuya itimat prensibinden </a:t>
            </a:r>
            <a:r>
              <a:rPr lang="tr-TR" dirty="0" smtClean="0"/>
              <a:t>yararlanırlar. ( KK m. 12/5)</a:t>
            </a:r>
            <a:endParaRPr lang="tr-TR" dirty="0"/>
          </a:p>
        </p:txBody>
      </p:sp>
    </p:spTree>
    <p:extLst>
      <p:ext uri="{BB962C8B-B14F-4D97-AF65-F5344CB8AC3E}">
        <p14:creationId xmlns:p14="http://schemas.microsoft.com/office/powerpoint/2010/main" val="499038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7773" y="2248348"/>
            <a:ext cx="11269362" cy="4164809"/>
          </a:xfrm>
        </p:spPr>
        <p:txBody>
          <a:bodyPr>
            <a:normAutofit fontScale="92500" lnSpcReduction="20000"/>
          </a:bodyPr>
          <a:lstStyle/>
          <a:p>
            <a:pPr algn="just">
              <a:buFont typeface="Wingdings" pitchFamily="2" charset="2"/>
              <a:buChar char="§"/>
            </a:pPr>
            <a:r>
              <a:rPr lang="tr-TR" dirty="0" smtClean="0"/>
              <a:t>Kütüğe kaydı gerekmeyen taşınmazlar TMK m. 999’da düzenlenmiştir. Bu </a:t>
            </a:r>
            <a:r>
              <a:rPr lang="tr-TR" dirty="0"/>
              <a:t>hükme göre, </a:t>
            </a:r>
            <a:r>
              <a:rPr lang="tr-TR" i="1" dirty="0"/>
              <a:t>‘</a:t>
            </a:r>
            <a:r>
              <a:rPr lang="tr-TR" i="1" u="sng" dirty="0"/>
              <a:t>Özel mülkiyete tâbi olmayan </a:t>
            </a:r>
            <a:r>
              <a:rPr lang="tr-TR" i="1" dirty="0"/>
              <a:t>ve </a:t>
            </a:r>
            <a:r>
              <a:rPr lang="tr-TR" i="1" u="sng" dirty="0"/>
              <a:t>kamunun yararlanmasına ayrılan </a:t>
            </a:r>
            <a:r>
              <a:rPr lang="tr-TR" i="1" dirty="0" smtClean="0"/>
              <a:t>taşınmazlar, bunlara </a:t>
            </a:r>
            <a:r>
              <a:rPr lang="tr-TR" i="1" dirty="0"/>
              <a:t>ilişkin tescili gerekli bir aynî hakkın kurulması söz konusu olmadıkça kütüğe </a:t>
            </a:r>
            <a:r>
              <a:rPr lang="tr-TR" i="1" dirty="0" err="1" smtClean="0"/>
              <a:t>kaydolunmaz</a:t>
            </a:r>
            <a:r>
              <a:rPr lang="tr-TR" i="1" dirty="0" smtClean="0"/>
              <a:t>. Tapuya </a:t>
            </a:r>
            <a:r>
              <a:rPr lang="tr-TR" i="1" dirty="0"/>
              <a:t>kayıtlı bir taşınmaz, kayda tâbi olmayan bir taşınmaza dönüşürse, </a:t>
            </a:r>
            <a:r>
              <a:rPr lang="tr-TR" i="1" dirty="0" smtClean="0"/>
              <a:t>tapu sicilinden çıkarılır</a:t>
            </a:r>
            <a:r>
              <a:rPr lang="tr-TR" i="1" dirty="0"/>
              <a:t>. </a:t>
            </a:r>
            <a:r>
              <a:rPr lang="tr-TR" i="1" dirty="0" smtClean="0"/>
              <a:t>‘</a:t>
            </a:r>
          </a:p>
          <a:p>
            <a:pPr marL="0" indent="0" algn="just">
              <a:buNone/>
            </a:pPr>
            <a:r>
              <a:rPr lang="tr-TR" sz="3600" b="1" dirty="0" smtClean="0"/>
              <a:t>V. Kayıtların Bölge Esasına Göre Yapılması </a:t>
            </a:r>
          </a:p>
          <a:p>
            <a:pPr algn="just"/>
            <a:r>
              <a:rPr lang="tr-TR" dirty="0"/>
              <a:t>Taşınmazlar, bulundukları bölgenin tapu siciline kaydedilir.</a:t>
            </a:r>
          </a:p>
          <a:p>
            <a:pPr algn="just"/>
            <a:r>
              <a:rPr lang="tr-TR" dirty="0" smtClean="0"/>
              <a:t>Birden </a:t>
            </a:r>
            <a:r>
              <a:rPr lang="tr-TR" dirty="0"/>
              <a:t>çok bölgede bulunan taşınmaz, diğer bölge sicillerine kayıtlı olduğu belirtilmek</a:t>
            </a:r>
          </a:p>
          <a:p>
            <a:pPr marL="0" indent="0" algn="just">
              <a:buNone/>
            </a:pPr>
            <a:r>
              <a:rPr lang="tr-TR" dirty="0"/>
              <a:t>suretiyle her bölgedeki sicile ayrı ayrı kaydedilir.</a:t>
            </a:r>
          </a:p>
          <a:p>
            <a:pPr algn="just"/>
            <a:r>
              <a:rPr lang="tr-TR" dirty="0"/>
              <a:t>Böyle bir taşınmaza ilişkin tescil istemleri ve tescil işlemleri taşınmazın büyük kısmının </a:t>
            </a:r>
            <a:r>
              <a:rPr lang="tr-TR" dirty="0" smtClean="0"/>
              <a:t>bulunduğu bölgede </a:t>
            </a:r>
            <a:r>
              <a:rPr lang="tr-TR" dirty="0"/>
              <a:t>yapılır ve yapılan tescil kütüğe işlenmek üzere diğer bölgelerdeki tapu idarelerine bildirilir. </a:t>
            </a:r>
            <a:endParaRPr lang="tr-TR" dirty="0" smtClean="0"/>
          </a:p>
          <a:p>
            <a:pPr algn="just">
              <a:buFont typeface="Wingdings" pitchFamily="2" charset="2"/>
              <a:buChar char="§"/>
            </a:pPr>
            <a:endParaRPr lang="tr-TR" sz="3600" b="1" dirty="0" smtClean="0"/>
          </a:p>
        </p:txBody>
      </p:sp>
      <p:sp>
        <p:nvSpPr>
          <p:cNvPr id="2" name="Başlık 1"/>
          <p:cNvSpPr>
            <a:spLocks noGrp="1"/>
          </p:cNvSpPr>
          <p:nvPr>
            <p:ph type="title"/>
          </p:nvPr>
        </p:nvSpPr>
        <p:spPr>
          <a:xfrm>
            <a:off x="271849" y="570156"/>
            <a:ext cx="11405286" cy="1054250"/>
          </a:xfrm>
        </p:spPr>
        <p:txBody>
          <a:bodyPr/>
          <a:lstStyle/>
          <a:p>
            <a:r>
              <a:rPr lang="tr-TR" sz="4800" dirty="0" smtClean="0"/>
              <a:t>IV. </a:t>
            </a:r>
            <a:r>
              <a:rPr lang="tr-TR" sz="4800" dirty="0" smtClean="0"/>
              <a:t>Kütüğe Kaydı Gerekmeyen Taşınmazlar</a:t>
            </a:r>
            <a:endParaRPr lang="tr-TR" sz="4800" dirty="0"/>
          </a:p>
        </p:txBody>
      </p:sp>
    </p:spTree>
    <p:extLst>
      <p:ext uri="{BB962C8B-B14F-4D97-AF65-F5344CB8AC3E}">
        <p14:creationId xmlns:p14="http://schemas.microsoft.com/office/powerpoint/2010/main" val="1656480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08919" y="2248348"/>
            <a:ext cx="10950751" cy="3877815"/>
          </a:xfrm>
        </p:spPr>
        <p:txBody>
          <a:bodyPr/>
          <a:lstStyle/>
          <a:p>
            <a:pPr algn="just"/>
            <a:r>
              <a:rPr lang="tr-TR" dirty="0"/>
              <a:t>Aynı malike ait olan birden çok taşınmaz, sınırları birbirine bitişik olmasa bile, </a:t>
            </a:r>
            <a:r>
              <a:rPr lang="tr-TR" dirty="0" smtClean="0"/>
              <a:t>malikin istemiyle </a:t>
            </a:r>
            <a:r>
              <a:rPr lang="tr-TR" dirty="0"/>
              <a:t>kütükte ortak bir sayfaya kaydedilebilir. Bu sayfaya yapılan rehin tescilleri, o sayfada </a:t>
            </a:r>
            <a:r>
              <a:rPr lang="tr-TR" dirty="0" smtClean="0"/>
              <a:t>kayıtlı bulunan </a:t>
            </a:r>
            <a:r>
              <a:rPr lang="tr-TR" dirty="0"/>
              <a:t>bütün taşınmazları bağlar; aynı sayfada kayıtlı bu gibi taşınmazlardan bir kısmı malikin </a:t>
            </a:r>
            <a:r>
              <a:rPr lang="tr-TR" dirty="0" smtClean="0"/>
              <a:t>istemi üzerine </a:t>
            </a:r>
            <a:r>
              <a:rPr lang="tr-TR" dirty="0"/>
              <a:t>veya mahkeme kararıyla o sayfadan çıkarılırsa, çıkarılan taşınmazlar üzerinde tescil </a:t>
            </a:r>
            <a:r>
              <a:rPr lang="tr-TR" dirty="0" smtClean="0"/>
              <a:t>edilmiş bulunan </a:t>
            </a:r>
            <a:r>
              <a:rPr lang="tr-TR" dirty="0"/>
              <a:t>haklar saklı kalır. </a:t>
            </a:r>
            <a:r>
              <a:rPr lang="tr-TR" dirty="0" smtClean="0"/>
              <a:t> (TMK m. 1000/5)</a:t>
            </a:r>
            <a:endParaRPr lang="tr-TR" dirty="0"/>
          </a:p>
        </p:txBody>
      </p:sp>
      <p:sp>
        <p:nvSpPr>
          <p:cNvPr id="3" name="Başlık 2"/>
          <p:cNvSpPr>
            <a:spLocks noGrp="1"/>
          </p:cNvSpPr>
          <p:nvPr>
            <p:ph type="title"/>
          </p:nvPr>
        </p:nvSpPr>
        <p:spPr/>
        <p:txBody>
          <a:bodyPr/>
          <a:lstStyle/>
          <a:p>
            <a:r>
              <a:rPr lang="tr-TR" dirty="0" smtClean="0"/>
              <a:t>VI. Ortak Sayfa</a:t>
            </a:r>
            <a:endParaRPr lang="tr-TR" dirty="0"/>
          </a:p>
        </p:txBody>
      </p:sp>
    </p:spTree>
    <p:extLst>
      <p:ext uri="{BB962C8B-B14F-4D97-AF65-F5344CB8AC3E}">
        <p14:creationId xmlns:p14="http://schemas.microsoft.com/office/powerpoint/2010/main" val="2831756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10065" y="1977081"/>
            <a:ext cx="10888967" cy="4312508"/>
          </a:xfrm>
        </p:spPr>
        <p:txBody>
          <a:bodyPr>
            <a:normAutofit fontScale="92500" lnSpcReduction="20000"/>
          </a:bodyPr>
          <a:lstStyle/>
          <a:p>
            <a:pPr marL="0" indent="0" algn="just">
              <a:buNone/>
            </a:pPr>
            <a:r>
              <a:rPr lang="tr-TR" b="1" dirty="0"/>
              <a:t> </a:t>
            </a:r>
            <a:r>
              <a:rPr lang="tr-TR" b="1" dirty="0" smtClean="0"/>
              <a:t>    </a:t>
            </a:r>
            <a:r>
              <a:rPr lang="tr-TR" b="1" dirty="0" smtClean="0"/>
              <a:t>A. Bölünme</a:t>
            </a:r>
          </a:p>
          <a:p>
            <a:pPr algn="just"/>
            <a:r>
              <a:rPr lang="tr-TR" dirty="0" smtClean="0"/>
              <a:t>Bölünme iki şekilde olur.  Bir taşınmazın bölünen her bir parçası ayrı bir parsel oluşturabileceği gibi bölünen parçalar ayrı bir parsel oluşturmayabilir. Bölünen her bir parsel ayrı bir parsel oluşturursa her parsele ayrı bir sayfa açılır ve </a:t>
            </a:r>
            <a:r>
              <a:rPr lang="tr-TR" dirty="0" err="1" smtClean="0"/>
              <a:t>re’sen</a:t>
            </a:r>
            <a:r>
              <a:rPr lang="tr-TR" dirty="0" smtClean="0"/>
              <a:t> tescil yapılır.</a:t>
            </a:r>
          </a:p>
          <a:p>
            <a:pPr marL="0" indent="0" algn="just">
              <a:buNone/>
            </a:pPr>
            <a:r>
              <a:rPr lang="tr-TR" dirty="0" smtClean="0"/>
              <a:t>     </a:t>
            </a:r>
            <a:r>
              <a:rPr lang="tr-TR" b="1" dirty="0" smtClean="0"/>
              <a:t>B. Birleştirilme</a:t>
            </a:r>
          </a:p>
          <a:p>
            <a:pPr algn="just"/>
            <a:r>
              <a:rPr lang="tr-TR" dirty="0"/>
              <a:t>Aynı veya değişik maliklere ait birbirine bitişik taşınmazların birleştirilmesi mümkündür.</a:t>
            </a:r>
          </a:p>
          <a:p>
            <a:pPr algn="just"/>
            <a:r>
              <a:rPr lang="tr-TR" dirty="0" smtClean="0"/>
              <a:t> </a:t>
            </a:r>
            <a:r>
              <a:rPr lang="tr-TR" dirty="0"/>
              <a:t>Birleştirilecek taşınmazların üzerinde sınırlı aynî haklar ile </a:t>
            </a:r>
            <a:r>
              <a:rPr lang="tr-TR" dirty="0" err="1"/>
              <a:t>şerhedilmiş</a:t>
            </a:r>
            <a:r>
              <a:rPr lang="tr-TR" dirty="0"/>
              <a:t> kişisel haklar var ise, bütün </a:t>
            </a:r>
            <a:r>
              <a:rPr lang="tr-TR" dirty="0" smtClean="0"/>
              <a:t>hak sahiplerinin </a:t>
            </a:r>
            <a:r>
              <a:rPr lang="tr-TR" dirty="0"/>
              <a:t>onayı alınır.</a:t>
            </a:r>
          </a:p>
          <a:p>
            <a:pPr algn="just"/>
            <a:r>
              <a:rPr lang="tr-TR" dirty="0" smtClean="0"/>
              <a:t>Aynı </a:t>
            </a:r>
            <a:r>
              <a:rPr lang="tr-TR" dirty="0"/>
              <a:t>malike ait yüklü olmayan bir taşınmaz ile yüklü bir taşınmazın birleştirilmesi istenildiğinde, hak </a:t>
            </a:r>
            <a:r>
              <a:rPr lang="tr-TR" dirty="0" smtClean="0"/>
              <a:t>sahiplerinin onayı </a:t>
            </a:r>
            <a:r>
              <a:rPr lang="tr-TR" dirty="0"/>
              <a:t>aranmaz</a:t>
            </a:r>
            <a:r>
              <a:rPr lang="tr-TR" dirty="0" smtClean="0"/>
              <a:t>.</a:t>
            </a:r>
          </a:p>
          <a:p>
            <a:pPr algn="just"/>
            <a:r>
              <a:rPr lang="tr-TR" dirty="0" smtClean="0"/>
              <a:t>Farklı kimselere ait taşınmazlar birleştirilirse paylı mülkiyet kurulur.</a:t>
            </a:r>
            <a:endParaRPr lang="tr-TR" dirty="0"/>
          </a:p>
        </p:txBody>
      </p:sp>
      <p:sp>
        <p:nvSpPr>
          <p:cNvPr id="3" name="Başlık 2"/>
          <p:cNvSpPr>
            <a:spLocks noGrp="1"/>
          </p:cNvSpPr>
          <p:nvPr>
            <p:ph type="title"/>
          </p:nvPr>
        </p:nvSpPr>
        <p:spPr/>
        <p:txBody>
          <a:bodyPr/>
          <a:lstStyle/>
          <a:p>
            <a:r>
              <a:rPr lang="tr-TR" sz="3600" dirty="0" smtClean="0"/>
              <a:t>VII. Tapulu Bir Taşınmazın Bölünmesi ve Birleştirilmesi</a:t>
            </a:r>
            <a:endParaRPr lang="tr-TR" sz="3600" dirty="0"/>
          </a:p>
        </p:txBody>
      </p:sp>
    </p:spTree>
    <p:extLst>
      <p:ext uri="{BB962C8B-B14F-4D97-AF65-F5344CB8AC3E}">
        <p14:creationId xmlns:p14="http://schemas.microsoft.com/office/powerpoint/2010/main" val="221932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07773" y="2248348"/>
            <a:ext cx="10851897" cy="3877815"/>
          </a:xfrm>
        </p:spPr>
        <p:txBody>
          <a:bodyPr>
            <a:normAutofit fontScale="92500" lnSpcReduction="10000"/>
          </a:bodyPr>
          <a:lstStyle/>
          <a:p>
            <a:pPr marL="0" indent="0" algn="just">
              <a:buNone/>
            </a:pPr>
            <a:r>
              <a:rPr lang="tr-TR" sz="2800" b="1" dirty="0" smtClean="0"/>
              <a:t>I. Taşınmazın Belirlenmesine Yarayan Bilgilere İlişkin Kayıtlar ve Bu Kayıtların Hükmü</a:t>
            </a:r>
          </a:p>
          <a:p>
            <a:pPr marL="457200" indent="-457200" algn="just">
              <a:buAutoNum type="alphaUcPeriod"/>
            </a:pPr>
            <a:r>
              <a:rPr lang="tr-TR" b="1" dirty="0" smtClean="0"/>
              <a:t>Taşınmazın Belirlenmesine Yarayan Bilgilere İlişkin Kayıtlar</a:t>
            </a:r>
          </a:p>
          <a:p>
            <a:pPr algn="just"/>
            <a:r>
              <a:rPr lang="tr-TR" dirty="0" smtClean="0"/>
              <a:t>Tapu kütüğünün her sayfasının üst kısmında taşınmazın belirlenmesine yarayan, ada, pafta, parsel, yüzölçümü, semti ve niteliğine ilişkin bilgilerdir.</a:t>
            </a:r>
          </a:p>
          <a:p>
            <a:pPr marL="0" indent="0" algn="just">
              <a:buNone/>
            </a:pPr>
            <a:r>
              <a:rPr lang="tr-TR" b="1" dirty="0" smtClean="0"/>
              <a:t>B</a:t>
            </a:r>
            <a:r>
              <a:rPr lang="tr-TR" b="1" dirty="0"/>
              <a:t>. Taşınmazın Belirlenmesine Yarayan Bilgilere İlişkin </a:t>
            </a:r>
            <a:r>
              <a:rPr lang="tr-TR" b="1" dirty="0" smtClean="0"/>
              <a:t>Kayıtların Hükmü</a:t>
            </a:r>
          </a:p>
          <a:p>
            <a:pPr marL="0" indent="0" algn="just">
              <a:buNone/>
            </a:pPr>
            <a:r>
              <a:rPr lang="tr-TR" dirty="0"/>
              <a:t>Taşınmazın </a:t>
            </a:r>
            <a:r>
              <a:rPr lang="tr-TR" dirty="0" smtClean="0"/>
              <a:t>belirlenmesine yarayan bilgilere ilişkin kayıtların gerçeğe uymaması halinde sicile güven kural olarak uygulanmaz. Çünkü </a:t>
            </a:r>
            <a:r>
              <a:rPr lang="tr-TR" dirty="0" err="1" smtClean="0"/>
              <a:t>iyiniyet</a:t>
            </a:r>
            <a:r>
              <a:rPr lang="tr-TR" dirty="0" smtClean="0"/>
              <a:t> olgu niteliğindeki bu bilgileri değiştirecek güce sahip değildir.</a:t>
            </a:r>
          </a:p>
          <a:p>
            <a:pPr marL="0" indent="0" algn="just">
              <a:buNone/>
            </a:pPr>
            <a:r>
              <a:rPr lang="tr-TR" dirty="0" smtClean="0"/>
              <a:t>Sicile güven ilkesinin uygulanıp uygulanmayacağı noktasında taşınmazın belirlenmesine yarayan bilgilerin türüne göre ayrım yapılmalıdır.</a:t>
            </a:r>
            <a:endParaRPr lang="tr-TR" dirty="0"/>
          </a:p>
        </p:txBody>
      </p:sp>
      <p:sp>
        <p:nvSpPr>
          <p:cNvPr id="3" name="Başlık 2"/>
          <p:cNvSpPr>
            <a:spLocks noGrp="1"/>
          </p:cNvSpPr>
          <p:nvPr>
            <p:ph type="title"/>
          </p:nvPr>
        </p:nvSpPr>
        <p:spPr>
          <a:xfrm>
            <a:off x="0" y="247135"/>
            <a:ext cx="11664778" cy="1377271"/>
          </a:xfrm>
        </p:spPr>
        <p:txBody>
          <a:bodyPr/>
          <a:lstStyle/>
          <a:p>
            <a:r>
              <a:rPr lang="tr-TR" dirty="0" smtClean="0"/>
              <a:t>7. Tapu Kütüğüne Yapılan Kayıtlar ve Bunların Hükmü</a:t>
            </a:r>
            <a:endParaRPr lang="tr-TR" dirty="0"/>
          </a:p>
        </p:txBody>
      </p:sp>
    </p:spTree>
    <p:extLst>
      <p:ext uri="{BB962C8B-B14F-4D97-AF65-F5344CB8AC3E}">
        <p14:creationId xmlns:p14="http://schemas.microsoft.com/office/powerpoint/2010/main" val="392394597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Hardcover</Template>
  <TotalTime>406</TotalTime>
  <Words>1780</Words>
  <Application>Microsoft Office PowerPoint</Application>
  <PresentationFormat>Özel</PresentationFormat>
  <Paragraphs>112</Paragraphs>
  <Slides>19</Slides>
  <Notes>1</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Cilt</vt:lpstr>
      <vt:lpstr>Tapu Sicili-3</vt:lpstr>
      <vt:lpstr>PowerPoint Sunusu</vt:lpstr>
      <vt:lpstr>PowerPoint Sunusu</vt:lpstr>
      <vt:lpstr>PowerPoint Sunusu</vt:lpstr>
      <vt:lpstr>PowerPoint Sunusu</vt:lpstr>
      <vt:lpstr>IV. Kütüğe Kaydı Gerekmeyen Taşınmazlar</vt:lpstr>
      <vt:lpstr>VI. Ortak Sayfa</vt:lpstr>
      <vt:lpstr>VII. Tapulu Bir Taşınmazın Bölünmesi ve Birleştirilmesi</vt:lpstr>
      <vt:lpstr>7. Tapu Kütüğüne Yapılan Kayıtlar ve Bunların Hükmü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Ayni hak kavramı</dc:title>
  <dc:creator>Tuğçe ORAL</dc:creator>
  <cp:lastModifiedBy>Acer</cp:lastModifiedBy>
  <cp:revision>41</cp:revision>
  <dcterms:created xsi:type="dcterms:W3CDTF">2018-01-30T16:53:25Z</dcterms:created>
  <dcterms:modified xsi:type="dcterms:W3CDTF">2019-11-21T07:15:35Z</dcterms:modified>
</cp:coreProperties>
</file>