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21"/>
  </p:notesMasterIdLst>
  <p:sldIdLst>
    <p:sldId id="1309" r:id="rId4"/>
    <p:sldId id="1095" r:id="rId5"/>
    <p:sldId id="1105" r:id="rId6"/>
    <p:sldId id="1106" r:id="rId7"/>
    <p:sldId id="1107" r:id="rId8"/>
    <p:sldId id="1110" r:id="rId9"/>
    <p:sldId id="1111" r:id="rId10"/>
    <p:sldId id="1113" r:id="rId11"/>
    <p:sldId id="1115" r:id="rId12"/>
    <p:sldId id="1119" r:id="rId13"/>
    <p:sldId id="1120" r:id="rId14"/>
    <p:sldId id="1121" r:id="rId15"/>
    <p:sldId id="1122" r:id="rId16"/>
    <p:sldId id="1123" r:id="rId17"/>
    <p:sldId id="1124" r:id="rId18"/>
    <p:sldId id="1307" r:id="rId19"/>
    <p:sldId id="1308" r:id="rId20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164" autoAdjust="0"/>
    <p:restoredTop sz="91471" autoAdjust="0"/>
  </p:normalViewPr>
  <p:slideViewPr>
    <p:cSldViewPr snapToGrid="0">
      <p:cViewPr varScale="1">
        <p:scale>
          <a:sx n="84" d="100"/>
          <a:sy n="84" d="100"/>
        </p:scale>
        <p:origin x="1056" y="90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2/28/2020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2/28/2020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2/28/2020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2/28/2020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2/28/2020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74415" y="76979"/>
            <a:ext cx="2995168" cy="685800"/>
          </a:xfrm>
          <a:prstGeom prst="rect">
            <a:avLst/>
          </a:prstGeom>
        </p:spPr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>
          <a:xfrm>
            <a:off x="3108960" y="6377941"/>
            <a:ext cx="2926080" cy="34290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>
          <a:xfrm>
            <a:off x="457200" y="6377941"/>
            <a:ext cx="2103120" cy="3429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2/28/2020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>
          <a:xfrm>
            <a:off x="8471916" y="6414900"/>
            <a:ext cx="161290" cy="261619"/>
          </a:xfrm>
          <a:prstGeom prst="rect">
            <a:avLst/>
          </a:prstGeom>
        </p:spPr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425"/>
              </a:lnSpc>
            </a:pPr>
            <a:fld id="{81D60167-4931-47E6-BA6A-407CBD079E47}" type="slidenum">
              <a:rPr lang="tr-TR" spc="-5" smtClean="0"/>
              <a:pPr marL="38100">
                <a:lnSpc>
                  <a:spcPts val="1425"/>
                </a:lnSpc>
              </a:pPr>
              <a:t>‹#›</a:t>
            </a:fld>
            <a:endParaRPr lang="tr-TR" spc="-5" dirty="0"/>
          </a:p>
        </p:txBody>
      </p:sp>
    </p:spTree>
    <p:extLst>
      <p:ext uri="{BB962C8B-B14F-4D97-AF65-F5344CB8AC3E}">
        <p14:creationId xmlns:p14="http://schemas.microsoft.com/office/powerpoint/2010/main" val="247348022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47008" y="53780"/>
            <a:ext cx="2082800" cy="685800"/>
          </a:xfrm>
          <a:prstGeom prst="rect">
            <a:avLst/>
          </a:prstGeom>
        </p:spPr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17399" y="1089254"/>
            <a:ext cx="8509203" cy="4100405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 b="0" i="0">
                <a:solidFill>
                  <a:srgbClr val="C000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1"/>
            <a:ext cx="2926080" cy="34290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1"/>
            <a:ext cx="2103120" cy="3429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115934" y="6439136"/>
            <a:ext cx="483870" cy="203200"/>
          </a:xfrm>
          <a:prstGeom prst="rect">
            <a:avLst/>
          </a:prstGeom>
        </p:spPr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pPr marL="38100">
              <a:lnSpc>
                <a:spcPts val="1050"/>
              </a:lnSpc>
            </a:pPr>
            <a:fld id="{81D60167-4931-47E6-BA6A-407CBD079E47}" type="slidenum">
              <a:rPr lang="tr-TR" spc="-5" smtClean="0"/>
              <a:pPr marL="38100">
                <a:lnSpc>
                  <a:spcPts val="1050"/>
                </a:lnSpc>
              </a:pPr>
              <a:t>‹#›</a:t>
            </a:fld>
            <a:r>
              <a:rPr lang="tr-TR" spc="-10" smtClean="0"/>
              <a:t>/213</a:t>
            </a:r>
            <a:endParaRPr lang="tr-TR" spc="-10" dirty="0"/>
          </a:p>
        </p:txBody>
      </p:sp>
    </p:spTree>
    <p:extLst>
      <p:ext uri="{BB962C8B-B14F-4D97-AF65-F5344CB8AC3E}">
        <p14:creationId xmlns:p14="http://schemas.microsoft.com/office/powerpoint/2010/main" val="3885086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702" r:id="rId3"/>
    <p:sldLayoutId id="2147483704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83387" y="2139646"/>
            <a:ext cx="7173595" cy="136768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lang="tr-TR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13. </a:t>
            </a:r>
            <a:r>
              <a:rPr lang="tr-TR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HAFTA</a:t>
            </a:r>
            <a:br>
              <a:rPr lang="tr-TR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2800" spc="-70" dirty="0">
                <a:solidFill>
                  <a:schemeClr val="tx1"/>
                </a:solidFill>
              </a:rPr>
              <a:t/>
            </a:r>
            <a:br>
              <a:rPr lang="tr-TR" sz="2800" spc="-70" dirty="0">
                <a:solidFill>
                  <a:schemeClr val="tx1"/>
                </a:solidFill>
              </a:rPr>
            </a:br>
            <a:r>
              <a:rPr lang="tr-TR" spc="-70" dirty="0"/>
              <a:t>YAPI DENETİMİ</a:t>
            </a:r>
            <a:endParaRPr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24259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30828" y="383235"/>
            <a:ext cx="1685289" cy="3212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/>
              <a:t>M</a:t>
            </a:r>
            <a:r>
              <a:rPr sz="2000" spc="-10" dirty="0"/>
              <a:t>E</a:t>
            </a:r>
            <a:r>
              <a:rPr sz="2000" spc="-5" dirty="0"/>
              <a:t>VZ</a:t>
            </a:r>
            <a:r>
              <a:rPr sz="2000" spc="-90" dirty="0"/>
              <a:t>U</a:t>
            </a:r>
            <a:r>
              <a:rPr sz="2000" spc="-250" dirty="0"/>
              <a:t>A</a:t>
            </a:r>
            <a:r>
              <a:rPr sz="2000" dirty="0"/>
              <a:t>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67436" y="1434591"/>
            <a:ext cx="8719820" cy="2413481"/>
          </a:xfrm>
          <a:prstGeom prst="rect">
            <a:avLst/>
          </a:prstGeom>
        </p:spPr>
        <p:txBody>
          <a:bodyPr vert="horz" wrap="square" lIns="0" tIns="165100" rIns="0" bIns="0" rtlCol="0">
            <a:spAutoFit/>
          </a:bodyPr>
          <a:lstStyle/>
          <a:p>
            <a:pPr marL="355600" indent="-342900">
              <a:spcBef>
                <a:spcPts val="13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600" spc="-5" dirty="0">
                <a:latin typeface="Carlito"/>
                <a:cs typeface="Carlito"/>
              </a:rPr>
              <a:t>İnsan Hakları </a:t>
            </a:r>
            <a:r>
              <a:rPr sz="1600" spc="-15" dirty="0">
                <a:latin typeface="Carlito"/>
                <a:cs typeface="Carlito"/>
              </a:rPr>
              <a:t>Evrensel</a:t>
            </a:r>
            <a:r>
              <a:rPr sz="1600" spc="10" dirty="0">
                <a:latin typeface="Carlito"/>
                <a:cs typeface="Carlito"/>
              </a:rPr>
              <a:t> </a:t>
            </a:r>
            <a:r>
              <a:rPr sz="1600" spc="-10" dirty="0">
                <a:latin typeface="Carlito"/>
                <a:cs typeface="Carlito"/>
              </a:rPr>
              <a:t>Bildirgesi</a:t>
            </a:r>
            <a:endParaRPr sz="1600" dirty="0">
              <a:latin typeface="Carlito"/>
              <a:cs typeface="Carlito"/>
            </a:endParaRPr>
          </a:p>
          <a:p>
            <a:pPr marL="355600" indent="-342900">
              <a:spcBef>
                <a:spcPts val="12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600" spc="-10" dirty="0">
                <a:latin typeface="Carlito"/>
                <a:cs typeface="Carlito"/>
              </a:rPr>
              <a:t>Avrupa </a:t>
            </a:r>
            <a:r>
              <a:rPr sz="1600" spc="-5" dirty="0">
                <a:latin typeface="Carlito"/>
                <a:cs typeface="Carlito"/>
              </a:rPr>
              <a:t>İnsan Hakları</a:t>
            </a:r>
            <a:r>
              <a:rPr sz="1600" spc="-10" dirty="0">
                <a:latin typeface="Carlito"/>
                <a:cs typeface="Carlito"/>
              </a:rPr>
              <a:t> </a:t>
            </a:r>
            <a:r>
              <a:rPr sz="1600" spc="-5" dirty="0">
                <a:latin typeface="Carlito"/>
                <a:cs typeface="Carlito"/>
              </a:rPr>
              <a:t>Sözleşmesi</a:t>
            </a:r>
            <a:endParaRPr sz="1600" dirty="0">
              <a:latin typeface="Carlito"/>
              <a:cs typeface="Carlito"/>
            </a:endParaRPr>
          </a:p>
          <a:p>
            <a:pPr marL="355600" indent="-342900">
              <a:spcBef>
                <a:spcPts val="12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600" dirty="0">
                <a:latin typeface="Carlito"/>
                <a:cs typeface="Carlito"/>
              </a:rPr>
              <a:t>BM </a:t>
            </a:r>
            <a:r>
              <a:rPr sz="1600" spc="-5" dirty="0">
                <a:latin typeface="Carlito"/>
                <a:cs typeface="Carlito"/>
              </a:rPr>
              <a:t>Çocuk Hakları</a:t>
            </a:r>
            <a:r>
              <a:rPr sz="1600" spc="-50" dirty="0">
                <a:latin typeface="Carlito"/>
                <a:cs typeface="Carlito"/>
              </a:rPr>
              <a:t> </a:t>
            </a:r>
            <a:r>
              <a:rPr sz="1600" spc="-5" dirty="0">
                <a:latin typeface="Carlito"/>
                <a:cs typeface="Carlito"/>
              </a:rPr>
              <a:t>Sözleşmesi</a:t>
            </a:r>
            <a:endParaRPr sz="1600" dirty="0">
              <a:latin typeface="Carlito"/>
              <a:cs typeface="Carlito"/>
            </a:endParaRPr>
          </a:p>
          <a:p>
            <a:pPr marL="355600" indent="-342900">
              <a:spcBef>
                <a:spcPts val="12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600" spc="-10" dirty="0">
                <a:latin typeface="Carlito"/>
                <a:cs typeface="Carlito"/>
              </a:rPr>
              <a:t>Avrupa </a:t>
            </a:r>
            <a:r>
              <a:rPr sz="1600" spc="-20" dirty="0">
                <a:latin typeface="Carlito"/>
                <a:cs typeface="Carlito"/>
              </a:rPr>
              <a:t>Sosyal</a:t>
            </a:r>
            <a:r>
              <a:rPr sz="1600" dirty="0">
                <a:latin typeface="Carlito"/>
                <a:cs typeface="Carlito"/>
              </a:rPr>
              <a:t> </a:t>
            </a:r>
            <a:r>
              <a:rPr sz="1600" spc="-5" dirty="0">
                <a:latin typeface="Carlito"/>
                <a:cs typeface="Carlito"/>
              </a:rPr>
              <a:t>Şartı</a:t>
            </a:r>
            <a:endParaRPr sz="1600" dirty="0">
              <a:latin typeface="Carlito"/>
              <a:cs typeface="Carlito"/>
            </a:endParaRPr>
          </a:p>
          <a:p>
            <a:pPr marL="355600" indent="-342900">
              <a:spcBef>
                <a:spcPts val="12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600" spc="-10" dirty="0">
                <a:latin typeface="Carlito"/>
                <a:cs typeface="Carlito"/>
              </a:rPr>
              <a:t>International </a:t>
            </a:r>
            <a:r>
              <a:rPr sz="1600" spc="-5" dirty="0">
                <a:latin typeface="Carlito"/>
                <a:cs typeface="Carlito"/>
              </a:rPr>
              <a:t>Labor </a:t>
            </a:r>
            <a:r>
              <a:rPr sz="1600" spc="-15" dirty="0">
                <a:latin typeface="Carlito"/>
                <a:cs typeface="Carlito"/>
              </a:rPr>
              <a:t>Organisation </a:t>
            </a:r>
            <a:r>
              <a:rPr sz="1600" spc="-10" dirty="0">
                <a:latin typeface="Carlito"/>
                <a:cs typeface="Carlito"/>
              </a:rPr>
              <a:t>[Uluslararası </a:t>
            </a:r>
            <a:r>
              <a:rPr sz="1600" spc="-5" dirty="0">
                <a:latin typeface="Carlito"/>
                <a:cs typeface="Carlito"/>
              </a:rPr>
              <a:t>Çalışma </a:t>
            </a:r>
            <a:r>
              <a:rPr sz="1600" spc="-10" dirty="0">
                <a:latin typeface="Carlito"/>
                <a:cs typeface="Carlito"/>
              </a:rPr>
              <a:t>Örgütü]</a:t>
            </a:r>
            <a:r>
              <a:rPr sz="1600" spc="35" dirty="0">
                <a:latin typeface="Carlito"/>
                <a:cs typeface="Carlito"/>
              </a:rPr>
              <a:t> </a:t>
            </a:r>
            <a:r>
              <a:rPr sz="1600" spc="-15" dirty="0">
                <a:latin typeface="Carlito"/>
                <a:cs typeface="Carlito"/>
              </a:rPr>
              <a:t>(ILO)</a:t>
            </a:r>
            <a:endParaRPr sz="1600" dirty="0">
              <a:latin typeface="Carlito"/>
              <a:cs typeface="Carlito"/>
            </a:endParaRPr>
          </a:p>
          <a:p>
            <a:pPr marL="355600" indent="-342900">
              <a:spcBef>
                <a:spcPts val="1205"/>
              </a:spcBef>
              <a:buFont typeface="Arial"/>
              <a:buChar char="•"/>
              <a:tabLst>
                <a:tab pos="354965" algn="l"/>
                <a:tab pos="355600" algn="l"/>
                <a:tab pos="1329690" algn="l"/>
                <a:tab pos="4662805" algn="l"/>
                <a:tab pos="5076190" algn="l"/>
                <a:tab pos="6678295" algn="l"/>
                <a:tab pos="7816215" algn="l"/>
              </a:tabLst>
            </a:pPr>
            <a:r>
              <a:rPr sz="1600" spc="-5" dirty="0">
                <a:latin typeface="Carlito"/>
                <a:cs typeface="Carlito"/>
              </a:rPr>
              <a:t>OH</a:t>
            </a:r>
            <a:r>
              <a:rPr sz="1600" spc="-10" dirty="0">
                <a:latin typeface="Carlito"/>
                <a:cs typeface="Carlito"/>
              </a:rPr>
              <a:t>S</a:t>
            </a:r>
            <a:r>
              <a:rPr sz="1600" dirty="0">
                <a:latin typeface="Carlito"/>
                <a:cs typeface="Carlito"/>
              </a:rPr>
              <a:t>AS	1</a:t>
            </a:r>
            <a:r>
              <a:rPr sz="1600" spc="-10" dirty="0">
                <a:latin typeface="Carlito"/>
                <a:cs typeface="Carlito"/>
              </a:rPr>
              <a:t>8</a:t>
            </a:r>
            <a:r>
              <a:rPr sz="1600" spc="-20" dirty="0">
                <a:latin typeface="Carlito"/>
                <a:cs typeface="Carlito"/>
              </a:rPr>
              <a:t>0</a:t>
            </a:r>
            <a:r>
              <a:rPr sz="1600" dirty="0">
                <a:latin typeface="Carlito"/>
                <a:cs typeface="Carlito"/>
              </a:rPr>
              <a:t>01 </a:t>
            </a:r>
            <a:r>
              <a:rPr sz="1600" spc="-100" dirty="0">
                <a:latin typeface="Carlito"/>
                <a:cs typeface="Carlito"/>
              </a:rPr>
              <a:t> </a:t>
            </a:r>
            <a:r>
              <a:rPr sz="1600" spc="-45" dirty="0">
                <a:latin typeface="Carlito"/>
                <a:cs typeface="Carlito"/>
              </a:rPr>
              <a:t>A</a:t>
            </a:r>
            <a:r>
              <a:rPr sz="1600" dirty="0">
                <a:latin typeface="Carlito"/>
                <a:cs typeface="Carlito"/>
              </a:rPr>
              <a:t>vrupa </a:t>
            </a:r>
            <a:r>
              <a:rPr sz="1600" spc="-95" dirty="0">
                <a:latin typeface="Carlito"/>
                <a:cs typeface="Carlito"/>
              </a:rPr>
              <a:t> </a:t>
            </a:r>
            <a:r>
              <a:rPr sz="1600" dirty="0" err="1">
                <a:latin typeface="Carlito"/>
                <a:cs typeface="Carlito"/>
              </a:rPr>
              <a:t>İş</a:t>
            </a:r>
            <a:r>
              <a:rPr sz="1600" spc="5" dirty="0" err="1">
                <a:latin typeface="Carlito"/>
                <a:cs typeface="Carlito"/>
              </a:rPr>
              <a:t>ç</a:t>
            </a:r>
            <a:r>
              <a:rPr sz="1600" dirty="0" err="1">
                <a:latin typeface="Carlito"/>
                <a:cs typeface="Carlito"/>
              </a:rPr>
              <a:t>i</a:t>
            </a:r>
            <a:r>
              <a:rPr sz="1600" dirty="0">
                <a:latin typeface="Carlito"/>
                <a:cs typeface="Carlito"/>
              </a:rPr>
              <a:t> </a:t>
            </a:r>
            <a:r>
              <a:rPr sz="1600" spc="-90" dirty="0">
                <a:latin typeface="Carlito"/>
                <a:cs typeface="Carlito"/>
              </a:rPr>
              <a:t> </a:t>
            </a:r>
            <a:r>
              <a:rPr sz="1600" spc="-5" dirty="0" err="1" smtClean="0">
                <a:latin typeface="Carlito"/>
                <a:cs typeface="Carlito"/>
              </a:rPr>
              <a:t>Sağ</a:t>
            </a:r>
            <a:r>
              <a:rPr sz="1600" spc="-15" dirty="0" err="1" smtClean="0">
                <a:latin typeface="Carlito"/>
                <a:cs typeface="Carlito"/>
              </a:rPr>
              <a:t>l</a:t>
            </a:r>
            <a:r>
              <a:rPr sz="1600" dirty="0" err="1" smtClean="0">
                <a:latin typeface="Carlito"/>
                <a:cs typeface="Carlito"/>
              </a:rPr>
              <a:t>ığı</a:t>
            </a:r>
            <a:r>
              <a:rPr lang="tr-TR" sz="1600" dirty="0" smtClean="0">
                <a:latin typeface="Carlito"/>
                <a:cs typeface="Carlito"/>
              </a:rPr>
              <a:t> </a:t>
            </a:r>
            <a:r>
              <a:rPr sz="1600" spc="-30" dirty="0" err="1" smtClean="0">
                <a:latin typeface="Carlito"/>
                <a:cs typeface="Carlito"/>
              </a:rPr>
              <a:t>v</a:t>
            </a:r>
            <a:r>
              <a:rPr sz="1600" dirty="0" err="1" smtClean="0">
                <a:latin typeface="Carlito"/>
                <a:cs typeface="Carlito"/>
              </a:rPr>
              <a:t>e</a:t>
            </a:r>
            <a:r>
              <a:rPr lang="tr-TR" sz="1600" dirty="0">
                <a:latin typeface="Carlito"/>
                <a:cs typeface="Carlito"/>
              </a:rPr>
              <a:t> </a:t>
            </a:r>
            <a:r>
              <a:rPr sz="1600" spc="-5" dirty="0" err="1" smtClean="0">
                <a:latin typeface="Carlito"/>
                <a:cs typeface="Carlito"/>
              </a:rPr>
              <a:t>İ</a:t>
            </a:r>
            <a:r>
              <a:rPr sz="1600" dirty="0" err="1" smtClean="0">
                <a:latin typeface="Carlito"/>
                <a:cs typeface="Carlito"/>
              </a:rPr>
              <a:t>ş</a:t>
            </a:r>
            <a:r>
              <a:rPr sz="1600" dirty="0" smtClean="0">
                <a:latin typeface="Carlito"/>
                <a:cs typeface="Carlito"/>
              </a:rPr>
              <a:t> </a:t>
            </a:r>
            <a:r>
              <a:rPr sz="1600" spc="-95" dirty="0" smtClean="0">
                <a:latin typeface="Carlito"/>
                <a:cs typeface="Carlito"/>
              </a:rPr>
              <a:t> </a:t>
            </a:r>
            <a:r>
              <a:rPr sz="1600" dirty="0" err="1" smtClean="0">
                <a:latin typeface="Carlito"/>
                <a:cs typeface="Carlito"/>
              </a:rPr>
              <a:t>Gü</a:t>
            </a:r>
            <a:r>
              <a:rPr sz="1600" spc="-35" dirty="0" err="1" smtClean="0">
                <a:latin typeface="Carlito"/>
                <a:cs typeface="Carlito"/>
              </a:rPr>
              <a:t>v</a:t>
            </a:r>
            <a:r>
              <a:rPr sz="1600" spc="15" dirty="0" err="1" smtClean="0">
                <a:latin typeface="Carlito"/>
                <a:cs typeface="Carlito"/>
              </a:rPr>
              <a:t>e</a:t>
            </a:r>
            <a:r>
              <a:rPr sz="1600" spc="-5" dirty="0" err="1" smtClean="0">
                <a:latin typeface="Carlito"/>
                <a:cs typeface="Carlito"/>
              </a:rPr>
              <a:t>nliğ</a:t>
            </a:r>
            <a:r>
              <a:rPr sz="1600" dirty="0" err="1" smtClean="0">
                <a:latin typeface="Carlito"/>
                <a:cs typeface="Carlito"/>
              </a:rPr>
              <a:t>i</a:t>
            </a:r>
            <a:r>
              <a:rPr lang="tr-TR" sz="1600" dirty="0" smtClean="0">
                <a:latin typeface="Carlito"/>
                <a:cs typeface="Carlito"/>
              </a:rPr>
              <a:t> </a:t>
            </a:r>
            <a:r>
              <a:rPr sz="1600" spc="-190" dirty="0" err="1" smtClean="0">
                <a:latin typeface="Carlito"/>
                <a:cs typeface="Carlito"/>
              </a:rPr>
              <a:t>Y</a:t>
            </a:r>
            <a:r>
              <a:rPr sz="1600" spc="-5" dirty="0" err="1" smtClean="0">
                <a:latin typeface="Carlito"/>
                <a:cs typeface="Carlito"/>
              </a:rPr>
              <a:t>ön</a:t>
            </a:r>
            <a:r>
              <a:rPr sz="1600" spc="-15" dirty="0" err="1" smtClean="0">
                <a:latin typeface="Carlito"/>
                <a:cs typeface="Carlito"/>
              </a:rPr>
              <a:t>e</a:t>
            </a:r>
            <a:r>
              <a:rPr sz="1600" dirty="0" err="1" smtClean="0">
                <a:latin typeface="Carlito"/>
                <a:cs typeface="Carlito"/>
              </a:rPr>
              <a:t>tim</a:t>
            </a:r>
            <a:r>
              <a:rPr lang="tr-TR" sz="1600" dirty="0">
                <a:latin typeface="Carlito"/>
                <a:cs typeface="Carlito"/>
              </a:rPr>
              <a:t> </a:t>
            </a:r>
            <a:r>
              <a:rPr sz="1600" spc="-5" dirty="0" err="1" smtClean="0">
                <a:latin typeface="Carlito"/>
                <a:cs typeface="Carlito"/>
              </a:rPr>
              <a:t>Si</a:t>
            </a:r>
            <a:r>
              <a:rPr sz="1600" spc="-30" dirty="0" err="1" smtClean="0">
                <a:latin typeface="Carlito"/>
                <a:cs typeface="Carlito"/>
              </a:rPr>
              <a:t>s</a:t>
            </a:r>
            <a:r>
              <a:rPr sz="1600" spc="-25" dirty="0" err="1" smtClean="0">
                <a:latin typeface="Carlito"/>
                <a:cs typeface="Carlito"/>
              </a:rPr>
              <a:t>t</a:t>
            </a:r>
            <a:r>
              <a:rPr sz="1600" dirty="0" err="1" smtClean="0">
                <a:latin typeface="Carlito"/>
                <a:cs typeface="Carlito"/>
              </a:rPr>
              <a:t>emi</a:t>
            </a:r>
            <a:r>
              <a:rPr lang="tr-TR" sz="1600" dirty="0">
                <a:latin typeface="Carlito"/>
                <a:cs typeface="Carlito"/>
              </a:rPr>
              <a:t> </a:t>
            </a:r>
            <a:r>
              <a:rPr sz="1600" spc="-5" dirty="0" err="1" smtClean="0">
                <a:latin typeface="Carlito"/>
                <a:cs typeface="Carlito"/>
              </a:rPr>
              <a:t>Şartları</a:t>
            </a:r>
            <a:endParaRPr sz="1600" dirty="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41446643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27958" y="428955"/>
            <a:ext cx="1685289" cy="3212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/>
              <a:t>M</a:t>
            </a:r>
            <a:r>
              <a:rPr sz="2000" spc="-10" dirty="0"/>
              <a:t>E</a:t>
            </a:r>
            <a:r>
              <a:rPr sz="2000" spc="-5" dirty="0"/>
              <a:t>VZ</a:t>
            </a:r>
            <a:r>
              <a:rPr sz="2000" spc="-90" dirty="0"/>
              <a:t>U</a:t>
            </a:r>
            <a:r>
              <a:rPr sz="2000" spc="-250" dirty="0"/>
              <a:t>A</a:t>
            </a:r>
            <a:r>
              <a:rPr sz="2000" dirty="0"/>
              <a:t>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67436" y="1585722"/>
            <a:ext cx="7818120" cy="3198311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355600" indent="-342900" algn="just">
              <a:spcBef>
                <a:spcPts val="7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pc="-80" dirty="0">
                <a:latin typeface="Carlito"/>
                <a:cs typeface="Carlito"/>
              </a:rPr>
              <a:t>T.C. </a:t>
            </a:r>
            <a:r>
              <a:rPr spc="-5" dirty="0">
                <a:latin typeface="Carlito"/>
                <a:cs typeface="Carlito"/>
              </a:rPr>
              <a:t>1982</a:t>
            </a:r>
            <a:r>
              <a:rPr spc="55" dirty="0">
                <a:latin typeface="Carlito"/>
                <a:cs typeface="Carlito"/>
              </a:rPr>
              <a:t> </a:t>
            </a:r>
            <a:r>
              <a:rPr spc="-10" dirty="0">
                <a:latin typeface="Carlito"/>
                <a:cs typeface="Carlito"/>
              </a:rPr>
              <a:t>Anayasası</a:t>
            </a:r>
            <a:endParaRPr dirty="0">
              <a:latin typeface="Carlito"/>
              <a:cs typeface="Carlito"/>
            </a:endParaRPr>
          </a:p>
          <a:p>
            <a:pPr marL="355600" indent="-342900" algn="just">
              <a:spcBef>
                <a:spcPts val="6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pc="-5" dirty="0">
                <a:latin typeface="Carlito"/>
                <a:cs typeface="Carlito"/>
              </a:rPr>
              <a:t>818 </a:t>
            </a:r>
            <a:r>
              <a:rPr spc="-10" dirty="0">
                <a:latin typeface="Carlito"/>
                <a:cs typeface="Carlito"/>
              </a:rPr>
              <a:t>Sayılı </a:t>
            </a:r>
            <a:r>
              <a:rPr spc="-5" dirty="0">
                <a:latin typeface="Carlito"/>
                <a:cs typeface="Carlito"/>
              </a:rPr>
              <a:t>Borçlar</a:t>
            </a:r>
            <a:r>
              <a:rPr spc="-30" dirty="0">
                <a:latin typeface="Carlito"/>
                <a:cs typeface="Carlito"/>
              </a:rPr>
              <a:t> </a:t>
            </a:r>
            <a:r>
              <a:rPr spc="-10" dirty="0">
                <a:latin typeface="Carlito"/>
                <a:cs typeface="Carlito"/>
              </a:rPr>
              <a:t>Kanunu</a:t>
            </a:r>
            <a:endParaRPr dirty="0">
              <a:latin typeface="Carlito"/>
              <a:cs typeface="Carlito"/>
            </a:endParaRPr>
          </a:p>
          <a:p>
            <a:pPr marL="355600" indent="-342900" algn="just">
              <a:spcBef>
                <a:spcPts val="6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pc="-5" dirty="0">
                <a:latin typeface="Carlito"/>
                <a:cs typeface="Carlito"/>
              </a:rPr>
              <a:t>4721 </a:t>
            </a:r>
            <a:r>
              <a:rPr spc="-10" dirty="0">
                <a:latin typeface="Carlito"/>
                <a:cs typeface="Carlito"/>
              </a:rPr>
              <a:t>Sayılı </a:t>
            </a:r>
            <a:r>
              <a:rPr spc="-40" dirty="0">
                <a:latin typeface="Carlito"/>
                <a:cs typeface="Carlito"/>
              </a:rPr>
              <a:t>Türk </a:t>
            </a:r>
            <a:r>
              <a:rPr dirty="0">
                <a:latin typeface="Carlito"/>
                <a:cs typeface="Carlito"/>
              </a:rPr>
              <a:t>Medeni</a:t>
            </a:r>
            <a:r>
              <a:rPr spc="25" dirty="0">
                <a:latin typeface="Carlito"/>
                <a:cs typeface="Carlito"/>
              </a:rPr>
              <a:t> </a:t>
            </a:r>
            <a:r>
              <a:rPr spc="-10" dirty="0">
                <a:latin typeface="Carlito"/>
                <a:cs typeface="Carlito"/>
              </a:rPr>
              <a:t>Kanunu</a:t>
            </a:r>
            <a:endParaRPr dirty="0">
              <a:latin typeface="Carlito"/>
              <a:cs typeface="Carlito"/>
            </a:endParaRPr>
          </a:p>
          <a:p>
            <a:pPr marL="355600" indent="-342900" algn="just">
              <a:spcBef>
                <a:spcPts val="6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pc="-10" dirty="0">
                <a:latin typeface="Carlito"/>
                <a:cs typeface="Carlito"/>
              </a:rPr>
              <a:t>4857 Sayılı </a:t>
            </a:r>
            <a:r>
              <a:rPr spc="-5" dirty="0">
                <a:latin typeface="Carlito"/>
                <a:cs typeface="Carlito"/>
              </a:rPr>
              <a:t>İş</a:t>
            </a:r>
            <a:r>
              <a:rPr spc="-15" dirty="0">
                <a:latin typeface="Carlito"/>
                <a:cs typeface="Carlito"/>
              </a:rPr>
              <a:t> </a:t>
            </a:r>
            <a:r>
              <a:rPr spc="-10" dirty="0">
                <a:latin typeface="Carlito"/>
                <a:cs typeface="Carlito"/>
              </a:rPr>
              <a:t>Kanunu</a:t>
            </a:r>
            <a:endParaRPr dirty="0">
              <a:latin typeface="Carlito"/>
              <a:cs typeface="Carlito"/>
            </a:endParaRPr>
          </a:p>
          <a:p>
            <a:pPr marL="355600" indent="-342900" algn="just">
              <a:spcBef>
                <a:spcPts val="6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pc="-5" dirty="0">
                <a:latin typeface="Carlito"/>
                <a:cs typeface="Carlito"/>
              </a:rPr>
              <a:t>5237 </a:t>
            </a:r>
            <a:r>
              <a:rPr spc="-10" dirty="0">
                <a:latin typeface="Carlito"/>
                <a:cs typeface="Carlito"/>
              </a:rPr>
              <a:t>Sayılı </a:t>
            </a:r>
            <a:r>
              <a:rPr spc="-40" dirty="0">
                <a:latin typeface="Carlito"/>
                <a:cs typeface="Carlito"/>
              </a:rPr>
              <a:t>Türk </a:t>
            </a:r>
            <a:r>
              <a:rPr spc="-15" dirty="0">
                <a:latin typeface="Carlito"/>
                <a:cs typeface="Carlito"/>
              </a:rPr>
              <a:t>Ceza</a:t>
            </a:r>
            <a:r>
              <a:rPr spc="10" dirty="0">
                <a:latin typeface="Carlito"/>
                <a:cs typeface="Carlito"/>
              </a:rPr>
              <a:t> </a:t>
            </a:r>
            <a:r>
              <a:rPr spc="-10" dirty="0">
                <a:latin typeface="Carlito"/>
                <a:cs typeface="Carlito"/>
              </a:rPr>
              <a:t>Kanunu</a:t>
            </a:r>
            <a:endParaRPr dirty="0">
              <a:latin typeface="Carlito"/>
              <a:cs typeface="Carlito"/>
            </a:endParaRPr>
          </a:p>
          <a:p>
            <a:pPr marL="355600" indent="-342900" algn="just">
              <a:spcBef>
                <a:spcPts val="6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pc="-5" dirty="0">
                <a:latin typeface="Carlito"/>
                <a:cs typeface="Carlito"/>
              </a:rPr>
              <a:t>5326 </a:t>
            </a:r>
            <a:r>
              <a:rPr spc="-10" dirty="0">
                <a:latin typeface="Carlito"/>
                <a:cs typeface="Carlito"/>
              </a:rPr>
              <a:t>Sayılı Kabahatler Kanunu</a:t>
            </a:r>
            <a:endParaRPr dirty="0">
              <a:latin typeface="Carlito"/>
              <a:cs typeface="Carlito"/>
            </a:endParaRPr>
          </a:p>
          <a:p>
            <a:pPr marL="355600" indent="-342900" algn="just">
              <a:spcBef>
                <a:spcPts val="6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pc="-10" dirty="0">
                <a:latin typeface="Carlito"/>
                <a:cs typeface="Carlito"/>
              </a:rPr>
              <a:t>5510 Sayılı </a:t>
            </a:r>
            <a:r>
              <a:rPr spc="-20" dirty="0">
                <a:latin typeface="Carlito"/>
                <a:cs typeface="Carlito"/>
              </a:rPr>
              <a:t>Sosyal </a:t>
            </a:r>
            <a:r>
              <a:rPr spc="-5" dirty="0">
                <a:latin typeface="Carlito"/>
                <a:cs typeface="Carlito"/>
              </a:rPr>
              <a:t>Sigortalar </a:t>
            </a:r>
            <a:r>
              <a:rPr spc="-15" dirty="0">
                <a:latin typeface="Carlito"/>
                <a:cs typeface="Carlito"/>
              </a:rPr>
              <a:t>ve </a:t>
            </a:r>
            <a:r>
              <a:rPr dirty="0">
                <a:latin typeface="Carlito"/>
                <a:cs typeface="Carlito"/>
              </a:rPr>
              <a:t>Genel </a:t>
            </a:r>
            <a:r>
              <a:rPr spc="-5" dirty="0">
                <a:latin typeface="Carlito"/>
                <a:cs typeface="Carlito"/>
              </a:rPr>
              <a:t>Sağlık </a:t>
            </a:r>
            <a:r>
              <a:rPr spc="-10" dirty="0">
                <a:latin typeface="Carlito"/>
                <a:cs typeface="Carlito"/>
              </a:rPr>
              <a:t>Sigortası</a:t>
            </a:r>
            <a:r>
              <a:rPr spc="-35" dirty="0">
                <a:latin typeface="Carlito"/>
                <a:cs typeface="Carlito"/>
              </a:rPr>
              <a:t> </a:t>
            </a:r>
            <a:r>
              <a:rPr spc="-10" dirty="0">
                <a:latin typeface="Carlito"/>
                <a:cs typeface="Carlito"/>
              </a:rPr>
              <a:t>Kanunu</a:t>
            </a:r>
            <a:endParaRPr dirty="0">
              <a:latin typeface="Carlito"/>
              <a:cs typeface="Carlito"/>
            </a:endParaRPr>
          </a:p>
          <a:p>
            <a:pPr marL="355600" indent="-342900" algn="just">
              <a:spcBef>
                <a:spcPts val="6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pc="-5" dirty="0">
                <a:latin typeface="Carlito"/>
                <a:cs typeface="Carlito"/>
              </a:rPr>
              <a:t>5521 </a:t>
            </a:r>
            <a:r>
              <a:rPr spc="-10" dirty="0">
                <a:latin typeface="Carlito"/>
                <a:cs typeface="Carlito"/>
              </a:rPr>
              <a:t>Sayılı </a:t>
            </a:r>
            <a:r>
              <a:rPr spc="-5" dirty="0">
                <a:latin typeface="Carlito"/>
                <a:cs typeface="Carlito"/>
              </a:rPr>
              <a:t>İş Mahkemeleri</a:t>
            </a:r>
            <a:r>
              <a:rPr spc="-45" dirty="0">
                <a:latin typeface="Carlito"/>
                <a:cs typeface="Carlito"/>
              </a:rPr>
              <a:t> </a:t>
            </a:r>
            <a:r>
              <a:rPr spc="-10" dirty="0">
                <a:latin typeface="Carlito"/>
                <a:cs typeface="Carlito"/>
              </a:rPr>
              <a:t>Kanunu</a:t>
            </a:r>
            <a:endParaRPr dirty="0">
              <a:latin typeface="Carlito"/>
              <a:cs typeface="Carlito"/>
            </a:endParaRPr>
          </a:p>
          <a:p>
            <a:pPr marL="355600" indent="-342900" algn="just">
              <a:spcBef>
                <a:spcPts val="6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pc="-5" dirty="0">
                <a:latin typeface="Carlito"/>
                <a:cs typeface="Carlito"/>
              </a:rPr>
              <a:t>6331 </a:t>
            </a:r>
            <a:r>
              <a:rPr spc="-10" dirty="0">
                <a:latin typeface="Carlito"/>
                <a:cs typeface="Carlito"/>
              </a:rPr>
              <a:t>Sayılı </a:t>
            </a:r>
            <a:r>
              <a:rPr spc="-5" dirty="0">
                <a:latin typeface="Carlito"/>
                <a:cs typeface="Carlito"/>
              </a:rPr>
              <a:t>İş Sağlığı </a:t>
            </a:r>
            <a:r>
              <a:rPr spc="-15" dirty="0">
                <a:latin typeface="Carlito"/>
                <a:cs typeface="Carlito"/>
              </a:rPr>
              <a:t>ve </a:t>
            </a:r>
            <a:r>
              <a:rPr spc="-5" dirty="0">
                <a:latin typeface="Carlito"/>
                <a:cs typeface="Carlito"/>
              </a:rPr>
              <a:t>Güvenliği</a:t>
            </a:r>
            <a:r>
              <a:rPr dirty="0">
                <a:latin typeface="Carlito"/>
                <a:cs typeface="Carlito"/>
              </a:rPr>
              <a:t> </a:t>
            </a:r>
            <a:r>
              <a:rPr spc="-10" dirty="0">
                <a:latin typeface="Carlito"/>
                <a:cs typeface="Carlito"/>
              </a:rPr>
              <a:t>Kanunu</a:t>
            </a:r>
            <a:endParaRPr dirty="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28744926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87978" y="497535"/>
            <a:ext cx="1685289" cy="3212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/>
              <a:t>M</a:t>
            </a:r>
            <a:r>
              <a:rPr sz="2000" spc="-10" dirty="0"/>
              <a:t>E</a:t>
            </a:r>
            <a:r>
              <a:rPr sz="2000" spc="-5" dirty="0"/>
              <a:t>VZ</a:t>
            </a:r>
            <a:r>
              <a:rPr sz="2000" spc="-90" dirty="0"/>
              <a:t>U</a:t>
            </a:r>
            <a:r>
              <a:rPr sz="2000" spc="-250" dirty="0"/>
              <a:t>A</a:t>
            </a:r>
            <a:r>
              <a:rPr sz="2000" dirty="0"/>
              <a:t>T</a:t>
            </a:r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67437" y="1515491"/>
            <a:ext cx="8719185" cy="3044423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355600" indent="-342900">
              <a:spcBef>
                <a:spcPts val="7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600" spc="-5" dirty="0">
                <a:latin typeface="Carlito"/>
                <a:cs typeface="Carlito"/>
              </a:rPr>
              <a:t>İşçi Sağlığı </a:t>
            </a:r>
            <a:r>
              <a:rPr sz="1600" spc="-15" dirty="0">
                <a:latin typeface="Carlito"/>
                <a:cs typeface="Carlito"/>
              </a:rPr>
              <a:t>ve </a:t>
            </a:r>
            <a:r>
              <a:rPr sz="1600" spc="-5" dirty="0">
                <a:latin typeface="Carlito"/>
                <a:cs typeface="Carlito"/>
              </a:rPr>
              <a:t>İş Güvenliği</a:t>
            </a:r>
            <a:r>
              <a:rPr sz="1600" dirty="0">
                <a:latin typeface="Carlito"/>
                <a:cs typeface="Carlito"/>
              </a:rPr>
              <a:t> </a:t>
            </a:r>
            <a:r>
              <a:rPr sz="1600" spc="-30" dirty="0">
                <a:latin typeface="Carlito"/>
                <a:cs typeface="Carlito"/>
              </a:rPr>
              <a:t>Tüzüğü</a:t>
            </a:r>
            <a:endParaRPr sz="1600" dirty="0">
              <a:latin typeface="Carlito"/>
              <a:cs typeface="Carlito"/>
            </a:endParaRPr>
          </a:p>
          <a:p>
            <a:pPr marL="355600" indent="-342900">
              <a:spcBef>
                <a:spcPts val="6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600" spc="-5" dirty="0">
                <a:latin typeface="Carlito"/>
                <a:cs typeface="Carlito"/>
              </a:rPr>
              <a:t>İş Sağlığı </a:t>
            </a:r>
            <a:r>
              <a:rPr sz="1600" spc="-15" dirty="0">
                <a:latin typeface="Carlito"/>
                <a:cs typeface="Carlito"/>
              </a:rPr>
              <a:t>ve </a:t>
            </a:r>
            <a:r>
              <a:rPr sz="1600" spc="-5" dirty="0">
                <a:latin typeface="Carlito"/>
                <a:cs typeface="Carlito"/>
              </a:rPr>
              <a:t>Güvenliği</a:t>
            </a:r>
            <a:r>
              <a:rPr sz="1600" spc="10" dirty="0">
                <a:latin typeface="Carlito"/>
                <a:cs typeface="Carlito"/>
              </a:rPr>
              <a:t> </a:t>
            </a:r>
            <a:r>
              <a:rPr sz="1600" spc="-20" dirty="0">
                <a:latin typeface="Carlito"/>
                <a:cs typeface="Carlito"/>
              </a:rPr>
              <a:t>Yönetmeliği</a:t>
            </a:r>
            <a:endParaRPr sz="1600" dirty="0">
              <a:latin typeface="Carlito"/>
              <a:cs typeface="Carlito"/>
            </a:endParaRPr>
          </a:p>
          <a:p>
            <a:pPr marL="355600" indent="-342900">
              <a:spcBef>
                <a:spcPts val="6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600" spc="-5" dirty="0">
                <a:latin typeface="Carlito"/>
                <a:cs typeface="Carlito"/>
              </a:rPr>
              <a:t>İş Sağlığı </a:t>
            </a:r>
            <a:r>
              <a:rPr sz="1600" spc="-15" dirty="0">
                <a:latin typeface="Carlito"/>
                <a:cs typeface="Carlito"/>
              </a:rPr>
              <a:t>ve </a:t>
            </a:r>
            <a:r>
              <a:rPr sz="1600" spc="-5" dirty="0">
                <a:latin typeface="Carlito"/>
                <a:cs typeface="Carlito"/>
              </a:rPr>
              <a:t>Güvenliği </a:t>
            </a:r>
            <a:r>
              <a:rPr sz="1600" dirty="0">
                <a:latin typeface="Carlito"/>
                <a:cs typeface="Carlito"/>
              </a:rPr>
              <a:t>Risk </a:t>
            </a:r>
            <a:r>
              <a:rPr sz="1600" spc="-5" dirty="0">
                <a:latin typeface="Carlito"/>
                <a:cs typeface="Carlito"/>
              </a:rPr>
              <a:t>Değerlendirmesi </a:t>
            </a:r>
            <a:r>
              <a:rPr sz="1600" spc="-20" dirty="0">
                <a:latin typeface="Carlito"/>
                <a:cs typeface="Carlito"/>
              </a:rPr>
              <a:t>Yönetmeliği</a:t>
            </a:r>
            <a:r>
              <a:rPr sz="1600" spc="-10" dirty="0">
                <a:latin typeface="Carlito"/>
                <a:cs typeface="Carlito"/>
              </a:rPr>
              <a:t> </a:t>
            </a:r>
            <a:r>
              <a:rPr sz="1600" spc="-5" dirty="0">
                <a:latin typeface="Carlito"/>
                <a:cs typeface="Carlito"/>
              </a:rPr>
              <a:t>(2012)</a:t>
            </a:r>
            <a:endParaRPr sz="1600" dirty="0">
              <a:latin typeface="Carlito"/>
              <a:cs typeface="Carlito"/>
            </a:endParaRPr>
          </a:p>
          <a:p>
            <a:pPr marL="355600" indent="-342900">
              <a:spcBef>
                <a:spcPts val="600"/>
              </a:spcBef>
              <a:buFont typeface="Arial"/>
              <a:buChar char="•"/>
              <a:tabLst>
                <a:tab pos="354965" algn="l"/>
                <a:tab pos="355600" algn="l"/>
                <a:tab pos="1506220" algn="l"/>
                <a:tab pos="2294255" algn="l"/>
                <a:tab pos="2776220" algn="l"/>
                <a:tab pos="4110990" algn="l"/>
                <a:tab pos="5417185" algn="l"/>
                <a:tab pos="6250940" algn="l"/>
                <a:tab pos="7109459" algn="l"/>
                <a:tab pos="7981315" algn="l"/>
              </a:tabLst>
            </a:pPr>
            <a:r>
              <a:rPr sz="1600" spc="-5" dirty="0">
                <a:latin typeface="Carlito"/>
                <a:cs typeface="Carlito"/>
              </a:rPr>
              <a:t>Çalı</a:t>
            </a:r>
            <a:r>
              <a:rPr sz="1600" spc="-15" dirty="0">
                <a:latin typeface="Carlito"/>
                <a:cs typeface="Carlito"/>
              </a:rPr>
              <a:t>ş</a:t>
            </a:r>
            <a:r>
              <a:rPr sz="1600" dirty="0">
                <a:latin typeface="Carlito"/>
                <a:cs typeface="Carlito"/>
              </a:rPr>
              <a:t>ma	gücü	</a:t>
            </a:r>
            <a:r>
              <a:rPr sz="1600" spc="-30" dirty="0">
                <a:latin typeface="Carlito"/>
                <a:cs typeface="Carlito"/>
              </a:rPr>
              <a:t>v</a:t>
            </a:r>
            <a:r>
              <a:rPr sz="1600" dirty="0">
                <a:latin typeface="Carlito"/>
                <a:cs typeface="Carlito"/>
              </a:rPr>
              <a:t>e	Me</a:t>
            </a:r>
            <a:r>
              <a:rPr sz="1600" spc="-15" dirty="0">
                <a:latin typeface="Carlito"/>
                <a:cs typeface="Carlito"/>
              </a:rPr>
              <a:t>s</a:t>
            </a:r>
            <a:r>
              <a:rPr sz="1600" dirty="0">
                <a:latin typeface="Carlito"/>
                <a:cs typeface="Carlito"/>
              </a:rPr>
              <a:t>le</a:t>
            </a:r>
            <a:r>
              <a:rPr sz="1600" spc="-10" dirty="0">
                <a:latin typeface="Carlito"/>
                <a:cs typeface="Carlito"/>
              </a:rPr>
              <a:t>k</a:t>
            </a:r>
            <a:r>
              <a:rPr sz="1600" spc="-25" dirty="0">
                <a:latin typeface="Carlito"/>
                <a:cs typeface="Carlito"/>
              </a:rPr>
              <a:t>t</a:t>
            </a:r>
            <a:r>
              <a:rPr sz="1600" dirty="0">
                <a:latin typeface="Carlito"/>
                <a:cs typeface="Carlito"/>
              </a:rPr>
              <a:t>e	</a:t>
            </a:r>
            <a:r>
              <a:rPr sz="1600" spc="-40" dirty="0">
                <a:latin typeface="Carlito"/>
                <a:cs typeface="Carlito"/>
              </a:rPr>
              <a:t>K</a:t>
            </a:r>
            <a:r>
              <a:rPr sz="1600" dirty="0">
                <a:latin typeface="Carlito"/>
                <a:cs typeface="Carlito"/>
              </a:rPr>
              <a:t>a</a:t>
            </a:r>
            <a:r>
              <a:rPr sz="1600" spc="-40" dirty="0">
                <a:latin typeface="Carlito"/>
                <a:cs typeface="Carlito"/>
              </a:rPr>
              <a:t>z</a:t>
            </a:r>
            <a:r>
              <a:rPr sz="1600" dirty="0">
                <a:latin typeface="Carlito"/>
                <a:cs typeface="Carlito"/>
              </a:rPr>
              <a:t>a</a:t>
            </a:r>
            <a:r>
              <a:rPr sz="1600" spc="-15" dirty="0">
                <a:latin typeface="Carlito"/>
                <a:cs typeface="Carlito"/>
              </a:rPr>
              <a:t>n</a:t>
            </a:r>
            <a:r>
              <a:rPr sz="1600" dirty="0">
                <a:latin typeface="Carlito"/>
                <a:cs typeface="Carlito"/>
              </a:rPr>
              <a:t>ma	G</a:t>
            </a:r>
            <a:r>
              <a:rPr sz="1600" spc="-20" dirty="0">
                <a:latin typeface="Carlito"/>
                <a:cs typeface="Carlito"/>
              </a:rPr>
              <a:t>ü</a:t>
            </a:r>
            <a:r>
              <a:rPr sz="1600" dirty="0">
                <a:latin typeface="Carlito"/>
                <a:cs typeface="Carlito"/>
              </a:rPr>
              <a:t>cü	</a:t>
            </a:r>
            <a:r>
              <a:rPr sz="1600" spc="-40" dirty="0">
                <a:latin typeface="Carlito"/>
                <a:cs typeface="Carlito"/>
              </a:rPr>
              <a:t>K</a:t>
            </a:r>
            <a:r>
              <a:rPr sz="1600" spc="-50" dirty="0">
                <a:latin typeface="Carlito"/>
                <a:cs typeface="Carlito"/>
              </a:rPr>
              <a:t>a</a:t>
            </a:r>
            <a:r>
              <a:rPr sz="1600" dirty="0">
                <a:latin typeface="Carlito"/>
                <a:cs typeface="Carlito"/>
              </a:rPr>
              <a:t>ybı	</a:t>
            </a:r>
            <a:r>
              <a:rPr sz="1600" spc="-5" dirty="0">
                <a:latin typeface="Carlito"/>
                <a:cs typeface="Carlito"/>
              </a:rPr>
              <a:t>O</a:t>
            </a:r>
            <a:r>
              <a:rPr sz="1600" spc="-55" dirty="0">
                <a:latin typeface="Carlito"/>
                <a:cs typeface="Carlito"/>
              </a:rPr>
              <a:t>r</a:t>
            </a:r>
            <a:r>
              <a:rPr sz="1600" dirty="0">
                <a:latin typeface="Carlito"/>
                <a:cs typeface="Carlito"/>
              </a:rPr>
              <a:t>anı	</a:t>
            </a:r>
            <a:r>
              <a:rPr sz="1600" spc="-225" dirty="0">
                <a:latin typeface="Carlito"/>
                <a:cs typeface="Carlito"/>
              </a:rPr>
              <a:t>T</a:t>
            </a:r>
            <a:r>
              <a:rPr sz="1600" dirty="0">
                <a:latin typeface="Carlito"/>
                <a:cs typeface="Carlito"/>
              </a:rPr>
              <a:t>espit</a:t>
            </a:r>
          </a:p>
          <a:p>
            <a:pPr marL="355600"/>
            <a:r>
              <a:rPr sz="1600" dirty="0">
                <a:latin typeface="Carlito"/>
                <a:cs typeface="Carlito"/>
              </a:rPr>
              <a:t>İşlemleri</a:t>
            </a:r>
            <a:r>
              <a:rPr sz="1600" spc="-15" dirty="0">
                <a:latin typeface="Carlito"/>
                <a:cs typeface="Carlito"/>
              </a:rPr>
              <a:t> </a:t>
            </a:r>
            <a:r>
              <a:rPr sz="1600" spc="-20" dirty="0">
                <a:latin typeface="Carlito"/>
                <a:cs typeface="Carlito"/>
              </a:rPr>
              <a:t>Yönetmeliği</a:t>
            </a:r>
            <a:endParaRPr sz="1600" dirty="0">
              <a:latin typeface="Carlito"/>
              <a:cs typeface="Carlito"/>
            </a:endParaRPr>
          </a:p>
          <a:p>
            <a:pPr marL="355600" indent="-342900">
              <a:spcBef>
                <a:spcPts val="6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600" spc="-5" dirty="0">
                <a:latin typeface="Carlito"/>
                <a:cs typeface="Carlito"/>
              </a:rPr>
              <a:t>İş Sağlığı </a:t>
            </a:r>
            <a:r>
              <a:rPr sz="1600" spc="-15" dirty="0">
                <a:latin typeface="Carlito"/>
                <a:cs typeface="Carlito"/>
              </a:rPr>
              <a:t>ve </a:t>
            </a:r>
            <a:r>
              <a:rPr sz="1600" spc="-5" dirty="0">
                <a:latin typeface="Carlito"/>
                <a:cs typeface="Carlito"/>
              </a:rPr>
              <a:t>Güvenliği</a:t>
            </a:r>
            <a:r>
              <a:rPr sz="1600" spc="10" dirty="0">
                <a:latin typeface="Carlito"/>
                <a:cs typeface="Carlito"/>
              </a:rPr>
              <a:t> </a:t>
            </a:r>
            <a:r>
              <a:rPr sz="1600" spc="-5" dirty="0">
                <a:latin typeface="Carlito"/>
                <a:cs typeface="Carlito"/>
              </a:rPr>
              <a:t>Hizmetleri</a:t>
            </a:r>
            <a:endParaRPr sz="1600" dirty="0">
              <a:latin typeface="Carlito"/>
              <a:cs typeface="Carlito"/>
            </a:endParaRPr>
          </a:p>
          <a:p>
            <a:pPr marL="355600" indent="-342900">
              <a:spcBef>
                <a:spcPts val="600"/>
              </a:spcBef>
              <a:buFont typeface="Arial"/>
              <a:buChar char="•"/>
              <a:tabLst>
                <a:tab pos="354965" algn="l"/>
                <a:tab pos="355600" algn="l"/>
                <a:tab pos="696595" algn="l"/>
                <a:tab pos="1995170" algn="l"/>
                <a:tab pos="3789679" algn="l"/>
                <a:tab pos="4731385" algn="l"/>
                <a:tab pos="5542280" algn="l"/>
                <a:tab pos="7097395" algn="l"/>
                <a:tab pos="7528559" algn="l"/>
              </a:tabLst>
            </a:pPr>
            <a:r>
              <a:rPr sz="1600" spc="-5" dirty="0">
                <a:latin typeface="Carlito"/>
                <a:cs typeface="Carlito"/>
              </a:rPr>
              <a:t>İş	Güvenliği	Uzmanlarının	</a:t>
            </a:r>
            <a:r>
              <a:rPr sz="1600" spc="-40" dirty="0">
                <a:latin typeface="Carlito"/>
                <a:cs typeface="Carlito"/>
              </a:rPr>
              <a:t>Görev,	</a:t>
            </a:r>
            <a:r>
              <a:rPr sz="1600" spc="-35" dirty="0">
                <a:latin typeface="Carlito"/>
                <a:cs typeface="Carlito"/>
              </a:rPr>
              <a:t>Yetki,	</a:t>
            </a:r>
            <a:r>
              <a:rPr sz="1600" spc="-5" dirty="0">
                <a:latin typeface="Carlito"/>
                <a:cs typeface="Carlito"/>
              </a:rPr>
              <a:t>Sorumluluk	</a:t>
            </a:r>
            <a:r>
              <a:rPr sz="1600" spc="-15" dirty="0">
                <a:latin typeface="Carlito"/>
                <a:cs typeface="Carlito"/>
              </a:rPr>
              <a:t>ve	</a:t>
            </a:r>
            <a:r>
              <a:rPr sz="1600" spc="-5" dirty="0">
                <a:latin typeface="Carlito"/>
                <a:cs typeface="Carlito"/>
              </a:rPr>
              <a:t>Eğitimleri</a:t>
            </a:r>
            <a:endParaRPr sz="1600" dirty="0">
              <a:latin typeface="Carlito"/>
              <a:cs typeface="Carlito"/>
            </a:endParaRPr>
          </a:p>
          <a:p>
            <a:pPr marL="355600"/>
            <a:r>
              <a:rPr sz="1600" spc="-20" dirty="0">
                <a:latin typeface="Carlito"/>
                <a:cs typeface="Carlito"/>
              </a:rPr>
              <a:t>Yönetmeliği</a:t>
            </a:r>
            <a:endParaRPr sz="1600" dirty="0">
              <a:latin typeface="Carlito"/>
              <a:cs typeface="Carlito"/>
            </a:endParaRPr>
          </a:p>
          <a:p>
            <a:pPr marL="355600" indent="-342900">
              <a:spcBef>
                <a:spcPts val="605"/>
              </a:spcBef>
              <a:buFont typeface="Arial"/>
              <a:buChar char="•"/>
              <a:tabLst>
                <a:tab pos="354965" algn="l"/>
                <a:tab pos="355600" algn="l"/>
                <a:tab pos="1384300" algn="l"/>
                <a:tab pos="1819910" algn="l"/>
                <a:tab pos="2358390" algn="l"/>
                <a:tab pos="3470910" algn="l"/>
                <a:tab pos="5397500" algn="l"/>
                <a:tab pos="5833745" algn="l"/>
                <a:tab pos="6656705" algn="l"/>
                <a:tab pos="8090534" algn="l"/>
              </a:tabLst>
            </a:pPr>
            <a:r>
              <a:rPr sz="1600" dirty="0">
                <a:latin typeface="Carlito"/>
                <a:cs typeface="Carlito"/>
              </a:rPr>
              <a:t>Maden	</a:t>
            </a:r>
            <a:r>
              <a:rPr sz="1600" spc="-30" dirty="0">
                <a:latin typeface="Carlito"/>
                <a:cs typeface="Carlito"/>
              </a:rPr>
              <a:t>v</a:t>
            </a:r>
            <a:r>
              <a:rPr sz="1600" dirty="0">
                <a:latin typeface="Carlito"/>
                <a:cs typeface="Carlito"/>
              </a:rPr>
              <a:t>e	</a:t>
            </a:r>
            <a:r>
              <a:rPr sz="1600" spc="-200" dirty="0">
                <a:latin typeface="Carlito"/>
                <a:cs typeface="Carlito"/>
              </a:rPr>
              <a:t>T</a:t>
            </a:r>
            <a:r>
              <a:rPr sz="1600" dirty="0">
                <a:latin typeface="Carlito"/>
                <a:cs typeface="Carlito"/>
              </a:rPr>
              <a:t>aş	</a:t>
            </a:r>
            <a:r>
              <a:rPr sz="1600" spc="-5" dirty="0">
                <a:latin typeface="Carlito"/>
                <a:cs typeface="Carlito"/>
              </a:rPr>
              <a:t>o</a:t>
            </a:r>
            <a:r>
              <a:rPr sz="1600" spc="-25" dirty="0">
                <a:latin typeface="Carlito"/>
                <a:cs typeface="Carlito"/>
              </a:rPr>
              <a:t>c</a:t>
            </a:r>
            <a:r>
              <a:rPr sz="1600" dirty="0">
                <a:latin typeface="Carlito"/>
                <a:cs typeface="Carlito"/>
              </a:rPr>
              <a:t>akları	işl</a:t>
            </a:r>
            <a:r>
              <a:rPr sz="1600" spc="-10" dirty="0">
                <a:latin typeface="Carlito"/>
                <a:cs typeface="Carlito"/>
              </a:rPr>
              <a:t>e</a:t>
            </a:r>
            <a:r>
              <a:rPr sz="1600" spc="-15" dirty="0">
                <a:latin typeface="Carlito"/>
                <a:cs typeface="Carlito"/>
              </a:rPr>
              <a:t>t</a:t>
            </a:r>
            <a:r>
              <a:rPr sz="1600" dirty="0">
                <a:latin typeface="Carlito"/>
                <a:cs typeface="Carlito"/>
              </a:rPr>
              <a:t>mel</a:t>
            </a:r>
            <a:r>
              <a:rPr sz="1600" spc="10" dirty="0">
                <a:latin typeface="Carlito"/>
                <a:cs typeface="Carlito"/>
              </a:rPr>
              <a:t>e</a:t>
            </a:r>
            <a:r>
              <a:rPr sz="1600" dirty="0">
                <a:latin typeface="Carlito"/>
                <a:cs typeface="Carlito"/>
              </a:rPr>
              <a:t>r</a:t>
            </a:r>
            <a:r>
              <a:rPr sz="1600" spc="-10" dirty="0">
                <a:latin typeface="Carlito"/>
                <a:cs typeface="Carlito"/>
              </a:rPr>
              <a:t>i</a:t>
            </a:r>
            <a:r>
              <a:rPr sz="1600" spc="-5" dirty="0">
                <a:latin typeface="Carlito"/>
                <a:cs typeface="Carlito"/>
              </a:rPr>
              <a:t>nd</a:t>
            </a:r>
            <a:r>
              <a:rPr sz="1600" dirty="0">
                <a:latin typeface="Carlito"/>
                <a:cs typeface="Carlito"/>
              </a:rPr>
              <a:t>e	</a:t>
            </a:r>
            <a:r>
              <a:rPr sz="1600" spc="-30" dirty="0">
                <a:latin typeface="Carlito"/>
                <a:cs typeface="Carlito"/>
              </a:rPr>
              <a:t>v</a:t>
            </a:r>
            <a:r>
              <a:rPr sz="1600" dirty="0">
                <a:latin typeface="Carlito"/>
                <a:cs typeface="Carlito"/>
              </a:rPr>
              <a:t>e	</a:t>
            </a:r>
            <a:r>
              <a:rPr sz="1600" spc="-150" dirty="0">
                <a:latin typeface="Carlito"/>
                <a:cs typeface="Carlito"/>
              </a:rPr>
              <a:t>T</a:t>
            </a:r>
            <a:r>
              <a:rPr sz="1600" spc="-5" dirty="0">
                <a:latin typeface="Carlito"/>
                <a:cs typeface="Carlito"/>
              </a:rPr>
              <a:t>ü</a:t>
            </a:r>
            <a:r>
              <a:rPr sz="1600" spc="5" dirty="0">
                <a:latin typeface="Carlito"/>
                <a:cs typeface="Carlito"/>
              </a:rPr>
              <a:t>n</a:t>
            </a:r>
            <a:r>
              <a:rPr sz="1600" dirty="0">
                <a:latin typeface="Carlito"/>
                <a:cs typeface="Carlito"/>
              </a:rPr>
              <a:t>el	</a:t>
            </a:r>
            <a:r>
              <a:rPr sz="1600" spc="-165" dirty="0">
                <a:latin typeface="Carlito"/>
                <a:cs typeface="Carlito"/>
              </a:rPr>
              <a:t>Y</a:t>
            </a:r>
            <a:r>
              <a:rPr sz="1600" dirty="0">
                <a:latin typeface="Carlito"/>
                <a:cs typeface="Carlito"/>
              </a:rPr>
              <a:t>apımında	</a:t>
            </a:r>
            <a:r>
              <a:rPr sz="1600" spc="-225" dirty="0">
                <a:latin typeface="Carlito"/>
                <a:cs typeface="Carlito"/>
              </a:rPr>
              <a:t>T</a:t>
            </a:r>
            <a:r>
              <a:rPr sz="1600" spc="-45" dirty="0">
                <a:latin typeface="Carlito"/>
                <a:cs typeface="Carlito"/>
              </a:rPr>
              <a:t>o</a:t>
            </a:r>
            <a:r>
              <a:rPr sz="1600" dirty="0">
                <a:latin typeface="Carlito"/>
                <a:cs typeface="Carlito"/>
              </a:rPr>
              <a:t>zla</a:t>
            </a:r>
          </a:p>
          <a:p>
            <a:pPr marL="355600"/>
            <a:r>
              <a:rPr sz="1600" spc="-5" dirty="0">
                <a:latin typeface="Carlito"/>
                <a:cs typeface="Carlito"/>
              </a:rPr>
              <a:t>Mücadeleyle İlgili </a:t>
            </a:r>
            <a:r>
              <a:rPr sz="1600" spc="-20" dirty="0">
                <a:latin typeface="Carlito"/>
                <a:cs typeface="Carlito"/>
              </a:rPr>
              <a:t>Yönetmelik </a:t>
            </a:r>
            <a:r>
              <a:rPr sz="1600" spc="-10" dirty="0">
                <a:latin typeface="Carlito"/>
                <a:cs typeface="Carlito"/>
              </a:rPr>
              <a:t>(ÇSGB,</a:t>
            </a:r>
            <a:r>
              <a:rPr sz="1600" spc="-40" dirty="0">
                <a:latin typeface="Carlito"/>
                <a:cs typeface="Carlito"/>
              </a:rPr>
              <a:t> </a:t>
            </a:r>
            <a:r>
              <a:rPr sz="1600" spc="-10" dirty="0">
                <a:latin typeface="Carlito"/>
                <a:cs typeface="Carlito"/>
              </a:rPr>
              <a:t>1990)</a:t>
            </a:r>
            <a:endParaRPr sz="1600" dirty="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20704064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84384" y="577545"/>
            <a:ext cx="1685289" cy="3212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/>
              <a:t>M</a:t>
            </a:r>
            <a:r>
              <a:rPr sz="2000" spc="-10" dirty="0"/>
              <a:t>E</a:t>
            </a:r>
            <a:r>
              <a:rPr sz="2000" spc="-5" dirty="0"/>
              <a:t>VZ</a:t>
            </a:r>
            <a:r>
              <a:rPr sz="2000" spc="-90" dirty="0"/>
              <a:t>U</a:t>
            </a:r>
            <a:r>
              <a:rPr sz="2000" spc="-250" dirty="0"/>
              <a:t>A</a:t>
            </a:r>
            <a:r>
              <a:rPr sz="2000" dirty="0"/>
              <a:t>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67437" y="1600199"/>
            <a:ext cx="8719185" cy="2966838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355600" indent="-342900" algn="just">
              <a:spcBef>
                <a:spcPts val="6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pc="-45" dirty="0">
                <a:latin typeface="Carlito"/>
                <a:cs typeface="Carlito"/>
              </a:rPr>
              <a:t>Yapı </a:t>
            </a:r>
            <a:r>
              <a:rPr dirty="0">
                <a:latin typeface="Carlito"/>
                <a:cs typeface="Carlito"/>
              </a:rPr>
              <a:t>işlerinde </a:t>
            </a:r>
            <a:r>
              <a:rPr spc="-5" dirty="0">
                <a:latin typeface="Carlito"/>
                <a:cs typeface="Carlito"/>
              </a:rPr>
              <a:t>Sağlık </a:t>
            </a:r>
            <a:r>
              <a:rPr spc="-15" dirty="0">
                <a:latin typeface="Carlito"/>
                <a:cs typeface="Carlito"/>
              </a:rPr>
              <a:t>ve </a:t>
            </a:r>
            <a:r>
              <a:rPr spc="-5" dirty="0">
                <a:latin typeface="Carlito"/>
                <a:cs typeface="Carlito"/>
              </a:rPr>
              <a:t>Güvenlik </a:t>
            </a:r>
            <a:r>
              <a:rPr spc="-20" dirty="0">
                <a:latin typeface="Carlito"/>
                <a:cs typeface="Carlito"/>
              </a:rPr>
              <a:t>Yönetmeliği, </a:t>
            </a:r>
            <a:r>
              <a:rPr spc="-10" dirty="0">
                <a:latin typeface="Carlito"/>
                <a:cs typeface="Carlito"/>
              </a:rPr>
              <a:t>(ÇSGB,</a:t>
            </a:r>
            <a:r>
              <a:rPr spc="40" dirty="0">
                <a:latin typeface="Carlito"/>
                <a:cs typeface="Carlito"/>
              </a:rPr>
              <a:t> </a:t>
            </a:r>
            <a:r>
              <a:rPr spc="-5" dirty="0">
                <a:latin typeface="Carlito"/>
                <a:cs typeface="Carlito"/>
              </a:rPr>
              <a:t>2003a)</a:t>
            </a:r>
            <a:endParaRPr dirty="0">
              <a:latin typeface="Carlito"/>
              <a:cs typeface="Carlito"/>
            </a:endParaRPr>
          </a:p>
          <a:p>
            <a:pPr marL="355600" indent="-342900" algn="just">
              <a:spcBef>
                <a:spcPts val="600"/>
              </a:spcBef>
              <a:buFont typeface="Arial"/>
              <a:buChar char="•"/>
              <a:tabLst>
                <a:tab pos="354965" algn="l"/>
                <a:tab pos="355600" algn="l"/>
                <a:tab pos="1708785" algn="l"/>
                <a:tab pos="3394710" algn="l"/>
                <a:tab pos="5621655" algn="l"/>
                <a:tab pos="7388225" algn="l"/>
              </a:tabLst>
            </a:pPr>
            <a:r>
              <a:rPr spc="-55" dirty="0">
                <a:latin typeface="Carlito"/>
                <a:cs typeface="Carlito"/>
              </a:rPr>
              <a:t>P</a:t>
            </a:r>
            <a:r>
              <a:rPr spc="-25" dirty="0">
                <a:latin typeface="Carlito"/>
                <a:cs typeface="Carlito"/>
              </a:rPr>
              <a:t>a</a:t>
            </a:r>
            <a:r>
              <a:rPr dirty="0">
                <a:latin typeface="Carlito"/>
                <a:cs typeface="Carlito"/>
              </a:rPr>
              <a:t>tl</a:t>
            </a:r>
            <a:r>
              <a:rPr spc="-50" dirty="0">
                <a:latin typeface="Carlito"/>
                <a:cs typeface="Carlito"/>
              </a:rPr>
              <a:t>a</a:t>
            </a:r>
            <a:r>
              <a:rPr dirty="0">
                <a:latin typeface="Carlito"/>
                <a:cs typeface="Carlito"/>
              </a:rPr>
              <a:t>y</a:t>
            </a:r>
            <a:r>
              <a:rPr spc="-10" dirty="0">
                <a:latin typeface="Carlito"/>
                <a:cs typeface="Carlito"/>
              </a:rPr>
              <a:t>ı</a:t>
            </a:r>
            <a:r>
              <a:rPr dirty="0">
                <a:latin typeface="Carlito"/>
                <a:cs typeface="Carlito"/>
              </a:rPr>
              <a:t>cı	</a:t>
            </a:r>
            <a:r>
              <a:rPr spc="-20" dirty="0">
                <a:latin typeface="Carlito"/>
                <a:cs typeface="Carlito"/>
              </a:rPr>
              <a:t>O</a:t>
            </a:r>
            <a:r>
              <a:rPr dirty="0">
                <a:latin typeface="Carlito"/>
                <a:cs typeface="Carlito"/>
              </a:rPr>
              <a:t>r</a:t>
            </a:r>
            <a:r>
              <a:rPr spc="-25" dirty="0">
                <a:latin typeface="Carlito"/>
                <a:cs typeface="Carlito"/>
              </a:rPr>
              <a:t>t</a:t>
            </a:r>
            <a:r>
              <a:rPr spc="-10" dirty="0">
                <a:latin typeface="Carlito"/>
                <a:cs typeface="Carlito"/>
              </a:rPr>
              <a:t>a</a:t>
            </a:r>
            <a:r>
              <a:rPr dirty="0">
                <a:latin typeface="Carlito"/>
                <a:cs typeface="Carlito"/>
              </a:rPr>
              <a:t>mla</a:t>
            </a:r>
            <a:r>
              <a:rPr spc="-10" dirty="0">
                <a:latin typeface="Carlito"/>
                <a:cs typeface="Carlito"/>
              </a:rPr>
              <a:t>r</a:t>
            </a:r>
            <a:r>
              <a:rPr dirty="0">
                <a:latin typeface="Carlito"/>
                <a:cs typeface="Carlito"/>
              </a:rPr>
              <a:t>ın	</a:t>
            </a:r>
            <a:r>
              <a:rPr spc="-225" dirty="0">
                <a:latin typeface="Carlito"/>
                <a:cs typeface="Carlito"/>
              </a:rPr>
              <a:t>T</a:t>
            </a:r>
            <a:r>
              <a:rPr dirty="0">
                <a:latin typeface="Carlito"/>
                <a:cs typeface="Carlito"/>
              </a:rPr>
              <a:t>ehli</a:t>
            </a:r>
            <a:r>
              <a:rPr spc="-75" dirty="0">
                <a:latin typeface="Carlito"/>
                <a:cs typeface="Carlito"/>
              </a:rPr>
              <a:t>k</a:t>
            </a:r>
            <a:r>
              <a:rPr dirty="0">
                <a:latin typeface="Carlito"/>
                <a:cs typeface="Carlito"/>
              </a:rPr>
              <a:t>ele</a:t>
            </a:r>
            <a:r>
              <a:rPr spc="5" dirty="0">
                <a:latin typeface="Carlito"/>
                <a:cs typeface="Carlito"/>
              </a:rPr>
              <a:t>r</a:t>
            </a:r>
            <a:r>
              <a:rPr dirty="0">
                <a:latin typeface="Carlito"/>
                <a:cs typeface="Carlito"/>
              </a:rPr>
              <a:t>inden	</a:t>
            </a:r>
            <a:r>
              <a:rPr spc="-5" dirty="0">
                <a:latin typeface="Carlito"/>
                <a:cs typeface="Carlito"/>
              </a:rPr>
              <a:t>Çalış</a:t>
            </a:r>
            <a:r>
              <a:rPr spc="-15" dirty="0">
                <a:latin typeface="Carlito"/>
                <a:cs typeface="Carlito"/>
              </a:rPr>
              <a:t>a</a:t>
            </a:r>
            <a:r>
              <a:rPr spc="-5" dirty="0">
                <a:latin typeface="Carlito"/>
                <a:cs typeface="Carlito"/>
              </a:rPr>
              <a:t>nları</a:t>
            </a:r>
            <a:r>
              <a:rPr dirty="0">
                <a:latin typeface="Carlito"/>
                <a:cs typeface="Carlito"/>
              </a:rPr>
              <a:t>n	</a:t>
            </a:r>
            <a:r>
              <a:rPr spc="-50" dirty="0">
                <a:latin typeface="Carlito"/>
                <a:cs typeface="Carlito"/>
              </a:rPr>
              <a:t>K</a:t>
            </a:r>
            <a:r>
              <a:rPr spc="-5" dirty="0">
                <a:latin typeface="Carlito"/>
                <a:cs typeface="Carlito"/>
              </a:rPr>
              <a:t>orunma</a:t>
            </a:r>
            <a:r>
              <a:rPr spc="-15" dirty="0">
                <a:latin typeface="Carlito"/>
                <a:cs typeface="Carlito"/>
              </a:rPr>
              <a:t>s</a:t>
            </a:r>
            <a:r>
              <a:rPr dirty="0">
                <a:latin typeface="Carlito"/>
                <a:cs typeface="Carlito"/>
              </a:rPr>
              <a:t>ı</a:t>
            </a:r>
          </a:p>
          <a:p>
            <a:pPr marL="355600" algn="just">
              <a:spcBef>
                <a:spcPts val="5"/>
              </a:spcBef>
            </a:pPr>
            <a:r>
              <a:rPr spc="-5" dirty="0">
                <a:latin typeface="Carlito"/>
                <a:cs typeface="Carlito"/>
              </a:rPr>
              <a:t>Hakkında </a:t>
            </a:r>
            <a:r>
              <a:rPr spc="-20" dirty="0">
                <a:latin typeface="Carlito"/>
                <a:cs typeface="Carlito"/>
              </a:rPr>
              <a:t>Yönetmelik, </a:t>
            </a:r>
            <a:r>
              <a:rPr spc="-10" dirty="0">
                <a:latin typeface="Carlito"/>
                <a:cs typeface="Carlito"/>
              </a:rPr>
              <a:t>(ÇSGB,</a:t>
            </a:r>
            <a:r>
              <a:rPr spc="-35" dirty="0">
                <a:latin typeface="Carlito"/>
                <a:cs typeface="Carlito"/>
              </a:rPr>
              <a:t> </a:t>
            </a:r>
            <a:r>
              <a:rPr spc="-5" dirty="0">
                <a:latin typeface="Carlito"/>
                <a:cs typeface="Carlito"/>
              </a:rPr>
              <a:t>2003b)</a:t>
            </a:r>
            <a:endParaRPr dirty="0">
              <a:latin typeface="Carlito"/>
              <a:cs typeface="Carlito"/>
            </a:endParaRPr>
          </a:p>
          <a:p>
            <a:pPr marL="355600" indent="-342900" algn="just">
              <a:spcBef>
                <a:spcPts val="6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pc="-5" dirty="0">
                <a:latin typeface="Carlito"/>
                <a:cs typeface="Carlito"/>
              </a:rPr>
              <a:t>Güvenlik </a:t>
            </a:r>
            <a:r>
              <a:rPr spc="-15" dirty="0">
                <a:latin typeface="Carlito"/>
                <a:cs typeface="Carlito"/>
              </a:rPr>
              <a:t>ve </a:t>
            </a:r>
            <a:r>
              <a:rPr spc="-5" dirty="0">
                <a:latin typeface="Carlito"/>
                <a:cs typeface="Carlito"/>
              </a:rPr>
              <a:t>Sağlık İşaretleri </a:t>
            </a:r>
            <a:r>
              <a:rPr spc="-20" dirty="0">
                <a:latin typeface="Carlito"/>
                <a:cs typeface="Carlito"/>
              </a:rPr>
              <a:t>Yönetmeliği, </a:t>
            </a:r>
            <a:r>
              <a:rPr spc="-10" dirty="0">
                <a:latin typeface="Carlito"/>
                <a:cs typeface="Carlito"/>
              </a:rPr>
              <a:t>(ÇSGB,</a:t>
            </a:r>
            <a:r>
              <a:rPr spc="-30" dirty="0">
                <a:latin typeface="Carlito"/>
                <a:cs typeface="Carlito"/>
              </a:rPr>
              <a:t> </a:t>
            </a:r>
            <a:r>
              <a:rPr spc="-5" dirty="0">
                <a:latin typeface="Carlito"/>
                <a:cs typeface="Carlito"/>
              </a:rPr>
              <a:t>2003c)</a:t>
            </a:r>
            <a:endParaRPr dirty="0">
              <a:latin typeface="Carlito"/>
              <a:cs typeface="Carlito"/>
            </a:endParaRPr>
          </a:p>
          <a:p>
            <a:pPr marL="355600" marR="5080" indent="-342900" algn="just">
              <a:spcBef>
                <a:spcPts val="600"/>
              </a:spcBef>
              <a:buFont typeface="Arial"/>
              <a:buChar char="•"/>
              <a:tabLst>
                <a:tab pos="354965" algn="l"/>
                <a:tab pos="355600" algn="l"/>
                <a:tab pos="1597660" algn="l"/>
                <a:tab pos="3187700" algn="l"/>
                <a:tab pos="4928235" algn="l"/>
                <a:tab pos="5796915" algn="l"/>
                <a:tab pos="6242050" algn="l"/>
                <a:tab pos="7479665" algn="l"/>
              </a:tabLst>
            </a:pPr>
            <a:r>
              <a:rPr dirty="0">
                <a:latin typeface="Carlito"/>
                <a:cs typeface="Carlito"/>
              </a:rPr>
              <a:t>Ki</a:t>
            </a:r>
            <a:r>
              <a:rPr spc="-45" dirty="0">
                <a:latin typeface="Carlito"/>
                <a:cs typeface="Carlito"/>
              </a:rPr>
              <a:t>m</a:t>
            </a:r>
            <a:r>
              <a:rPr spc="-35" dirty="0">
                <a:latin typeface="Carlito"/>
                <a:cs typeface="Carlito"/>
              </a:rPr>
              <a:t>y</a:t>
            </a:r>
            <a:r>
              <a:rPr dirty="0">
                <a:latin typeface="Carlito"/>
                <a:cs typeface="Carlito"/>
              </a:rPr>
              <a:t>asal	</a:t>
            </a:r>
            <a:r>
              <a:rPr spc="-15" dirty="0">
                <a:latin typeface="Carlito"/>
                <a:cs typeface="Carlito"/>
              </a:rPr>
              <a:t>M</a:t>
            </a:r>
            <a:r>
              <a:rPr dirty="0">
                <a:latin typeface="Carlito"/>
                <a:cs typeface="Carlito"/>
              </a:rPr>
              <a:t>addele</a:t>
            </a:r>
            <a:r>
              <a:rPr spc="5" dirty="0">
                <a:latin typeface="Carlito"/>
                <a:cs typeface="Carlito"/>
              </a:rPr>
              <a:t>r</a:t>
            </a:r>
            <a:r>
              <a:rPr dirty="0">
                <a:latin typeface="Carlito"/>
                <a:cs typeface="Carlito"/>
              </a:rPr>
              <a:t>le	</a:t>
            </a:r>
            <a:r>
              <a:rPr spc="-10" dirty="0">
                <a:latin typeface="Carlito"/>
                <a:cs typeface="Carlito"/>
              </a:rPr>
              <a:t>Ç</a:t>
            </a:r>
            <a:r>
              <a:rPr dirty="0">
                <a:latin typeface="Carlito"/>
                <a:cs typeface="Carlito"/>
              </a:rPr>
              <a:t>alışma</a:t>
            </a:r>
            <a:r>
              <a:rPr spc="-10" dirty="0">
                <a:latin typeface="Carlito"/>
                <a:cs typeface="Carlito"/>
              </a:rPr>
              <a:t>l</a:t>
            </a:r>
            <a:r>
              <a:rPr dirty="0">
                <a:latin typeface="Carlito"/>
                <a:cs typeface="Carlito"/>
              </a:rPr>
              <a:t>a</a:t>
            </a:r>
            <a:r>
              <a:rPr spc="-35" dirty="0">
                <a:latin typeface="Carlito"/>
                <a:cs typeface="Carlito"/>
              </a:rPr>
              <a:t>r</a:t>
            </a:r>
            <a:r>
              <a:rPr spc="-5" dirty="0">
                <a:latin typeface="Carlito"/>
                <a:cs typeface="Carlito"/>
              </a:rPr>
              <a:t>d</a:t>
            </a:r>
            <a:r>
              <a:rPr dirty="0">
                <a:latin typeface="Carlito"/>
                <a:cs typeface="Carlito"/>
              </a:rPr>
              <a:t>a	</a:t>
            </a:r>
            <a:r>
              <a:rPr spc="-5" dirty="0">
                <a:latin typeface="Carlito"/>
                <a:cs typeface="Carlito"/>
              </a:rPr>
              <a:t>Sağlı</a:t>
            </a:r>
            <a:r>
              <a:rPr dirty="0">
                <a:latin typeface="Carlito"/>
                <a:cs typeface="Carlito"/>
              </a:rPr>
              <a:t>k	</a:t>
            </a:r>
            <a:r>
              <a:rPr spc="-30" dirty="0">
                <a:latin typeface="Carlito"/>
                <a:cs typeface="Carlito"/>
              </a:rPr>
              <a:t>v</a:t>
            </a:r>
            <a:r>
              <a:rPr dirty="0">
                <a:latin typeface="Carlito"/>
                <a:cs typeface="Carlito"/>
              </a:rPr>
              <a:t>e	Gü</a:t>
            </a:r>
            <a:r>
              <a:rPr spc="-30" dirty="0">
                <a:latin typeface="Carlito"/>
                <a:cs typeface="Carlito"/>
              </a:rPr>
              <a:t>v</a:t>
            </a:r>
            <a:r>
              <a:rPr dirty="0">
                <a:latin typeface="Carlito"/>
                <a:cs typeface="Carlito"/>
              </a:rPr>
              <a:t>enlik	Ö</a:t>
            </a:r>
            <a:r>
              <a:rPr spc="-5" dirty="0">
                <a:latin typeface="Carlito"/>
                <a:cs typeface="Carlito"/>
              </a:rPr>
              <a:t>nle</a:t>
            </a:r>
            <a:r>
              <a:rPr dirty="0">
                <a:latin typeface="Carlito"/>
                <a:cs typeface="Carlito"/>
              </a:rPr>
              <a:t>mleri  </a:t>
            </a:r>
            <a:r>
              <a:rPr spc="-5" dirty="0">
                <a:latin typeface="Carlito"/>
                <a:cs typeface="Carlito"/>
              </a:rPr>
              <a:t>Hakkında </a:t>
            </a:r>
            <a:r>
              <a:rPr spc="-25" dirty="0">
                <a:latin typeface="Carlito"/>
                <a:cs typeface="Carlito"/>
              </a:rPr>
              <a:t>Yönetmelik </a:t>
            </a:r>
            <a:r>
              <a:rPr spc="-10" dirty="0">
                <a:latin typeface="Carlito"/>
                <a:cs typeface="Carlito"/>
              </a:rPr>
              <a:t>(ÇSGB,</a:t>
            </a:r>
            <a:r>
              <a:rPr spc="-20" dirty="0">
                <a:latin typeface="Carlito"/>
                <a:cs typeface="Carlito"/>
              </a:rPr>
              <a:t> </a:t>
            </a:r>
            <a:r>
              <a:rPr spc="-5" dirty="0">
                <a:latin typeface="Carlito"/>
                <a:cs typeface="Carlito"/>
              </a:rPr>
              <a:t>2003d)</a:t>
            </a:r>
            <a:endParaRPr dirty="0">
              <a:latin typeface="Carlito"/>
              <a:cs typeface="Carlito"/>
            </a:endParaRPr>
          </a:p>
          <a:p>
            <a:pPr marL="355600" indent="-342900" algn="just">
              <a:spcBef>
                <a:spcPts val="600"/>
              </a:spcBef>
              <a:buFont typeface="Arial"/>
              <a:buChar char="•"/>
              <a:tabLst>
                <a:tab pos="354965" algn="l"/>
                <a:tab pos="355600" algn="l"/>
                <a:tab pos="840105" algn="l"/>
                <a:tab pos="2980055" algn="l"/>
                <a:tab pos="4878070" algn="l"/>
                <a:tab pos="5874385" algn="l"/>
                <a:tab pos="6450965" algn="l"/>
                <a:tab pos="7818120" algn="l"/>
              </a:tabLst>
            </a:pPr>
            <a:r>
              <a:rPr spc="-5" dirty="0">
                <a:latin typeface="Carlito"/>
                <a:cs typeface="Carlito"/>
              </a:rPr>
              <a:t>İş	Ekipmanlarının	Kullanımında	Sağlık	</a:t>
            </a:r>
            <a:r>
              <a:rPr spc="-15" dirty="0">
                <a:latin typeface="Carlito"/>
                <a:cs typeface="Carlito"/>
              </a:rPr>
              <a:t>ve	</a:t>
            </a:r>
            <a:r>
              <a:rPr spc="-5" dirty="0">
                <a:latin typeface="Carlito"/>
                <a:cs typeface="Carlito"/>
              </a:rPr>
              <a:t>Güvenlik	Şartları</a:t>
            </a:r>
            <a:endParaRPr dirty="0">
              <a:latin typeface="Carlito"/>
              <a:cs typeface="Carlito"/>
            </a:endParaRPr>
          </a:p>
          <a:p>
            <a:pPr marL="355600" algn="just">
              <a:spcBef>
                <a:spcPts val="5"/>
              </a:spcBef>
            </a:pPr>
            <a:r>
              <a:rPr spc="-15" dirty="0">
                <a:latin typeface="Carlito"/>
                <a:cs typeface="Carlito"/>
              </a:rPr>
              <a:t>Yönetmeliği,(ÇSGB,</a:t>
            </a:r>
            <a:r>
              <a:rPr spc="-40" dirty="0">
                <a:latin typeface="Carlito"/>
                <a:cs typeface="Carlito"/>
              </a:rPr>
              <a:t> </a:t>
            </a:r>
            <a:r>
              <a:rPr spc="-5" dirty="0">
                <a:latin typeface="Carlito"/>
                <a:cs typeface="Carlito"/>
              </a:rPr>
              <a:t>2004a)</a:t>
            </a:r>
            <a:endParaRPr dirty="0">
              <a:latin typeface="Carlito"/>
              <a:cs typeface="Carlito"/>
            </a:endParaRPr>
          </a:p>
          <a:p>
            <a:pPr marL="355600" indent="-342900" algn="just">
              <a:spcBef>
                <a:spcPts val="6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>
                <a:latin typeface="Carlito"/>
                <a:cs typeface="Carlito"/>
              </a:rPr>
              <a:t>Ağır </a:t>
            </a:r>
            <a:r>
              <a:rPr spc="-15" dirty="0">
                <a:latin typeface="Carlito"/>
                <a:cs typeface="Carlito"/>
              </a:rPr>
              <a:t>ve tehlikeli </a:t>
            </a:r>
            <a:r>
              <a:rPr dirty="0">
                <a:latin typeface="Carlito"/>
                <a:cs typeface="Carlito"/>
              </a:rPr>
              <a:t>işler </a:t>
            </a:r>
            <a:r>
              <a:rPr spc="-5" dirty="0">
                <a:latin typeface="Carlito"/>
                <a:cs typeface="Carlito"/>
              </a:rPr>
              <a:t>yönetmeliği, </a:t>
            </a:r>
            <a:r>
              <a:rPr spc="-10" dirty="0">
                <a:latin typeface="Carlito"/>
                <a:cs typeface="Carlito"/>
              </a:rPr>
              <a:t>(ÇSGB,</a:t>
            </a:r>
            <a:r>
              <a:rPr spc="-75" dirty="0">
                <a:latin typeface="Carlito"/>
                <a:cs typeface="Carlito"/>
              </a:rPr>
              <a:t> </a:t>
            </a:r>
            <a:r>
              <a:rPr spc="-5" dirty="0">
                <a:latin typeface="Carlito"/>
                <a:cs typeface="Carlito"/>
              </a:rPr>
              <a:t>2004b)</a:t>
            </a:r>
            <a:endParaRPr dirty="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37467579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87928" y="454731"/>
            <a:ext cx="1685289" cy="3212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/>
              <a:t>M</a:t>
            </a:r>
            <a:r>
              <a:rPr sz="2000" spc="-10" dirty="0"/>
              <a:t>E</a:t>
            </a:r>
            <a:r>
              <a:rPr sz="2000" spc="-5" dirty="0"/>
              <a:t>VZ</a:t>
            </a:r>
            <a:r>
              <a:rPr sz="2000" spc="-90" dirty="0"/>
              <a:t>U</a:t>
            </a:r>
            <a:r>
              <a:rPr sz="2000" spc="-250" dirty="0"/>
              <a:t>A</a:t>
            </a:r>
            <a:r>
              <a:rPr sz="2000" dirty="0"/>
              <a:t>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67437" y="1590294"/>
            <a:ext cx="8716645" cy="3121367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355600" indent="-342900" algn="just">
              <a:spcBef>
                <a:spcPts val="7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pc="-5" dirty="0">
                <a:latin typeface="Carlito"/>
                <a:cs typeface="Carlito"/>
              </a:rPr>
              <a:t>İş Sağlığı </a:t>
            </a:r>
            <a:r>
              <a:rPr spc="-15" dirty="0">
                <a:latin typeface="Carlito"/>
                <a:cs typeface="Carlito"/>
              </a:rPr>
              <a:t>ve </a:t>
            </a:r>
            <a:r>
              <a:rPr spc="-5" dirty="0">
                <a:latin typeface="Carlito"/>
                <a:cs typeface="Carlito"/>
              </a:rPr>
              <a:t>Güvenliği </a:t>
            </a:r>
            <a:r>
              <a:rPr spc="-10" dirty="0">
                <a:latin typeface="Carlito"/>
                <a:cs typeface="Carlito"/>
              </a:rPr>
              <a:t>Kurulları </a:t>
            </a:r>
            <a:r>
              <a:rPr spc="-5" dirty="0">
                <a:latin typeface="Carlito"/>
                <a:cs typeface="Carlito"/>
              </a:rPr>
              <a:t>hakkında </a:t>
            </a:r>
            <a:r>
              <a:rPr spc="-20" dirty="0">
                <a:latin typeface="Carlito"/>
                <a:cs typeface="Carlito"/>
              </a:rPr>
              <a:t>Yönetmelik.</a:t>
            </a:r>
            <a:r>
              <a:rPr dirty="0">
                <a:latin typeface="Carlito"/>
                <a:cs typeface="Carlito"/>
              </a:rPr>
              <a:t> </a:t>
            </a:r>
            <a:r>
              <a:rPr spc="-5" dirty="0">
                <a:latin typeface="Carlito"/>
                <a:cs typeface="Carlito"/>
              </a:rPr>
              <a:t>(ÇSGB,2004c)</a:t>
            </a:r>
            <a:endParaRPr dirty="0">
              <a:latin typeface="Carlito"/>
              <a:cs typeface="Carlito"/>
            </a:endParaRPr>
          </a:p>
          <a:p>
            <a:pPr marL="355600" marR="5080" indent="-342900" algn="just">
              <a:spcBef>
                <a:spcPts val="605"/>
              </a:spcBef>
              <a:buFont typeface="Arial"/>
              <a:buChar char="•"/>
              <a:tabLst>
                <a:tab pos="354965" algn="l"/>
                <a:tab pos="355600" algn="l"/>
                <a:tab pos="1253490" algn="l"/>
                <a:tab pos="2559050" algn="l"/>
                <a:tab pos="4376420" algn="l"/>
                <a:tab pos="5969000" algn="l"/>
                <a:tab pos="7585075" algn="l"/>
              </a:tabLst>
            </a:pPr>
            <a:r>
              <a:rPr dirty="0">
                <a:latin typeface="Carlito"/>
                <a:cs typeface="Carlito"/>
              </a:rPr>
              <a:t>Kişisel	</a:t>
            </a:r>
            <a:r>
              <a:rPr spc="-50" dirty="0">
                <a:latin typeface="Carlito"/>
                <a:cs typeface="Carlito"/>
              </a:rPr>
              <a:t>K</a:t>
            </a:r>
            <a:r>
              <a:rPr spc="-5" dirty="0">
                <a:latin typeface="Carlito"/>
                <a:cs typeface="Carlito"/>
              </a:rPr>
              <a:t>oruyuc</a:t>
            </a:r>
            <a:r>
              <a:rPr dirty="0">
                <a:latin typeface="Carlito"/>
                <a:cs typeface="Carlito"/>
              </a:rPr>
              <a:t>u	</a:t>
            </a:r>
            <a:r>
              <a:rPr spc="-5" dirty="0">
                <a:latin typeface="Carlito"/>
                <a:cs typeface="Carlito"/>
              </a:rPr>
              <a:t>Don</a:t>
            </a:r>
            <a:r>
              <a:rPr dirty="0">
                <a:latin typeface="Carlito"/>
                <a:cs typeface="Carlito"/>
              </a:rPr>
              <a:t>a</a:t>
            </a:r>
            <a:r>
              <a:rPr spc="-15" dirty="0">
                <a:latin typeface="Carlito"/>
                <a:cs typeface="Carlito"/>
              </a:rPr>
              <a:t>n</a:t>
            </a:r>
            <a:r>
              <a:rPr dirty="0">
                <a:latin typeface="Carlito"/>
                <a:cs typeface="Carlito"/>
              </a:rPr>
              <a:t>ım</a:t>
            </a:r>
            <a:r>
              <a:rPr spc="5" dirty="0">
                <a:latin typeface="Carlito"/>
                <a:cs typeface="Carlito"/>
              </a:rPr>
              <a:t>l</a:t>
            </a:r>
            <a:r>
              <a:rPr dirty="0">
                <a:latin typeface="Carlito"/>
                <a:cs typeface="Carlito"/>
              </a:rPr>
              <a:t>arın	İ</a:t>
            </a:r>
            <a:r>
              <a:rPr spc="-60" dirty="0">
                <a:latin typeface="Carlito"/>
                <a:cs typeface="Carlito"/>
              </a:rPr>
              <a:t>ş</a:t>
            </a:r>
            <a:r>
              <a:rPr spc="-20" dirty="0">
                <a:latin typeface="Carlito"/>
                <a:cs typeface="Carlito"/>
              </a:rPr>
              <a:t>y</a:t>
            </a:r>
            <a:r>
              <a:rPr dirty="0">
                <a:latin typeface="Carlito"/>
                <a:cs typeface="Carlito"/>
              </a:rPr>
              <a:t>erlerinde	</a:t>
            </a:r>
            <a:r>
              <a:rPr spc="-35" dirty="0">
                <a:latin typeface="Carlito"/>
                <a:cs typeface="Carlito"/>
              </a:rPr>
              <a:t>K</a:t>
            </a:r>
            <a:r>
              <a:rPr spc="-5" dirty="0">
                <a:latin typeface="Carlito"/>
                <a:cs typeface="Carlito"/>
              </a:rPr>
              <a:t>u</a:t>
            </a:r>
            <a:r>
              <a:rPr spc="-15" dirty="0">
                <a:latin typeface="Carlito"/>
                <a:cs typeface="Carlito"/>
              </a:rPr>
              <a:t>l</a:t>
            </a:r>
            <a:r>
              <a:rPr dirty="0">
                <a:latin typeface="Carlito"/>
                <a:cs typeface="Carlito"/>
              </a:rPr>
              <a:t>lanılması	</a:t>
            </a:r>
            <a:r>
              <a:rPr spc="-5" dirty="0">
                <a:latin typeface="Carlito"/>
                <a:cs typeface="Carlito"/>
              </a:rPr>
              <a:t>h</a:t>
            </a:r>
            <a:r>
              <a:rPr spc="-15" dirty="0">
                <a:latin typeface="Carlito"/>
                <a:cs typeface="Carlito"/>
              </a:rPr>
              <a:t>a</a:t>
            </a:r>
            <a:r>
              <a:rPr dirty="0">
                <a:latin typeface="Carlito"/>
                <a:cs typeface="Carlito"/>
              </a:rPr>
              <a:t>kkında  </a:t>
            </a:r>
            <a:r>
              <a:rPr spc="-5" dirty="0">
                <a:latin typeface="Carlito"/>
                <a:cs typeface="Carlito"/>
              </a:rPr>
              <a:t>yönetmelik, </a:t>
            </a:r>
            <a:r>
              <a:rPr spc="-10" dirty="0">
                <a:latin typeface="Carlito"/>
                <a:cs typeface="Carlito"/>
              </a:rPr>
              <a:t>(ÇSGB,</a:t>
            </a:r>
            <a:r>
              <a:rPr spc="-50" dirty="0">
                <a:latin typeface="Carlito"/>
                <a:cs typeface="Carlito"/>
              </a:rPr>
              <a:t> </a:t>
            </a:r>
            <a:r>
              <a:rPr spc="-5" dirty="0">
                <a:latin typeface="Carlito"/>
                <a:cs typeface="Carlito"/>
              </a:rPr>
              <a:t>2004d)</a:t>
            </a:r>
            <a:endParaRPr dirty="0">
              <a:latin typeface="Carlito"/>
              <a:cs typeface="Carlito"/>
            </a:endParaRPr>
          </a:p>
          <a:p>
            <a:pPr marL="355600" indent="-342900" algn="just">
              <a:spcBef>
                <a:spcPts val="6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>
                <a:latin typeface="Carlito"/>
                <a:cs typeface="Carlito"/>
              </a:rPr>
              <a:t>Kişisel </a:t>
            </a:r>
            <a:r>
              <a:rPr spc="-10" dirty="0">
                <a:latin typeface="Carlito"/>
                <a:cs typeface="Carlito"/>
              </a:rPr>
              <a:t>Koruyucu </a:t>
            </a:r>
            <a:r>
              <a:rPr spc="-5" dirty="0">
                <a:latin typeface="Carlito"/>
                <a:cs typeface="Carlito"/>
              </a:rPr>
              <a:t>Donanım </a:t>
            </a:r>
            <a:r>
              <a:rPr spc="-20" dirty="0">
                <a:latin typeface="Carlito"/>
                <a:cs typeface="Carlito"/>
              </a:rPr>
              <a:t>Yönetmeliği, </a:t>
            </a:r>
            <a:r>
              <a:rPr spc="-10" dirty="0">
                <a:latin typeface="Carlito"/>
                <a:cs typeface="Carlito"/>
              </a:rPr>
              <a:t>(ÇSGB,</a:t>
            </a:r>
            <a:r>
              <a:rPr spc="-20" dirty="0">
                <a:latin typeface="Carlito"/>
                <a:cs typeface="Carlito"/>
              </a:rPr>
              <a:t> </a:t>
            </a:r>
            <a:r>
              <a:rPr spc="-5" dirty="0">
                <a:latin typeface="Carlito"/>
                <a:cs typeface="Carlito"/>
              </a:rPr>
              <a:t>2006)</a:t>
            </a:r>
            <a:endParaRPr dirty="0">
              <a:latin typeface="Carlito"/>
              <a:cs typeface="Carlito"/>
            </a:endParaRPr>
          </a:p>
          <a:p>
            <a:pPr marL="355600" indent="-342900" algn="just">
              <a:spcBef>
                <a:spcPts val="6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pc="-10" dirty="0">
                <a:latin typeface="Carlito"/>
                <a:cs typeface="Carlito"/>
              </a:rPr>
              <a:t>TS </a:t>
            </a:r>
            <a:r>
              <a:rPr spc="-5" dirty="0">
                <a:latin typeface="Carlito"/>
                <a:cs typeface="Carlito"/>
              </a:rPr>
              <a:t>18001 İş Sağlığı </a:t>
            </a:r>
            <a:r>
              <a:rPr spc="-15" dirty="0">
                <a:latin typeface="Carlito"/>
                <a:cs typeface="Carlito"/>
              </a:rPr>
              <a:t>ve </a:t>
            </a:r>
            <a:r>
              <a:rPr spc="-5" dirty="0">
                <a:latin typeface="Carlito"/>
                <a:cs typeface="Carlito"/>
              </a:rPr>
              <a:t>Güvenliği </a:t>
            </a:r>
            <a:r>
              <a:rPr spc="-35" dirty="0">
                <a:latin typeface="Carlito"/>
                <a:cs typeface="Carlito"/>
              </a:rPr>
              <a:t>Yönetim </a:t>
            </a:r>
            <a:r>
              <a:rPr spc="-10" dirty="0">
                <a:latin typeface="Carlito"/>
                <a:cs typeface="Carlito"/>
              </a:rPr>
              <a:t>Sistemleri </a:t>
            </a:r>
            <a:r>
              <a:rPr dirty="0">
                <a:latin typeface="Carlito"/>
                <a:cs typeface="Carlito"/>
              </a:rPr>
              <a:t>–</a:t>
            </a:r>
            <a:r>
              <a:rPr spc="40" dirty="0">
                <a:latin typeface="Carlito"/>
                <a:cs typeface="Carlito"/>
              </a:rPr>
              <a:t> </a:t>
            </a:r>
            <a:r>
              <a:rPr spc="-5" dirty="0">
                <a:latin typeface="Carlito"/>
                <a:cs typeface="Carlito"/>
              </a:rPr>
              <a:t>Şartlar</a:t>
            </a:r>
            <a:endParaRPr dirty="0">
              <a:latin typeface="Carlito"/>
              <a:cs typeface="Carlito"/>
            </a:endParaRPr>
          </a:p>
          <a:p>
            <a:pPr marL="355600" indent="-342900" algn="just">
              <a:spcBef>
                <a:spcPts val="6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pc="-5" dirty="0">
                <a:latin typeface="Carlito"/>
                <a:cs typeface="Carlito"/>
              </a:rPr>
              <a:t>İş sağlığı </a:t>
            </a:r>
            <a:r>
              <a:rPr spc="-15" dirty="0">
                <a:latin typeface="Carlito"/>
                <a:cs typeface="Carlito"/>
              </a:rPr>
              <a:t>ve</a:t>
            </a:r>
            <a:r>
              <a:rPr spc="-20" dirty="0">
                <a:latin typeface="Carlito"/>
                <a:cs typeface="Carlito"/>
              </a:rPr>
              <a:t> </a:t>
            </a:r>
            <a:r>
              <a:rPr spc="-5" dirty="0">
                <a:latin typeface="Carlito"/>
                <a:cs typeface="Carlito"/>
              </a:rPr>
              <a:t>güvenliği</a:t>
            </a:r>
            <a:endParaRPr dirty="0">
              <a:latin typeface="Carlito"/>
              <a:cs typeface="Carlito"/>
            </a:endParaRPr>
          </a:p>
          <a:p>
            <a:pPr marL="355600" indent="-342900" algn="just">
              <a:spcBef>
                <a:spcPts val="6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>
                <a:latin typeface="Carlito"/>
                <a:cs typeface="Carlito"/>
              </a:rPr>
              <a:t>Gürültü </a:t>
            </a:r>
            <a:r>
              <a:rPr spc="-15" dirty="0">
                <a:latin typeface="Carlito"/>
                <a:cs typeface="Carlito"/>
              </a:rPr>
              <a:t>ve </a:t>
            </a:r>
            <a:r>
              <a:rPr spc="-5" dirty="0">
                <a:latin typeface="Carlito"/>
                <a:cs typeface="Carlito"/>
              </a:rPr>
              <a:t>titreşim</a:t>
            </a:r>
            <a:endParaRPr dirty="0">
              <a:latin typeface="Carlito"/>
              <a:cs typeface="Carlito"/>
            </a:endParaRPr>
          </a:p>
          <a:p>
            <a:pPr marL="355600" indent="-342900" algn="just">
              <a:spcBef>
                <a:spcPts val="6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pc="-5" dirty="0">
                <a:latin typeface="Carlito"/>
                <a:cs typeface="Carlito"/>
              </a:rPr>
              <a:t>Güvenlik </a:t>
            </a:r>
            <a:r>
              <a:rPr spc="-15" dirty="0">
                <a:latin typeface="Carlito"/>
                <a:cs typeface="Carlito"/>
              </a:rPr>
              <a:t>ve </a:t>
            </a:r>
            <a:r>
              <a:rPr spc="-5" dirty="0">
                <a:latin typeface="Carlito"/>
                <a:cs typeface="Carlito"/>
              </a:rPr>
              <a:t>Sağlık</a:t>
            </a:r>
            <a:r>
              <a:rPr spc="10" dirty="0">
                <a:latin typeface="Carlito"/>
                <a:cs typeface="Carlito"/>
              </a:rPr>
              <a:t> </a:t>
            </a:r>
            <a:r>
              <a:rPr spc="-5" dirty="0">
                <a:latin typeface="Carlito"/>
                <a:cs typeface="Carlito"/>
              </a:rPr>
              <a:t>İşaretleri</a:t>
            </a:r>
            <a:endParaRPr dirty="0">
              <a:latin typeface="Carlito"/>
              <a:cs typeface="Carlito"/>
            </a:endParaRPr>
          </a:p>
          <a:p>
            <a:pPr marL="355600" indent="-342900" algn="just">
              <a:spcBef>
                <a:spcPts val="6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pc="-5" dirty="0">
                <a:latin typeface="Carlito"/>
                <a:cs typeface="Carlito"/>
              </a:rPr>
              <a:t>Asbestle Çalışmalarda Sağlık </a:t>
            </a:r>
            <a:r>
              <a:rPr spc="-15" dirty="0">
                <a:latin typeface="Carlito"/>
                <a:cs typeface="Carlito"/>
              </a:rPr>
              <a:t>ve </a:t>
            </a:r>
            <a:r>
              <a:rPr spc="-5" dirty="0">
                <a:latin typeface="Carlito"/>
                <a:cs typeface="Carlito"/>
              </a:rPr>
              <a:t>Güvenlik</a:t>
            </a:r>
            <a:r>
              <a:rPr spc="-20" dirty="0">
                <a:latin typeface="Carlito"/>
                <a:cs typeface="Carlito"/>
              </a:rPr>
              <a:t> </a:t>
            </a:r>
            <a:r>
              <a:rPr spc="-5" dirty="0">
                <a:latin typeface="Carlito"/>
                <a:cs typeface="Carlito"/>
              </a:rPr>
              <a:t>Önlemleri</a:t>
            </a:r>
            <a:endParaRPr dirty="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27940642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07968" y="543255"/>
            <a:ext cx="1685289" cy="29046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800" dirty="0"/>
              <a:t>M</a:t>
            </a:r>
            <a:r>
              <a:rPr sz="1800" spc="-10" dirty="0"/>
              <a:t>E</a:t>
            </a:r>
            <a:r>
              <a:rPr sz="1800" spc="-5" dirty="0"/>
              <a:t>VZ</a:t>
            </a:r>
            <a:r>
              <a:rPr sz="1800" spc="-90" dirty="0"/>
              <a:t>U</a:t>
            </a:r>
            <a:r>
              <a:rPr sz="1800" spc="-250" dirty="0"/>
              <a:t>A</a:t>
            </a:r>
            <a:r>
              <a:rPr sz="1800" dirty="0"/>
              <a:t>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67437" y="1438022"/>
            <a:ext cx="8717915" cy="324447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 algn="just"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10" dirty="0">
                <a:latin typeface="Carlito"/>
                <a:cs typeface="Carlito"/>
              </a:rPr>
              <a:t>Kanserojen </a:t>
            </a:r>
            <a:r>
              <a:rPr sz="2000" spc="-15" dirty="0">
                <a:latin typeface="Carlito"/>
                <a:cs typeface="Carlito"/>
              </a:rPr>
              <a:t>ve </a:t>
            </a:r>
            <a:r>
              <a:rPr sz="2000" spc="-5" dirty="0">
                <a:latin typeface="Carlito"/>
                <a:cs typeface="Carlito"/>
              </a:rPr>
              <a:t>Mutajen </a:t>
            </a:r>
            <a:r>
              <a:rPr sz="2000" dirty="0">
                <a:latin typeface="Carlito"/>
                <a:cs typeface="Carlito"/>
              </a:rPr>
              <a:t>Maddelerle </a:t>
            </a:r>
            <a:r>
              <a:rPr sz="2000" spc="-10" dirty="0">
                <a:latin typeface="Carlito"/>
                <a:cs typeface="Carlito"/>
              </a:rPr>
              <a:t>Çalışmalarda </a:t>
            </a:r>
            <a:r>
              <a:rPr sz="2000" spc="-5" dirty="0">
                <a:latin typeface="Carlito"/>
                <a:cs typeface="Carlito"/>
              </a:rPr>
              <a:t>Sağlık </a:t>
            </a:r>
            <a:r>
              <a:rPr sz="2000" spc="-15" dirty="0">
                <a:latin typeface="Carlito"/>
                <a:cs typeface="Carlito"/>
              </a:rPr>
              <a:t>ve </a:t>
            </a:r>
            <a:r>
              <a:rPr sz="2000" spc="-5" dirty="0">
                <a:latin typeface="Carlito"/>
                <a:cs typeface="Carlito"/>
              </a:rPr>
              <a:t>Güvenlik  Önlemleri</a:t>
            </a:r>
            <a:endParaRPr sz="2000" dirty="0">
              <a:latin typeface="Carlito"/>
              <a:cs typeface="Carlito"/>
            </a:endParaRPr>
          </a:p>
          <a:p>
            <a:pPr marL="355600" indent="-342900" algn="just">
              <a:spcBef>
                <a:spcPts val="6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5" dirty="0">
                <a:latin typeface="Carlito"/>
                <a:cs typeface="Carlito"/>
              </a:rPr>
              <a:t>İş Güvenliği </a:t>
            </a:r>
            <a:r>
              <a:rPr sz="2000" dirty="0">
                <a:latin typeface="Carlito"/>
                <a:cs typeface="Carlito"/>
              </a:rPr>
              <a:t>ile </a:t>
            </a:r>
            <a:r>
              <a:rPr sz="2000" spc="-10" dirty="0">
                <a:latin typeface="Carlito"/>
                <a:cs typeface="Carlito"/>
              </a:rPr>
              <a:t>Görevli </a:t>
            </a:r>
            <a:r>
              <a:rPr sz="2000" dirty="0">
                <a:latin typeface="Carlito"/>
                <a:cs typeface="Carlito"/>
              </a:rPr>
              <a:t>Mühendis </a:t>
            </a:r>
            <a:r>
              <a:rPr sz="2000" spc="-20" dirty="0">
                <a:latin typeface="Carlito"/>
                <a:cs typeface="Carlito"/>
              </a:rPr>
              <a:t>veya </a:t>
            </a:r>
            <a:r>
              <a:rPr sz="2000" spc="-40" dirty="0">
                <a:latin typeface="Carlito"/>
                <a:cs typeface="Carlito"/>
              </a:rPr>
              <a:t>Teknik </a:t>
            </a:r>
            <a:r>
              <a:rPr sz="2000" spc="-5" dirty="0">
                <a:latin typeface="Carlito"/>
                <a:cs typeface="Carlito"/>
              </a:rPr>
              <a:t>Eleman</a:t>
            </a:r>
            <a:r>
              <a:rPr sz="2000" dirty="0">
                <a:latin typeface="Carlito"/>
                <a:cs typeface="Carlito"/>
              </a:rPr>
              <a:t> </a:t>
            </a:r>
            <a:r>
              <a:rPr sz="2000" spc="-45" dirty="0">
                <a:latin typeface="Carlito"/>
                <a:cs typeface="Carlito"/>
              </a:rPr>
              <a:t>Görev, </a:t>
            </a:r>
            <a:r>
              <a:rPr sz="2000" spc="-40" dirty="0">
                <a:latin typeface="Carlito"/>
                <a:cs typeface="Carlito"/>
              </a:rPr>
              <a:t>Yetki</a:t>
            </a:r>
            <a:endParaRPr sz="2000" dirty="0">
              <a:latin typeface="Carlito"/>
              <a:cs typeface="Carlito"/>
            </a:endParaRPr>
          </a:p>
          <a:p>
            <a:pPr marL="355600" algn="just"/>
            <a:r>
              <a:rPr sz="2000" spc="-15" dirty="0">
                <a:latin typeface="Carlito"/>
                <a:cs typeface="Carlito"/>
              </a:rPr>
              <a:t>ve </a:t>
            </a:r>
            <a:r>
              <a:rPr sz="2000" dirty="0">
                <a:latin typeface="Carlito"/>
                <a:cs typeface="Carlito"/>
              </a:rPr>
              <a:t>Sorumlulukları ile </a:t>
            </a:r>
            <a:r>
              <a:rPr sz="2000" spc="-5" dirty="0">
                <a:latin typeface="Carlito"/>
                <a:cs typeface="Carlito"/>
              </a:rPr>
              <a:t>Çalışma usul </a:t>
            </a:r>
            <a:r>
              <a:rPr sz="2000" spc="-15" dirty="0">
                <a:latin typeface="Carlito"/>
                <a:cs typeface="Carlito"/>
              </a:rPr>
              <a:t>ve</a:t>
            </a:r>
            <a:r>
              <a:rPr sz="2000" spc="-60" dirty="0">
                <a:latin typeface="Carlito"/>
                <a:cs typeface="Carlito"/>
              </a:rPr>
              <a:t> </a:t>
            </a:r>
            <a:r>
              <a:rPr sz="2000" spc="-5" dirty="0">
                <a:latin typeface="Carlito"/>
                <a:cs typeface="Carlito"/>
              </a:rPr>
              <a:t>Esasları</a:t>
            </a:r>
            <a:endParaRPr sz="2000" dirty="0">
              <a:latin typeface="Carlito"/>
              <a:cs typeface="Carlito"/>
            </a:endParaRPr>
          </a:p>
          <a:p>
            <a:pPr marL="355600" indent="-342900" algn="just">
              <a:spcBef>
                <a:spcPts val="6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5" dirty="0">
                <a:latin typeface="Carlito"/>
                <a:cs typeface="Carlito"/>
              </a:rPr>
              <a:t>İş Sağlığı </a:t>
            </a:r>
            <a:r>
              <a:rPr sz="2000" spc="-15" dirty="0">
                <a:latin typeface="Carlito"/>
                <a:cs typeface="Carlito"/>
              </a:rPr>
              <a:t>ve </a:t>
            </a:r>
            <a:r>
              <a:rPr sz="2000" spc="-5" dirty="0">
                <a:latin typeface="Carlito"/>
                <a:cs typeface="Carlito"/>
              </a:rPr>
              <a:t>Güvenliği </a:t>
            </a:r>
            <a:r>
              <a:rPr sz="2000" dirty="0">
                <a:latin typeface="Carlito"/>
                <a:cs typeface="Carlito"/>
              </a:rPr>
              <a:t>Risk </a:t>
            </a:r>
            <a:r>
              <a:rPr sz="2000" spc="-5" dirty="0">
                <a:latin typeface="Carlito"/>
                <a:cs typeface="Carlito"/>
              </a:rPr>
              <a:t>Değerlendirmesi</a:t>
            </a:r>
            <a:r>
              <a:rPr sz="2000" spc="-20" dirty="0">
                <a:latin typeface="Carlito"/>
                <a:cs typeface="Carlito"/>
              </a:rPr>
              <a:t> Yönetmeliği</a:t>
            </a:r>
            <a:endParaRPr sz="2000" dirty="0">
              <a:latin typeface="Carlito"/>
              <a:cs typeface="Carlito"/>
            </a:endParaRPr>
          </a:p>
          <a:p>
            <a:pPr marL="355600" indent="-342900" algn="just">
              <a:spcBef>
                <a:spcPts val="6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5" dirty="0">
                <a:latin typeface="Carlito"/>
                <a:cs typeface="Carlito"/>
              </a:rPr>
              <a:t>Elle </a:t>
            </a:r>
            <a:r>
              <a:rPr sz="2000" spc="-35" dirty="0">
                <a:latin typeface="Carlito"/>
                <a:cs typeface="Carlito"/>
              </a:rPr>
              <a:t>Taşıma</a:t>
            </a:r>
            <a:r>
              <a:rPr sz="2000" spc="-10" dirty="0">
                <a:latin typeface="Carlito"/>
                <a:cs typeface="Carlito"/>
              </a:rPr>
              <a:t> </a:t>
            </a:r>
            <a:r>
              <a:rPr sz="2000" spc="-5" dirty="0">
                <a:latin typeface="Carlito"/>
                <a:cs typeface="Carlito"/>
              </a:rPr>
              <a:t>İşleri</a:t>
            </a:r>
            <a:endParaRPr sz="2000" dirty="0">
              <a:latin typeface="Carlito"/>
              <a:cs typeface="Carlito"/>
            </a:endParaRPr>
          </a:p>
          <a:p>
            <a:pPr marL="355600" indent="-342900" algn="just">
              <a:spcBef>
                <a:spcPts val="6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15" dirty="0">
                <a:latin typeface="Carlito"/>
                <a:cs typeface="Carlito"/>
              </a:rPr>
              <a:t>İşyeri </a:t>
            </a:r>
            <a:r>
              <a:rPr sz="2000" dirty="0">
                <a:latin typeface="Carlito"/>
                <a:cs typeface="Carlito"/>
              </a:rPr>
              <a:t>Bina </a:t>
            </a:r>
            <a:r>
              <a:rPr sz="2000" spc="-15" dirty="0">
                <a:latin typeface="Carlito"/>
                <a:cs typeface="Carlito"/>
              </a:rPr>
              <a:t>ve </a:t>
            </a:r>
            <a:r>
              <a:rPr sz="2000" spc="-5" dirty="0">
                <a:latin typeface="Carlito"/>
                <a:cs typeface="Carlito"/>
              </a:rPr>
              <a:t>Eklentilerinde Alınacak Sağlık </a:t>
            </a:r>
            <a:r>
              <a:rPr sz="2000" spc="-15" dirty="0">
                <a:latin typeface="Carlito"/>
                <a:cs typeface="Carlito"/>
              </a:rPr>
              <a:t>ve </a:t>
            </a:r>
            <a:r>
              <a:rPr sz="2000" spc="-5" dirty="0">
                <a:latin typeface="Carlito"/>
                <a:cs typeface="Carlito"/>
              </a:rPr>
              <a:t>Güvenlik</a:t>
            </a:r>
            <a:r>
              <a:rPr sz="2000" spc="25" dirty="0">
                <a:latin typeface="Carlito"/>
                <a:cs typeface="Carlito"/>
              </a:rPr>
              <a:t> </a:t>
            </a:r>
            <a:r>
              <a:rPr sz="2000" spc="-5" dirty="0">
                <a:latin typeface="Carlito"/>
                <a:cs typeface="Carlito"/>
              </a:rPr>
              <a:t>Önlemleri</a:t>
            </a:r>
            <a:endParaRPr sz="2000" dirty="0">
              <a:latin typeface="Carlito"/>
              <a:cs typeface="Carlito"/>
            </a:endParaRPr>
          </a:p>
          <a:p>
            <a:pPr marL="355600" indent="-342900" algn="just">
              <a:spcBef>
                <a:spcPts val="6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5" dirty="0">
                <a:latin typeface="Carlito"/>
                <a:cs typeface="Carlito"/>
              </a:rPr>
              <a:t>Çalışanların İş Sağlığı </a:t>
            </a:r>
            <a:r>
              <a:rPr sz="2000" spc="-15" dirty="0">
                <a:latin typeface="Carlito"/>
                <a:cs typeface="Carlito"/>
              </a:rPr>
              <a:t>ve </a:t>
            </a:r>
            <a:r>
              <a:rPr sz="2000" spc="-5" dirty="0">
                <a:latin typeface="Carlito"/>
                <a:cs typeface="Carlito"/>
              </a:rPr>
              <a:t>Güvenliği Eğitimlerinin </a:t>
            </a:r>
            <a:r>
              <a:rPr sz="2000" dirty="0">
                <a:latin typeface="Carlito"/>
                <a:cs typeface="Carlito"/>
              </a:rPr>
              <a:t>Usul </a:t>
            </a:r>
            <a:r>
              <a:rPr sz="2000" spc="-15" dirty="0">
                <a:latin typeface="Carlito"/>
                <a:cs typeface="Carlito"/>
              </a:rPr>
              <a:t>ve</a:t>
            </a:r>
            <a:r>
              <a:rPr sz="2000" spc="-20" dirty="0">
                <a:latin typeface="Carlito"/>
                <a:cs typeface="Carlito"/>
              </a:rPr>
              <a:t> </a:t>
            </a:r>
            <a:r>
              <a:rPr sz="2000" spc="-5" dirty="0">
                <a:latin typeface="Carlito"/>
                <a:cs typeface="Carlito"/>
              </a:rPr>
              <a:t>Esasları</a:t>
            </a:r>
            <a:endParaRPr sz="2000" dirty="0">
              <a:latin typeface="Carlito"/>
              <a:cs typeface="Carlito"/>
            </a:endParaRPr>
          </a:p>
          <a:p>
            <a:pPr marL="355600" indent="-342900" algn="just">
              <a:spcBef>
                <a:spcPts val="6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5" dirty="0">
                <a:latin typeface="Carlito"/>
                <a:cs typeface="Carlito"/>
              </a:rPr>
              <a:t>İş Sağlığı </a:t>
            </a:r>
            <a:r>
              <a:rPr sz="2000" spc="-15" dirty="0">
                <a:latin typeface="Carlito"/>
                <a:cs typeface="Carlito"/>
              </a:rPr>
              <a:t>ve </a:t>
            </a:r>
            <a:r>
              <a:rPr sz="2000" spc="-5" dirty="0">
                <a:latin typeface="Carlito"/>
                <a:cs typeface="Carlito"/>
              </a:rPr>
              <a:t>Güvenliği</a:t>
            </a:r>
            <a:r>
              <a:rPr sz="2000" spc="10" dirty="0">
                <a:latin typeface="Carlito"/>
                <a:cs typeface="Carlito"/>
              </a:rPr>
              <a:t> </a:t>
            </a:r>
            <a:r>
              <a:rPr sz="2000" spc="-10" dirty="0">
                <a:latin typeface="Carlito"/>
                <a:cs typeface="Carlito"/>
              </a:rPr>
              <a:t>Kurulları</a:t>
            </a:r>
            <a:endParaRPr sz="2000" dirty="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10842737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25215" y="486105"/>
            <a:ext cx="1859914" cy="29046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800" dirty="0"/>
              <a:t>K</a:t>
            </a:r>
            <a:r>
              <a:rPr sz="1800" spc="-260" dirty="0"/>
              <a:t>A</a:t>
            </a:r>
            <a:r>
              <a:rPr sz="1800" dirty="0"/>
              <a:t>YNA</a:t>
            </a:r>
            <a:r>
              <a:rPr sz="1800" spc="-114" dirty="0"/>
              <a:t>K</a:t>
            </a:r>
            <a:r>
              <a:rPr sz="1800" spc="-5" dirty="0"/>
              <a:t>ÇA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xfrm>
            <a:off x="8115934" y="8153636"/>
            <a:ext cx="483870" cy="141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050"/>
              </a:lnSpc>
            </a:pPr>
            <a:fld id="{81D60167-4931-47E6-BA6A-407CBD079E47}" type="slidenum">
              <a:rPr spc="-5" dirty="0"/>
              <a:pPr marL="38100">
                <a:lnSpc>
                  <a:spcPts val="1050"/>
                </a:lnSpc>
              </a:pPr>
              <a:t>16</a:t>
            </a:fld>
            <a:r>
              <a:rPr spc="-10" dirty="0"/>
              <a:t>/213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96815" y="1609345"/>
            <a:ext cx="8350370" cy="26398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84150" indent="-171450" algn="just">
              <a:spcBef>
                <a:spcPts val="105"/>
              </a:spcBef>
              <a:buFont typeface="Arial" panose="020B0604020202020204" pitchFamily="34" charset="0"/>
              <a:buChar char="•"/>
            </a:pPr>
            <a:r>
              <a:rPr sz="1400" spc="-5" dirty="0">
                <a:latin typeface="Carlito"/>
                <a:cs typeface="Carlito"/>
              </a:rPr>
              <a:t>Gürcanlı,</a:t>
            </a:r>
            <a:r>
              <a:rPr sz="1400" spc="155" dirty="0">
                <a:latin typeface="Carlito"/>
                <a:cs typeface="Carlito"/>
              </a:rPr>
              <a:t> </a:t>
            </a:r>
            <a:r>
              <a:rPr sz="1400" spc="-10" dirty="0">
                <a:latin typeface="Carlito"/>
                <a:cs typeface="Carlito"/>
              </a:rPr>
              <a:t>G.E.</a:t>
            </a:r>
            <a:r>
              <a:rPr sz="1400" spc="135" dirty="0">
                <a:latin typeface="Carlito"/>
                <a:cs typeface="Carlito"/>
              </a:rPr>
              <a:t> </a:t>
            </a:r>
            <a:r>
              <a:rPr sz="1400" spc="-15" dirty="0">
                <a:latin typeface="Carlito"/>
                <a:cs typeface="Carlito"/>
              </a:rPr>
              <a:t>ve</a:t>
            </a:r>
            <a:r>
              <a:rPr sz="1400" spc="150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Müngen,</a:t>
            </a:r>
            <a:r>
              <a:rPr sz="1400" spc="140" dirty="0">
                <a:latin typeface="Carlito"/>
                <a:cs typeface="Carlito"/>
              </a:rPr>
              <a:t> </a:t>
            </a:r>
            <a:r>
              <a:rPr sz="1400" spc="-20" dirty="0">
                <a:latin typeface="Carlito"/>
                <a:cs typeface="Carlito"/>
              </a:rPr>
              <a:t>U.</a:t>
            </a:r>
            <a:r>
              <a:rPr sz="1400" spc="130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(2013).</a:t>
            </a:r>
            <a:r>
              <a:rPr sz="1400" spc="135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Analysis</a:t>
            </a:r>
            <a:r>
              <a:rPr sz="1400" spc="150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of</a:t>
            </a:r>
            <a:r>
              <a:rPr sz="1400" spc="140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construction</a:t>
            </a:r>
            <a:r>
              <a:rPr sz="1400" spc="145" dirty="0">
                <a:latin typeface="Carlito"/>
                <a:cs typeface="Carlito"/>
              </a:rPr>
              <a:t> </a:t>
            </a:r>
            <a:r>
              <a:rPr sz="1400" dirty="0">
                <a:latin typeface="Carlito"/>
                <a:cs typeface="Carlito"/>
              </a:rPr>
              <a:t>accidents</a:t>
            </a:r>
            <a:r>
              <a:rPr sz="1400" spc="135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in</a:t>
            </a:r>
            <a:r>
              <a:rPr sz="1400" spc="155" dirty="0">
                <a:latin typeface="Carlito"/>
                <a:cs typeface="Carlito"/>
              </a:rPr>
              <a:t> </a:t>
            </a:r>
            <a:r>
              <a:rPr sz="1400" spc="-40" dirty="0">
                <a:latin typeface="Carlito"/>
                <a:cs typeface="Carlito"/>
              </a:rPr>
              <a:t>Turkey</a:t>
            </a:r>
            <a:r>
              <a:rPr sz="1400" spc="160" dirty="0">
                <a:latin typeface="Carlito"/>
                <a:cs typeface="Carlito"/>
              </a:rPr>
              <a:t> </a:t>
            </a:r>
            <a:r>
              <a:rPr sz="1400" spc="-10" dirty="0" smtClean="0">
                <a:latin typeface="Carlito"/>
                <a:cs typeface="Carlito"/>
              </a:rPr>
              <a:t>and</a:t>
            </a:r>
            <a:r>
              <a:rPr lang="tr-TR" sz="1400" dirty="0">
                <a:latin typeface="Carlito"/>
                <a:cs typeface="Carlito"/>
              </a:rPr>
              <a:t> </a:t>
            </a:r>
            <a:r>
              <a:rPr sz="1400" spc="-5" dirty="0" smtClean="0">
                <a:latin typeface="Carlito"/>
                <a:cs typeface="Carlito"/>
              </a:rPr>
              <a:t>responsible </a:t>
            </a:r>
            <a:r>
              <a:rPr sz="1400" spc="-5" dirty="0">
                <a:latin typeface="Carlito"/>
                <a:cs typeface="Carlito"/>
              </a:rPr>
              <a:t>parties. National Industry Health, </a:t>
            </a:r>
            <a:r>
              <a:rPr sz="1400" dirty="0">
                <a:latin typeface="Carlito"/>
                <a:cs typeface="Carlito"/>
              </a:rPr>
              <a:t>51 (6), </a:t>
            </a:r>
            <a:r>
              <a:rPr sz="1400" dirty="0" smtClean="0">
                <a:latin typeface="Carlito"/>
                <a:cs typeface="Carlito"/>
              </a:rPr>
              <a:t>581–595</a:t>
            </a:r>
            <a:r>
              <a:rPr lang="tr-TR" sz="1400" dirty="0" smtClean="0">
                <a:latin typeface="Carlito"/>
                <a:cs typeface="Carlito"/>
              </a:rPr>
              <a:t>.</a:t>
            </a:r>
          </a:p>
          <a:p>
            <a:pPr marL="184150" indent="-171450" algn="just">
              <a:spcBef>
                <a:spcPts val="105"/>
              </a:spcBef>
              <a:buFont typeface="Arial" panose="020B0604020202020204" pitchFamily="34" charset="0"/>
              <a:buChar char="•"/>
            </a:pPr>
            <a:r>
              <a:rPr sz="1400" spc="-5" dirty="0" err="1" smtClean="0">
                <a:latin typeface="Carlito"/>
                <a:cs typeface="Carlito"/>
              </a:rPr>
              <a:t>Gürcanlı</a:t>
            </a:r>
            <a:r>
              <a:rPr sz="1400" spc="-5" dirty="0">
                <a:latin typeface="Carlito"/>
                <a:cs typeface="Carlito"/>
              </a:rPr>
              <a:t>, G.E., </a:t>
            </a:r>
            <a:r>
              <a:rPr sz="1400" spc="-30" dirty="0">
                <a:latin typeface="Carlito"/>
                <a:cs typeface="Carlito"/>
              </a:rPr>
              <a:t>Bilir, </a:t>
            </a:r>
            <a:r>
              <a:rPr sz="1400" dirty="0">
                <a:latin typeface="Carlito"/>
                <a:cs typeface="Carlito"/>
              </a:rPr>
              <a:t>S. and </a:t>
            </a:r>
            <a:r>
              <a:rPr sz="1400" spc="-5" dirty="0">
                <a:latin typeface="Carlito"/>
                <a:cs typeface="Carlito"/>
              </a:rPr>
              <a:t>Sevim, </a:t>
            </a:r>
            <a:r>
              <a:rPr sz="1400" dirty="0">
                <a:latin typeface="Carlito"/>
                <a:cs typeface="Carlito"/>
              </a:rPr>
              <a:t>M. </a:t>
            </a:r>
            <a:r>
              <a:rPr sz="1400" spc="-5" dirty="0">
                <a:latin typeface="Carlito"/>
                <a:cs typeface="Carlito"/>
              </a:rPr>
              <a:t>(2015). </a:t>
            </a:r>
            <a:r>
              <a:rPr sz="1400" dirty="0">
                <a:latin typeface="Carlito"/>
                <a:cs typeface="Carlito"/>
              </a:rPr>
              <a:t>Activity </a:t>
            </a:r>
            <a:r>
              <a:rPr sz="1400" spc="-5" dirty="0">
                <a:latin typeface="Carlito"/>
                <a:cs typeface="Carlito"/>
              </a:rPr>
              <a:t>based risk assessment </a:t>
            </a:r>
            <a:r>
              <a:rPr sz="1400" dirty="0">
                <a:latin typeface="Carlito"/>
                <a:cs typeface="Carlito"/>
              </a:rPr>
              <a:t>and </a:t>
            </a:r>
            <a:r>
              <a:rPr sz="1400" spc="-15" dirty="0">
                <a:latin typeface="Carlito"/>
                <a:cs typeface="Carlito"/>
              </a:rPr>
              <a:t>safety  </a:t>
            </a:r>
            <a:r>
              <a:rPr sz="1400" spc="-10" dirty="0">
                <a:latin typeface="Carlito"/>
                <a:cs typeface="Carlito"/>
              </a:rPr>
              <a:t>cost </a:t>
            </a:r>
            <a:r>
              <a:rPr sz="1400" spc="-5" dirty="0">
                <a:latin typeface="Carlito"/>
                <a:cs typeface="Carlito"/>
              </a:rPr>
              <a:t>estimation </a:t>
            </a:r>
            <a:r>
              <a:rPr sz="1400" spc="-15" dirty="0">
                <a:latin typeface="Carlito"/>
                <a:cs typeface="Carlito"/>
              </a:rPr>
              <a:t>for </a:t>
            </a:r>
            <a:r>
              <a:rPr sz="1400" spc="-5" dirty="0">
                <a:latin typeface="Carlito"/>
                <a:cs typeface="Carlito"/>
              </a:rPr>
              <a:t>residential building construction </a:t>
            </a:r>
            <a:r>
              <a:rPr sz="1400" spc="-10" dirty="0">
                <a:latin typeface="Carlito"/>
                <a:cs typeface="Carlito"/>
              </a:rPr>
              <a:t>projects. </a:t>
            </a:r>
            <a:r>
              <a:rPr sz="1400" spc="-15" dirty="0">
                <a:latin typeface="Carlito"/>
                <a:cs typeface="Carlito"/>
              </a:rPr>
              <a:t>Safety </a:t>
            </a:r>
            <a:r>
              <a:rPr sz="1400" spc="-5" dirty="0">
                <a:latin typeface="Carlito"/>
                <a:cs typeface="Carlito"/>
              </a:rPr>
              <a:t>Science, 80,  </a:t>
            </a:r>
            <a:r>
              <a:rPr sz="1400" dirty="0" smtClean="0">
                <a:latin typeface="Carlito"/>
                <a:cs typeface="Carlito"/>
              </a:rPr>
              <a:t>1–12.</a:t>
            </a:r>
            <a:endParaRPr lang="tr-TR" sz="1400" dirty="0" smtClean="0">
              <a:latin typeface="Carlito"/>
              <a:cs typeface="Carlito"/>
            </a:endParaRPr>
          </a:p>
          <a:p>
            <a:pPr marL="184150" indent="-171450" algn="just">
              <a:spcBef>
                <a:spcPts val="105"/>
              </a:spcBef>
              <a:buFont typeface="Arial" panose="020B0604020202020204" pitchFamily="34" charset="0"/>
              <a:buChar char="•"/>
            </a:pPr>
            <a:r>
              <a:rPr sz="1400" spc="-20" dirty="0" err="1" smtClean="0">
                <a:latin typeface="Carlito"/>
                <a:cs typeface="Carlito"/>
              </a:rPr>
              <a:t>Hämäläinen,P</a:t>
            </a:r>
            <a:r>
              <a:rPr sz="1400" spc="-20" dirty="0">
                <a:latin typeface="Carlito"/>
                <a:cs typeface="Carlito"/>
              </a:rPr>
              <a:t>., </a:t>
            </a:r>
            <a:r>
              <a:rPr sz="1400" spc="-5" dirty="0">
                <a:latin typeface="Carlito"/>
                <a:cs typeface="Carlito"/>
              </a:rPr>
              <a:t>Saarela, K.L. </a:t>
            </a:r>
            <a:r>
              <a:rPr sz="1400" spc="-15" dirty="0">
                <a:latin typeface="Carlito"/>
                <a:cs typeface="Carlito"/>
              </a:rPr>
              <a:t>ve </a:t>
            </a:r>
            <a:r>
              <a:rPr sz="1400" spc="-35" dirty="0">
                <a:latin typeface="Carlito"/>
                <a:cs typeface="Carlito"/>
              </a:rPr>
              <a:t>Takala </a:t>
            </a:r>
            <a:r>
              <a:rPr sz="1400" spc="-10" dirty="0">
                <a:latin typeface="Carlito"/>
                <a:cs typeface="Carlito"/>
              </a:rPr>
              <a:t>J. </a:t>
            </a:r>
            <a:r>
              <a:rPr sz="1400" dirty="0">
                <a:latin typeface="Carlito"/>
                <a:cs typeface="Carlito"/>
              </a:rPr>
              <a:t>(2009) </a:t>
            </a:r>
            <a:r>
              <a:rPr sz="1400" spc="-5" dirty="0">
                <a:latin typeface="Carlito"/>
                <a:cs typeface="Carlito"/>
              </a:rPr>
              <a:t>Global </a:t>
            </a:r>
            <a:r>
              <a:rPr sz="1400" spc="-10" dirty="0">
                <a:latin typeface="Carlito"/>
                <a:cs typeface="Carlito"/>
              </a:rPr>
              <a:t>trend </a:t>
            </a:r>
            <a:r>
              <a:rPr sz="1400" spc="-5" dirty="0">
                <a:latin typeface="Carlito"/>
                <a:cs typeface="Carlito"/>
              </a:rPr>
              <a:t>according </a:t>
            </a:r>
            <a:r>
              <a:rPr sz="1400" spc="-15" dirty="0">
                <a:latin typeface="Carlito"/>
                <a:cs typeface="Carlito"/>
              </a:rPr>
              <a:t>to </a:t>
            </a:r>
            <a:r>
              <a:rPr sz="1400" spc="-10" dirty="0">
                <a:latin typeface="Carlito"/>
                <a:cs typeface="Carlito"/>
              </a:rPr>
              <a:t>estimated  </a:t>
            </a:r>
            <a:r>
              <a:rPr sz="1400" dirty="0">
                <a:latin typeface="Carlito"/>
                <a:cs typeface="Carlito"/>
              </a:rPr>
              <a:t>number </a:t>
            </a:r>
            <a:r>
              <a:rPr sz="1400" spc="-5" dirty="0">
                <a:latin typeface="Carlito"/>
                <a:cs typeface="Carlito"/>
              </a:rPr>
              <a:t>of occupational accidents </a:t>
            </a:r>
            <a:r>
              <a:rPr sz="1400" dirty="0">
                <a:latin typeface="Carlito"/>
                <a:cs typeface="Carlito"/>
              </a:rPr>
              <a:t>an </a:t>
            </a:r>
            <a:r>
              <a:rPr sz="1400" spc="-15" dirty="0">
                <a:latin typeface="Carlito"/>
                <a:cs typeface="Carlito"/>
              </a:rPr>
              <a:t>dfatal </a:t>
            </a:r>
            <a:r>
              <a:rPr sz="1400" spc="-10" dirty="0">
                <a:latin typeface="Carlito"/>
                <a:cs typeface="Carlito"/>
              </a:rPr>
              <a:t>work </a:t>
            </a:r>
            <a:r>
              <a:rPr sz="1400" spc="-15" dirty="0">
                <a:latin typeface="Carlito"/>
                <a:cs typeface="Carlito"/>
              </a:rPr>
              <a:t>related </a:t>
            </a:r>
            <a:r>
              <a:rPr sz="1400" dirty="0">
                <a:latin typeface="Carlito"/>
                <a:cs typeface="Carlito"/>
              </a:rPr>
              <a:t>diseases </a:t>
            </a:r>
            <a:r>
              <a:rPr sz="1400" spc="-15" dirty="0">
                <a:latin typeface="Carlito"/>
                <a:cs typeface="Carlito"/>
              </a:rPr>
              <a:t>at </a:t>
            </a:r>
            <a:r>
              <a:rPr sz="1400" spc="-5" dirty="0">
                <a:latin typeface="Carlito"/>
                <a:cs typeface="Carlito"/>
              </a:rPr>
              <a:t>region </a:t>
            </a:r>
            <a:r>
              <a:rPr sz="1400" spc="-10" dirty="0">
                <a:latin typeface="Carlito"/>
                <a:cs typeface="Carlito"/>
              </a:rPr>
              <a:t>and  </a:t>
            </a:r>
            <a:r>
              <a:rPr sz="1400" spc="-5" dirty="0">
                <a:latin typeface="Carlito"/>
                <a:cs typeface="Carlito"/>
              </a:rPr>
              <a:t>country </a:t>
            </a:r>
            <a:r>
              <a:rPr sz="1400" spc="-10" dirty="0">
                <a:latin typeface="Carlito"/>
                <a:cs typeface="Carlito"/>
              </a:rPr>
              <a:t>level, </a:t>
            </a:r>
            <a:r>
              <a:rPr sz="1400" dirty="0">
                <a:latin typeface="Carlito"/>
                <a:cs typeface="Carlito"/>
              </a:rPr>
              <a:t>Journal </a:t>
            </a:r>
            <a:r>
              <a:rPr sz="1400" spc="-5" dirty="0">
                <a:latin typeface="Carlito"/>
                <a:cs typeface="Carlito"/>
              </a:rPr>
              <a:t>of </a:t>
            </a:r>
            <a:r>
              <a:rPr sz="1400" spc="-15" dirty="0">
                <a:latin typeface="Carlito"/>
                <a:cs typeface="Carlito"/>
              </a:rPr>
              <a:t>Safety </a:t>
            </a:r>
            <a:r>
              <a:rPr sz="1400" spc="-10" dirty="0">
                <a:latin typeface="Carlito"/>
                <a:cs typeface="Carlito"/>
              </a:rPr>
              <a:t>Research </a:t>
            </a:r>
            <a:r>
              <a:rPr sz="1400" dirty="0">
                <a:latin typeface="Carlito"/>
                <a:cs typeface="Carlito"/>
              </a:rPr>
              <a:t>40,</a:t>
            </a:r>
            <a:r>
              <a:rPr sz="1400" spc="20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ss.125–139</a:t>
            </a:r>
            <a:endParaRPr sz="1400" dirty="0">
              <a:latin typeface="Carlito"/>
              <a:cs typeface="Carlito"/>
            </a:endParaRPr>
          </a:p>
          <a:p>
            <a:pPr marL="184150" indent="-1714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sz="1400" spc="-5" dirty="0">
                <a:latin typeface="Carlito"/>
                <a:cs typeface="Carlito"/>
              </a:rPr>
              <a:t>Ilıcak, </a:t>
            </a:r>
            <a:r>
              <a:rPr sz="1400" dirty="0">
                <a:latin typeface="Carlito"/>
                <a:cs typeface="Carlito"/>
              </a:rPr>
              <a:t>Ş. (1992). </a:t>
            </a:r>
            <a:r>
              <a:rPr sz="1400" spc="-5" dirty="0">
                <a:latin typeface="Carlito"/>
                <a:cs typeface="Carlito"/>
              </a:rPr>
              <a:t>İşçi Sağlığı </a:t>
            </a:r>
            <a:r>
              <a:rPr sz="1400" spc="-15" dirty="0">
                <a:latin typeface="Carlito"/>
                <a:cs typeface="Carlito"/>
              </a:rPr>
              <a:t>ve </a:t>
            </a:r>
            <a:r>
              <a:rPr sz="1400" spc="-5" dirty="0">
                <a:latin typeface="Carlito"/>
                <a:cs typeface="Carlito"/>
              </a:rPr>
              <a:t>İş Güvenliği Sempozyumu,</a:t>
            </a:r>
            <a:r>
              <a:rPr sz="1400" spc="-45" dirty="0">
                <a:latin typeface="Carlito"/>
                <a:cs typeface="Carlito"/>
              </a:rPr>
              <a:t> </a:t>
            </a:r>
            <a:r>
              <a:rPr sz="1400" spc="-15" dirty="0">
                <a:latin typeface="Carlito"/>
                <a:cs typeface="Carlito"/>
              </a:rPr>
              <a:t>Ankara</a:t>
            </a:r>
            <a:endParaRPr sz="1400" dirty="0">
              <a:latin typeface="Carlito"/>
              <a:cs typeface="Carlito"/>
            </a:endParaRPr>
          </a:p>
          <a:p>
            <a:pPr marL="184150" indent="-171450" algn="just">
              <a:spcBef>
                <a:spcPts val="605"/>
              </a:spcBef>
              <a:buFont typeface="Arial" panose="020B0604020202020204" pitchFamily="34" charset="0"/>
              <a:buChar char="•"/>
            </a:pPr>
            <a:r>
              <a:rPr sz="1400" spc="-15" dirty="0">
                <a:latin typeface="Carlito"/>
                <a:cs typeface="Carlito"/>
              </a:rPr>
              <a:t>ILO </a:t>
            </a:r>
            <a:r>
              <a:rPr sz="1400" dirty="0">
                <a:latin typeface="Carlito"/>
                <a:cs typeface="Carlito"/>
              </a:rPr>
              <a:t>(1987). Encyclopaedia </a:t>
            </a:r>
            <a:r>
              <a:rPr sz="1400" spc="-5" dirty="0">
                <a:latin typeface="Carlito"/>
                <a:cs typeface="Carlito"/>
              </a:rPr>
              <a:t>of Occupational Health </a:t>
            </a:r>
            <a:r>
              <a:rPr sz="1400" dirty="0">
                <a:latin typeface="Carlito"/>
                <a:cs typeface="Carlito"/>
              </a:rPr>
              <a:t>and </a:t>
            </a:r>
            <a:r>
              <a:rPr sz="1400" spc="-15" dirty="0">
                <a:latin typeface="Carlito"/>
                <a:cs typeface="Carlito"/>
              </a:rPr>
              <a:t>Safety </a:t>
            </a:r>
            <a:r>
              <a:rPr sz="1400" dirty="0">
                <a:latin typeface="Carlito"/>
                <a:cs typeface="Carlito"/>
              </a:rPr>
              <a:t>(4th </a:t>
            </a:r>
            <a:r>
              <a:rPr sz="1400" spc="-5" dirty="0">
                <a:latin typeface="Carlito"/>
                <a:cs typeface="Carlito"/>
              </a:rPr>
              <a:t>Edition),</a:t>
            </a:r>
            <a:r>
              <a:rPr sz="1400" spc="-35" dirty="0">
                <a:latin typeface="Carlito"/>
                <a:cs typeface="Carlito"/>
              </a:rPr>
              <a:t> </a:t>
            </a:r>
            <a:r>
              <a:rPr sz="1400" spc="-10" dirty="0">
                <a:latin typeface="Carlito"/>
                <a:cs typeface="Carlito"/>
              </a:rPr>
              <a:t>Geneva.</a:t>
            </a:r>
            <a:endParaRPr sz="1400" dirty="0">
              <a:latin typeface="Carlito"/>
              <a:cs typeface="Carlito"/>
            </a:endParaRPr>
          </a:p>
          <a:p>
            <a:pPr marL="184150" indent="-1714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sz="1400" spc="-5" dirty="0">
                <a:latin typeface="Carlito"/>
                <a:cs typeface="Carlito"/>
              </a:rPr>
              <a:t>Işık,</a:t>
            </a:r>
            <a:r>
              <a:rPr sz="1400" spc="130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G.</a:t>
            </a:r>
            <a:r>
              <a:rPr sz="1400" spc="130" dirty="0">
                <a:latin typeface="Carlito"/>
                <a:cs typeface="Carlito"/>
              </a:rPr>
              <a:t> </a:t>
            </a:r>
            <a:r>
              <a:rPr sz="1400" dirty="0">
                <a:latin typeface="Carlito"/>
                <a:cs typeface="Carlito"/>
              </a:rPr>
              <a:t>(2015).</a:t>
            </a:r>
            <a:r>
              <a:rPr sz="1400" spc="120" dirty="0">
                <a:latin typeface="Carlito"/>
                <a:cs typeface="Carlito"/>
              </a:rPr>
              <a:t> </a:t>
            </a:r>
            <a:r>
              <a:rPr sz="1400" spc="-35" dirty="0">
                <a:latin typeface="Carlito"/>
                <a:cs typeface="Carlito"/>
              </a:rPr>
              <a:t>Yapı</a:t>
            </a:r>
            <a:r>
              <a:rPr sz="1400" spc="130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Denetiminde</a:t>
            </a:r>
            <a:r>
              <a:rPr sz="1400" spc="140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İş</a:t>
            </a:r>
            <a:r>
              <a:rPr sz="1400" spc="125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Sağlığı</a:t>
            </a:r>
            <a:r>
              <a:rPr sz="1400" spc="135" dirty="0">
                <a:latin typeface="Carlito"/>
                <a:cs typeface="Carlito"/>
              </a:rPr>
              <a:t> </a:t>
            </a:r>
            <a:r>
              <a:rPr sz="1400" spc="-15" dirty="0">
                <a:latin typeface="Carlito"/>
                <a:cs typeface="Carlito"/>
              </a:rPr>
              <a:t>ve</a:t>
            </a:r>
            <a:r>
              <a:rPr sz="1400" spc="130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İş</a:t>
            </a:r>
            <a:r>
              <a:rPr sz="1400" spc="130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Güvenliği</a:t>
            </a:r>
            <a:r>
              <a:rPr sz="1400" spc="130" dirty="0">
                <a:latin typeface="Carlito"/>
                <a:cs typeface="Carlito"/>
              </a:rPr>
              <a:t> </a:t>
            </a:r>
            <a:r>
              <a:rPr sz="1400" dirty="0">
                <a:latin typeface="Carlito"/>
                <a:cs typeface="Carlito"/>
              </a:rPr>
              <a:t>(İş</a:t>
            </a:r>
            <a:r>
              <a:rPr sz="1400" spc="125" dirty="0">
                <a:latin typeface="Carlito"/>
                <a:cs typeface="Carlito"/>
              </a:rPr>
              <a:t> </a:t>
            </a:r>
            <a:r>
              <a:rPr sz="1400" spc="-20" dirty="0">
                <a:latin typeface="Carlito"/>
                <a:cs typeface="Carlito"/>
              </a:rPr>
              <a:t>Yasası,</a:t>
            </a:r>
            <a:r>
              <a:rPr sz="1400" spc="135" dirty="0">
                <a:latin typeface="Carlito"/>
                <a:cs typeface="Carlito"/>
              </a:rPr>
              <a:t> </a:t>
            </a:r>
            <a:r>
              <a:rPr sz="1400" dirty="0">
                <a:latin typeface="Carlito"/>
                <a:cs typeface="Carlito"/>
              </a:rPr>
              <a:t>İSG</a:t>
            </a:r>
            <a:r>
              <a:rPr sz="1400" spc="130" dirty="0">
                <a:latin typeface="Carlito"/>
                <a:cs typeface="Carlito"/>
              </a:rPr>
              <a:t> </a:t>
            </a:r>
            <a:r>
              <a:rPr sz="1400" spc="-25" dirty="0">
                <a:latin typeface="Carlito"/>
                <a:cs typeface="Carlito"/>
              </a:rPr>
              <a:t>Yasası</a:t>
            </a:r>
            <a:r>
              <a:rPr sz="1400" spc="125" dirty="0">
                <a:latin typeface="Carlito"/>
                <a:cs typeface="Carlito"/>
              </a:rPr>
              <a:t> </a:t>
            </a:r>
            <a:r>
              <a:rPr sz="1400" spc="-10" dirty="0" err="1">
                <a:latin typeface="Carlito"/>
                <a:cs typeface="Carlito"/>
              </a:rPr>
              <a:t>ve</a:t>
            </a:r>
            <a:r>
              <a:rPr sz="1400" spc="130" dirty="0">
                <a:latin typeface="Carlito"/>
                <a:cs typeface="Carlito"/>
              </a:rPr>
              <a:t> </a:t>
            </a:r>
            <a:r>
              <a:rPr sz="1400" spc="-35" dirty="0" err="1" smtClean="0">
                <a:latin typeface="Carlito"/>
                <a:cs typeface="Carlito"/>
              </a:rPr>
              <a:t>Yapı</a:t>
            </a:r>
            <a:r>
              <a:rPr lang="tr-TR" sz="1400" dirty="0">
                <a:latin typeface="Carlito"/>
                <a:cs typeface="Carlito"/>
              </a:rPr>
              <a:t> </a:t>
            </a:r>
            <a:r>
              <a:rPr sz="1400" spc="-5" dirty="0" err="1" smtClean="0">
                <a:latin typeface="Carlito"/>
                <a:cs typeface="Carlito"/>
              </a:rPr>
              <a:t>denetim</a:t>
            </a:r>
            <a:r>
              <a:rPr sz="1400" spc="-5" dirty="0" smtClean="0">
                <a:latin typeface="Carlito"/>
                <a:cs typeface="Carlito"/>
              </a:rPr>
              <a:t> </a:t>
            </a:r>
            <a:r>
              <a:rPr sz="1400" spc="-25" dirty="0">
                <a:latin typeface="Carlito"/>
                <a:cs typeface="Carlito"/>
              </a:rPr>
              <a:t>Yasası </a:t>
            </a:r>
            <a:r>
              <a:rPr sz="1400" dirty="0">
                <a:latin typeface="Carlito"/>
                <a:cs typeface="Carlito"/>
              </a:rPr>
              <a:t>Açısından İnceleme), 5. </a:t>
            </a:r>
            <a:r>
              <a:rPr sz="1400" spc="-5" dirty="0">
                <a:latin typeface="Carlito"/>
                <a:cs typeface="Carlito"/>
              </a:rPr>
              <a:t>İşçi Sağlığı </a:t>
            </a:r>
            <a:r>
              <a:rPr sz="1400" spc="-15" dirty="0">
                <a:latin typeface="Carlito"/>
                <a:cs typeface="Carlito"/>
              </a:rPr>
              <a:t>ve </a:t>
            </a:r>
            <a:r>
              <a:rPr sz="1400" spc="-5" dirty="0">
                <a:latin typeface="Carlito"/>
                <a:cs typeface="Carlito"/>
              </a:rPr>
              <a:t>İş</a:t>
            </a:r>
            <a:r>
              <a:rPr sz="1400" spc="60" dirty="0">
                <a:latin typeface="Carlito"/>
                <a:cs typeface="Carlito"/>
              </a:rPr>
              <a:t> </a:t>
            </a:r>
            <a:r>
              <a:rPr sz="1400" spc="-5" dirty="0">
                <a:latin typeface="Carlito"/>
                <a:cs typeface="Carlito"/>
              </a:rPr>
              <a:t>Güvenliği</a:t>
            </a:r>
            <a:endParaRPr sz="1400" dirty="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8901271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38220" y="566115"/>
            <a:ext cx="1859914" cy="3212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/>
              <a:t>K</a:t>
            </a:r>
            <a:r>
              <a:rPr sz="2000" spc="-260" dirty="0"/>
              <a:t>A</a:t>
            </a:r>
            <a:r>
              <a:rPr sz="2000" dirty="0"/>
              <a:t>YNA</a:t>
            </a:r>
            <a:r>
              <a:rPr sz="2000" spc="-114" dirty="0"/>
              <a:t>K</a:t>
            </a:r>
            <a:r>
              <a:rPr sz="2000" spc="-5" dirty="0"/>
              <a:t>ÇA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22909" y="1609345"/>
            <a:ext cx="8609329" cy="328872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84150" indent="-171450" algn="just">
              <a:spcBef>
                <a:spcPts val="105"/>
              </a:spcBef>
              <a:buFont typeface="Arial" panose="020B0604020202020204" pitchFamily="34" charset="0"/>
              <a:buChar char="•"/>
            </a:pPr>
            <a:r>
              <a:rPr sz="1600" spc="-5" dirty="0">
                <a:latin typeface="Carlito"/>
                <a:cs typeface="Carlito"/>
              </a:rPr>
              <a:t>Işıl,</a:t>
            </a:r>
            <a:r>
              <a:rPr sz="1600" spc="80" dirty="0">
                <a:latin typeface="Carlito"/>
                <a:cs typeface="Carlito"/>
              </a:rPr>
              <a:t> </a:t>
            </a:r>
            <a:r>
              <a:rPr sz="1600" dirty="0">
                <a:latin typeface="Carlito"/>
                <a:cs typeface="Carlito"/>
              </a:rPr>
              <a:t>B.</a:t>
            </a:r>
            <a:r>
              <a:rPr sz="1600" spc="80" dirty="0">
                <a:latin typeface="Carlito"/>
                <a:cs typeface="Carlito"/>
              </a:rPr>
              <a:t> </a:t>
            </a:r>
            <a:r>
              <a:rPr sz="1600" dirty="0">
                <a:latin typeface="Carlito"/>
                <a:cs typeface="Carlito"/>
              </a:rPr>
              <a:t>(1990).</a:t>
            </a:r>
            <a:r>
              <a:rPr sz="1600" spc="65" dirty="0">
                <a:latin typeface="Carlito"/>
                <a:cs typeface="Carlito"/>
              </a:rPr>
              <a:t> </a:t>
            </a:r>
            <a:r>
              <a:rPr sz="1600" spc="-20" dirty="0">
                <a:latin typeface="Carlito"/>
                <a:cs typeface="Carlito"/>
              </a:rPr>
              <a:t>Teknolojik</a:t>
            </a:r>
            <a:r>
              <a:rPr sz="1600" spc="80" dirty="0">
                <a:latin typeface="Carlito"/>
                <a:cs typeface="Carlito"/>
              </a:rPr>
              <a:t> </a:t>
            </a:r>
            <a:r>
              <a:rPr sz="1600" dirty="0">
                <a:latin typeface="Carlito"/>
                <a:cs typeface="Carlito"/>
              </a:rPr>
              <a:t>Gelişmeler</a:t>
            </a:r>
            <a:r>
              <a:rPr sz="1600" spc="75" dirty="0">
                <a:latin typeface="Carlito"/>
                <a:cs typeface="Carlito"/>
              </a:rPr>
              <a:t> </a:t>
            </a:r>
            <a:r>
              <a:rPr sz="1600" dirty="0">
                <a:latin typeface="Carlito"/>
                <a:cs typeface="Carlito"/>
              </a:rPr>
              <a:t>Açısından</a:t>
            </a:r>
            <a:r>
              <a:rPr sz="1600" spc="90" dirty="0">
                <a:latin typeface="Carlito"/>
                <a:cs typeface="Carlito"/>
              </a:rPr>
              <a:t> </a:t>
            </a:r>
            <a:r>
              <a:rPr sz="1600" dirty="0">
                <a:latin typeface="Carlito"/>
                <a:cs typeface="Carlito"/>
              </a:rPr>
              <a:t>İşçi</a:t>
            </a:r>
            <a:r>
              <a:rPr sz="1600" spc="75" dirty="0">
                <a:latin typeface="Carlito"/>
                <a:cs typeface="Carlito"/>
              </a:rPr>
              <a:t> </a:t>
            </a:r>
            <a:r>
              <a:rPr sz="1600" spc="-5" dirty="0">
                <a:latin typeface="Carlito"/>
                <a:cs typeface="Carlito"/>
              </a:rPr>
              <a:t>Sağlığı</a:t>
            </a:r>
            <a:r>
              <a:rPr sz="1600" spc="90" dirty="0">
                <a:latin typeface="Carlito"/>
                <a:cs typeface="Carlito"/>
              </a:rPr>
              <a:t> </a:t>
            </a:r>
            <a:r>
              <a:rPr sz="1600" spc="-15" dirty="0">
                <a:latin typeface="Carlito"/>
                <a:cs typeface="Carlito"/>
              </a:rPr>
              <a:t>ve</a:t>
            </a:r>
            <a:r>
              <a:rPr sz="1600" spc="75" dirty="0">
                <a:latin typeface="Carlito"/>
                <a:cs typeface="Carlito"/>
              </a:rPr>
              <a:t> </a:t>
            </a:r>
            <a:r>
              <a:rPr sz="1600" spc="-5" dirty="0">
                <a:latin typeface="Carlito"/>
                <a:cs typeface="Carlito"/>
              </a:rPr>
              <a:t>İş</a:t>
            </a:r>
            <a:r>
              <a:rPr sz="1600" spc="80" dirty="0">
                <a:latin typeface="Carlito"/>
                <a:cs typeface="Carlito"/>
              </a:rPr>
              <a:t> </a:t>
            </a:r>
            <a:r>
              <a:rPr sz="1600" spc="-5" dirty="0">
                <a:latin typeface="Carlito"/>
                <a:cs typeface="Carlito"/>
              </a:rPr>
              <a:t>Güvenliği,</a:t>
            </a:r>
            <a:r>
              <a:rPr sz="1600" spc="70" dirty="0">
                <a:latin typeface="Carlito"/>
                <a:cs typeface="Carlito"/>
              </a:rPr>
              <a:t> </a:t>
            </a:r>
            <a:r>
              <a:rPr sz="1600" dirty="0">
                <a:latin typeface="Carlito"/>
                <a:cs typeface="Carlito"/>
              </a:rPr>
              <a:t>İşçi</a:t>
            </a:r>
            <a:r>
              <a:rPr sz="1600" spc="80" dirty="0">
                <a:latin typeface="Carlito"/>
                <a:cs typeface="Carlito"/>
              </a:rPr>
              <a:t> </a:t>
            </a:r>
            <a:r>
              <a:rPr sz="1600" spc="-5" dirty="0" err="1">
                <a:latin typeface="Carlito"/>
                <a:cs typeface="Carlito"/>
              </a:rPr>
              <a:t>Sağlığı</a:t>
            </a:r>
            <a:r>
              <a:rPr sz="1600" spc="85" dirty="0">
                <a:latin typeface="Carlito"/>
                <a:cs typeface="Carlito"/>
              </a:rPr>
              <a:t> </a:t>
            </a:r>
            <a:r>
              <a:rPr sz="1600" spc="-20" dirty="0" err="1" smtClean="0">
                <a:latin typeface="Carlito"/>
                <a:cs typeface="Carlito"/>
              </a:rPr>
              <a:t>ve</a:t>
            </a:r>
            <a:r>
              <a:rPr lang="tr-TR" sz="1600" dirty="0">
                <a:latin typeface="Carlito"/>
                <a:cs typeface="Carlito"/>
              </a:rPr>
              <a:t> </a:t>
            </a:r>
            <a:r>
              <a:rPr sz="1600" spc="-5" dirty="0" err="1" smtClean="0">
                <a:latin typeface="Carlito"/>
                <a:cs typeface="Carlito"/>
              </a:rPr>
              <a:t>İş</a:t>
            </a:r>
            <a:r>
              <a:rPr sz="1600" spc="-5" dirty="0" smtClean="0">
                <a:latin typeface="Carlito"/>
                <a:cs typeface="Carlito"/>
              </a:rPr>
              <a:t> </a:t>
            </a:r>
            <a:r>
              <a:rPr sz="1600" spc="-5" dirty="0">
                <a:latin typeface="Carlito"/>
                <a:cs typeface="Carlito"/>
              </a:rPr>
              <a:t>Güvenliği Sempozyumu,</a:t>
            </a:r>
            <a:r>
              <a:rPr sz="1600" spc="-45" dirty="0">
                <a:latin typeface="Carlito"/>
                <a:cs typeface="Carlito"/>
              </a:rPr>
              <a:t> </a:t>
            </a:r>
            <a:r>
              <a:rPr sz="1600" spc="-15" dirty="0" smtClean="0">
                <a:latin typeface="Carlito"/>
                <a:cs typeface="Carlito"/>
              </a:rPr>
              <a:t>Ankara</a:t>
            </a:r>
            <a:r>
              <a:rPr lang="tr-TR" sz="1600" dirty="0" smtClean="0">
                <a:latin typeface="Carlito"/>
                <a:cs typeface="Carlito"/>
              </a:rPr>
              <a:t>.</a:t>
            </a:r>
          </a:p>
          <a:p>
            <a:pPr marL="184150" indent="-171450" algn="just">
              <a:spcBef>
                <a:spcPts val="105"/>
              </a:spcBef>
              <a:buFont typeface="Arial" panose="020B0604020202020204" pitchFamily="34" charset="0"/>
              <a:buChar char="•"/>
            </a:pPr>
            <a:r>
              <a:rPr sz="1600" spc="-10" dirty="0" err="1" smtClean="0">
                <a:latin typeface="Carlito"/>
                <a:cs typeface="Carlito"/>
              </a:rPr>
              <a:t>Keleş</a:t>
            </a:r>
            <a:r>
              <a:rPr sz="1600" spc="-10" dirty="0">
                <a:latin typeface="Carlito"/>
                <a:cs typeface="Carlito"/>
              </a:rPr>
              <a:t>, </a:t>
            </a:r>
            <a:r>
              <a:rPr sz="1600" spc="5" dirty="0">
                <a:latin typeface="Carlito"/>
                <a:cs typeface="Carlito"/>
              </a:rPr>
              <a:t>R. </a:t>
            </a:r>
            <a:r>
              <a:rPr sz="1600" spc="-5" dirty="0">
                <a:latin typeface="Carlito"/>
                <a:cs typeface="Carlito"/>
              </a:rPr>
              <a:t>(2004). İş sağlığı </a:t>
            </a:r>
            <a:r>
              <a:rPr sz="1600" spc="-15" dirty="0">
                <a:latin typeface="Carlito"/>
                <a:cs typeface="Carlito"/>
              </a:rPr>
              <a:t>ve </a:t>
            </a:r>
            <a:r>
              <a:rPr sz="1600" spc="-5" dirty="0">
                <a:latin typeface="Carlito"/>
                <a:cs typeface="Carlito"/>
              </a:rPr>
              <a:t>güvenliği </a:t>
            </a:r>
            <a:r>
              <a:rPr sz="1600" spc="-20" dirty="0">
                <a:latin typeface="Carlito"/>
                <a:cs typeface="Carlito"/>
              </a:rPr>
              <a:t>kavramı </a:t>
            </a:r>
            <a:r>
              <a:rPr sz="1600" spc="-15" dirty="0">
                <a:latin typeface="Carlito"/>
                <a:cs typeface="Carlito"/>
              </a:rPr>
              <a:t>ve kavramla </a:t>
            </a:r>
            <a:r>
              <a:rPr sz="1600" spc="-5" dirty="0">
                <a:latin typeface="Carlito"/>
                <a:cs typeface="Carlito"/>
              </a:rPr>
              <a:t>ilgili yeni </a:t>
            </a:r>
            <a:r>
              <a:rPr sz="1600" spc="-20" dirty="0">
                <a:latin typeface="Carlito"/>
                <a:cs typeface="Carlito"/>
              </a:rPr>
              <a:t>perspektifler, </a:t>
            </a:r>
            <a:r>
              <a:rPr sz="1600" spc="-5" dirty="0">
                <a:latin typeface="Carlito"/>
                <a:cs typeface="Carlito"/>
              </a:rPr>
              <a:t>İş  Sağlığı </a:t>
            </a:r>
            <a:r>
              <a:rPr sz="1600" spc="-15" dirty="0">
                <a:latin typeface="Carlito"/>
                <a:cs typeface="Carlito"/>
              </a:rPr>
              <a:t>ve </a:t>
            </a:r>
            <a:r>
              <a:rPr sz="1600" spc="-5" dirty="0">
                <a:latin typeface="Carlito"/>
                <a:cs typeface="Carlito"/>
              </a:rPr>
              <a:t>Güvenliği Dergisi, </a:t>
            </a:r>
            <a:r>
              <a:rPr sz="1600" dirty="0">
                <a:latin typeface="Carlito"/>
                <a:cs typeface="Carlito"/>
              </a:rPr>
              <a:t>4 (22),</a:t>
            </a:r>
            <a:r>
              <a:rPr sz="1600" spc="5" dirty="0">
                <a:latin typeface="Carlito"/>
                <a:cs typeface="Carlito"/>
              </a:rPr>
              <a:t> </a:t>
            </a:r>
            <a:r>
              <a:rPr sz="1600" dirty="0">
                <a:latin typeface="Carlito"/>
                <a:cs typeface="Carlito"/>
              </a:rPr>
              <a:t>16.</a:t>
            </a:r>
          </a:p>
          <a:p>
            <a:pPr marL="184150" indent="-1714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sz="1600" spc="-15" dirty="0">
                <a:latin typeface="Carlito"/>
                <a:cs typeface="Carlito"/>
              </a:rPr>
              <a:t>Korkutan,</a:t>
            </a:r>
            <a:r>
              <a:rPr sz="1600" spc="295" dirty="0">
                <a:latin typeface="Carlito"/>
                <a:cs typeface="Carlito"/>
              </a:rPr>
              <a:t> </a:t>
            </a:r>
            <a:r>
              <a:rPr sz="1600" dirty="0">
                <a:latin typeface="Carlito"/>
                <a:cs typeface="Carlito"/>
              </a:rPr>
              <a:t>N.</a:t>
            </a:r>
            <a:r>
              <a:rPr sz="1600" spc="300" dirty="0">
                <a:latin typeface="Carlito"/>
                <a:cs typeface="Carlito"/>
              </a:rPr>
              <a:t> </a:t>
            </a:r>
            <a:r>
              <a:rPr sz="1600" spc="-105" dirty="0">
                <a:latin typeface="Carlito"/>
                <a:cs typeface="Carlito"/>
              </a:rPr>
              <a:t>T.</a:t>
            </a:r>
            <a:r>
              <a:rPr sz="1600" spc="-50" dirty="0">
                <a:latin typeface="Carlito"/>
                <a:cs typeface="Carlito"/>
              </a:rPr>
              <a:t> </a:t>
            </a:r>
            <a:r>
              <a:rPr sz="1600" spc="-5" dirty="0">
                <a:latin typeface="Carlito"/>
                <a:cs typeface="Carlito"/>
              </a:rPr>
              <a:t>(2010).</a:t>
            </a:r>
            <a:r>
              <a:rPr sz="1600" spc="285" dirty="0">
                <a:latin typeface="Carlito"/>
                <a:cs typeface="Carlito"/>
              </a:rPr>
              <a:t> </a:t>
            </a:r>
            <a:r>
              <a:rPr sz="1600" spc="-5" dirty="0">
                <a:latin typeface="Carlito"/>
                <a:cs typeface="Carlito"/>
              </a:rPr>
              <a:t>İşçi</a:t>
            </a:r>
            <a:r>
              <a:rPr sz="1600" spc="305" dirty="0">
                <a:latin typeface="Carlito"/>
                <a:cs typeface="Carlito"/>
              </a:rPr>
              <a:t> </a:t>
            </a:r>
            <a:r>
              <a:rPr sz="1600" spc="-5" dirty="0">
                <a:latin typeface="Carlito"/>
                <a:cs typeface="Carlito"/>
              </a:rPr>
              <a:t>Sağlığı</a:t>
            </a:r>
            <a:r>
              <a:rPr sz="1600" spc="305" dirty="0">
                <a:latin typeface="Carlito"/>
                <a:cs typeface="Carlito"/>
              </a:rPr>
              <a:t> </a:t>
            </a:r>
            <a:r>
              <a:rPr sz="1600" spc="-15" dirty="0">
                <a:latin typeface="Carlito"/>
                <a:cs typeface="Carlito"/>
              </a:rPr>
              <a:t>ve</a:t>
            </a:r>
            <a:r>
              <a:rPr sz="1600" spc="295" dirty="0">
                <a:latin typeface="Carlito"/>
                <a:cs typeface="Carlito"/>
              </a:rPr>
              <a:t> </a:t>
            </a:r>
            <a:r>
              <a:rPr sz="1600" spc="-5" dirty="0">
                <a:latin typeface="Carlito"/>
                <a:cs typeface="Carlito"/>
              </a:rPr>
              <a:t>İş</a:t>
            </a:r>
            <a:r>
              <a:rPr sz="1600" spc="300" dirty="0">
                <a:latin typeface="Carlito"/>
                <a:cs typeface="Carlito"/>
              </a:rPr>
              <a:t> </a:t>
            </a:r>
            <a:r>
              <a:rPr sz="1600" spc="-5" dirty="0">
                <a:latin typeface="Carlito"/>
                <a:cs typeface="Carlito"/>
              </a:rPr>
              <a:t>Güvenliği</a:t>
            </a:r>
            <a:r>
              <a:rPr sz="1600" spc="290" dirty="0">
                <a:latin typeface="Carlito"/>
                <a:cs typeface="Carlito"/>
              </a:rPr>
              <a:t> </a:t>
            </a:r>
            <a:r>
              <a:rPr sz="1600" spc="-5" dirty="0">
                <a:latin typeface="Carlito"/>
                <a:cs typeface="Carlito"/>
              </a:rPr>
              <a:t>Maliyetlerinin</a:t>
            </a:r>
            <a:r>
              <a:rPr sz="1600" spc="310" dirty="0">
                <a:latin typeface="Carlito"/>
                <a:cs typeface="Carlito"/>
              </a:rPr>
              <a:t> </a:t>
            </a:r>
            <a:r>
              <a:rPr sz="1600" dirty="0">
                <a:latin typeface="Carlito"/>
                <a:cs typeface="Carlito"/>
              </a:rPr>
              <a:t>Bina</a:t>
            </a:r>
            <a:r>
              <a:rPr sz="1600" spc="295" dirty="0">
                <a:latin typeface="Carlito"/>
                <a:cs typeface="Carlito"/>
              </a:rPr>
              <a:t> </a:t>
            </a:r>
            <a:r>
              <a:rPr sz="1600" spc="-5" dirty="0" err="1">
                <a:latin typeface="Carlito"/>
                <a:cs typeface="Carlito"/>
              </a:rPr>
              <a:t>İnşaatı</a:t>
            </a:r>
            <a:r>
              <a:rPr sz="1600" spc="310" dirty="0">
                <a:latin typeface="Carlito"/>
                <a:cs typeface="Carlito"/>
              </a:rPr>
              <a:t> </a:t>
            </a:r>
            <a:r>
              <a:rPr sz="1600" spc="-35" dirty="0" err="1" smtClean="0">
                <a:latin typeface="Carlito"/>
                <a:cs typeface="Carlito"/>
              </a:rPr>
              <a:t>Toplam</a:t>
            </a:r>
            <a:r>
              <a:rPr lang="tr-TR" sz="1600" dirty="0">
                <a:latin typeface="Carlito"/>
                <a:cs typeface="Carlito"/>
              </a:rPr>
              <a:t> </a:t>
            </a:r>
            <a:r>
              <a:rPr sz="1600" spc="-5" dirty="0" err="1" smtClean="0">
                <a:latin typeface="Carlito"/>
                <a:cs typeface="Carlito"/>
              </a:rPr>
              <a:t>Maliyetine</a:t>
            </a:r>
            <a:r>
              <a:rPr sz="1600" spc="-5" dirty="0" smtClean="0">
                <a:latin typeface="Carlito"/>
                <a:cs typeface="Carlito"/>
              </a:rPr>
              <a:t> </a:t>
            </a:r>
            <a:r>
              <a:rPr sz="1600" spc="-5" dirty="0">
                <a:latin typeface="Carlito"/>
                <a:cs typeface="Carlito"/>
              </a:rPr>
              <a:t>Etkisi. </a:t>
            </a:r>
            <a:r>
              <a:rPr sz="1600" spc="-25" dirty="0">
                <a:latin typeface="Carlito"/>
                <a:cs typeface="Carlito"/>
              </a:rPr>
              <a:t>Yüksek </a:t>
            </a:r>
            <a:r>
              <a:rPr sz="1600" spc="-5" dirty="0">
                <a:latin typeface="Carlito"/>
                <a:cs typeface="Carlito"/>
              </a:rPr>
              <a:t>Lisans </a:t>
            </a:r>
            <a:r>
              <a:rPr sz="1600" spc="-45" dirty="0">
                <a:latin typeface="Carlito"/>
                <a:cs typeface="Carlito"/>
              </a:rPr>
              <a:t>Tezi, </a:t>
            </a:r>
            <a:r>
              <a:rPr sz="1600" spc="-70" dirty="0">
                <a:latin typeface="Carlito"/>
                <a:cs typeface="Carlito"/>
              </a:rPr>
              <a:t>İ.T.Ü.</a:t>
            </a:r>
            <a:r>
              <a:rPr sz="1600" spc="100" dirty="0">
                <a:latin typeface="Carlito"/>
                <a:cs typeface="Carlito"/>
              </a:rPr>
              <a:t> </a:t>
            </a:r>
            <a:r>
              <a:rPr sz="1600" spc="-5" dirty="0">
                <a:latin typeface="Carlito"/>
                <a:cs typeface="Carlito"/>
              </a:rPr>
              <a:t>İstanbul.</a:t>
            </a:r>
            <a:endParaRPr sz="1600" dirty="0">
              <a:latin typeface="Carlito"/>
              <a:cs typeface="Carlito"/>
            </a:endParaRPr>
          </a:p>
          <a:p>
            <a:pPr marL="184150" indent="-1714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sz="1600" spc="-10" dirty="0">
                <a:latin typeface="Carlito"/>
                <a:cs typeface="Carlito"/>
              </a:rPr>
              <a:t>Kuruoğlu,</a:t>
            </a:r>
            <a:r>
              <a:rPr sz="1600" spc="300" dirty="0">
                <a:latin typeface="Carlito"/>
                <a:cs typeface="Carlito"/>
              </a:rPr>
              <a:t> </a:t>
            </a:r>
            <a:r>
              <a:rPr sz="1600" dirty="0">
                <a:latin typeface="Carlito"/>
                <a:cs typeface="Carlito"/>
              </a:rPr>
              <a:t>M.</a:t>
            </a:r>
            <a:r>
              <a:rPr sz="1600" spc="280" dirty="0">
                <a:latin typeface="Carlito"/>
                <a:cs typeface="Carlito"/>
              </a:rPr>
              <a:t> </a:t>
            </a:r>
            <a:r>
              <a:rPr sz="1600" spc="-5" dirty="0">
                <a:latin typeface="Carlito"/>
                <a:cs typeface="Carlito"/>
              </a:rPr>
              <a:t>(2006).</a:t>
            </a:r>
            <a:r>
              <a:rPr sz="1600" spc="285" dirty="0">
                <a:latin typeface="Carlito"/>
                <a:cs typeface="Carlito"/>
              </a:rPr>
              <a:t> </a:t>
            </a:r>
            <a:r>
              <a:rPr sz="1600" spc="-10" dirty="0">
                <a:latin typeface="Carlito"/>
                <a:cs typeface="Carlito"/>
              </a:rPr>
              <a:t>Konut</a:t>
            </a:r>
            <a:r>
              <a:rPr sz="1600" spc="285" dirty="0">
                <a:latin typeface="Carlito"/>
                <a:cs typeface="Carlito"/>
              </a:rPr>
              <a:t> </a:t>
            </a:r>
            <a:r>
              <a:rPr sz="1600" dirty="0">
                <a:latin typeface="Carlito"/>
                <a:cs typeface="Carlito"/>
              </a:rPr>
              <a:t>Amaçlı</a:t>
            </a:r>
            <a:r>
              <a:rPr sz="1600" spc="290" dirty="0">
                <a:latin typeface="Carlito"/>
                <a:cs typeface="Carlito"/>
              </a:rPr>
              <a:t> </a:t>
            </a:r>
            <a:r>
              <a:rPr sz="1600" spc="-10" dirty="0">
                <a:latin typeface="Carlito"/>
                <a:cs typeface="Carlito"/>
              </a:rPr>
              <a:t>Arazi</a:t>
            </a:r>
            <a:r>
              <a:rPr sz="1600" spc="290" dirty="0">
                <a:latin typeface="Carlito"/>
                <a:cs typeface="Carlito"/>
              </a:rPr>
              <a:t> </a:t>
            </a:r>
            <a:r>
              <a:rPr sz="1600" spc="-10" dirty="0">
                <a:latin typeface="Carlito"/>
                <a:cs typeface="Carlito"/>
              </a:rPr>
              <a:t>Yatırımlarında</a:t>
            </a:r>
            <a:r>
              <a:rPr sz="1600" spc="305" dirty="0">
                <a:latin typeface="Carlito"/>
                <a:cs typeface="Carlito"/>
              </a:rPr>
              <a:t> </a:t>
            </a:r>
            <a:r>
              <a:rPr sz="1600" spc="-5" dirty="0">
                <a:latin typeface="Carlito"/>
                <a:cs typeface="Carlito"/>
              </a:rPr>
              <a:t>Fizibilite</a:t>
            </a:r>
            <a:r>
              <a:rPr sz="1600" spc="300" dirty="0">
                <a:latin typeface="Carlito"/>
                <a:cs typeface="Carlito"/>
              </a:rPr>
              <a:t> </a:t>
            </a:r>
            <a:r>
              <a:rPr sz="1600" spc="-15" dirty="0">
                <a:latin typeface="Carlito"/>
                <a:cs typeface="Carlito"/>
              </a:rPr>
              <a:t>ve</a:t>
            </a:r>
            <a:r>
              <a:rPr sz="1600" spc="295" dirty="0">
                <a:latin typeface="Carlito"/>
                <a:cs typeface="Carlito"/>
              </a:rPr>
              <a:t> </a:t>
            </a:r>
            <a:r>
              <a:rPr sz="1600" spc="-10" dirty="0">
                <a:latin typeface="Carlito"/>
                <a:cs typeface="Carlito"/>
              </a:rPr>
              <a:t>Pratik</a:t>
            </a:r>
            <a:r>
              <a:rPr sz="1600" spc="290" dirty="0">
                <a:latin typeface="Carlito"/>
                <a:cs typeface="Carlito"/>
              </a:rPr>
              <a:t> </a:t>
            </a:r>
            <a:r>
              <a:rPr sz="1600" dirty="0" err="1">
                <a:latin typeface="Carlito"/>
                <a:cs typeface="Carlito"/>
              </a:rPr>
              <a:t>Bir</a:t>
            </a:r>
            <a:r>
              <a:rPr sz="1600" spc="290" dirty="0">
                <a:latin typeface="Carlito"/>
                <a:cs typeface="Carlito"/>
              </a:rPr>
              <a:t> </a:t>
            </a:r>
            <a:r>
              <a:rPr sz="1600" spc="-5" dirty="0" err="1" smtClean="0">
                <a:latin typeface="Carlito"/>
                <a:cs typeface="Carlito"/>
              </a:rPr>
              <a:t>Metot</a:t>
            </a:r>
            <a:r>
              <a:rPr lang="tr-TR" sz="1600" dirty="0">
                <a:latin typeface="Carlito"/>
                <a:cs typeface="Carlito"/>
              </a:rPr>
              <a:t> </a:t>
            </a:r>
            <a:r>
              <a:rPr sz="1600" spc="-5" dirty="0" err="1" smtClean="0">
                <a:latin typeface="Carlito"/>
                <a:cs typeface="Carlito"/>
              </a:rPr>
              <a:t>Önerisi</a:t>
            </a:r>
            <a:r>
              <a:rPr sz="1600" spc="-5" dirty="0" smtClean="0">
                <a:latin typeface="Carlito"/>
                <a:cs typeface="Carlito"/>
              </a:rPr>
              <a:t>, </a:t>
            </a:r>
            <a:r>
              <a:rPr sz="1600" spc="-10" dirty="0" smtClean="0">
                <a:latin typeface="Carlito"/>
                <a:cs typeface="Carlito"/>
              </a:rPr>
              <a:t>İstanbul, İstanbul </a:t>
            </a:r>
            <a:r>
              <a:rPr sz="1600" spc="-10" dirty="0" err="1" smtClean="0">
                <a:latin typeface="Carlito"/>
                <a:cs typeface="Carlito"/>
              </a:rPr>
              <a:t>Ticaret</a:t>
            </a:r>
            <a:r>
              <a:rPr sz="1600" spc="50" dirty="0" smtClean="0">
                <a:latin typeface="Carlito"/>
                <a:cs typeface="Carlito"/>
              </a:rPr>
              <a:t> </a:t>
            </a:r>
            <a:r>
              <a:rPr sz="1600" dirty="0" err="1" smtClean="0">
                <a:latin typeface="Carlito"/>
                <a:cs typeface="Carlito"/>
              </a:rPr>
              <a:t>Odası</a:t>
            </a:r>
            <a:r>
              <a:rPr sz="1600" dirty="0" smtClean="0">
                <a:latin typeface="Carlito"/>
                <a:cs typeface="Carlito"/>
              </a:rPr>
              <a:t>.</a:t>
            </a:r>
          </a:p>
          <a:p>
            <a:pPr marL="184150" indent="-1714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sz="1600" dirty="0" err="1" smtClean="0">
                <a:latin typeface="Carlito"/>
                <a:cs typeface="Carlito"/>
              </a:rPr>
              <a:t>Sabuncu</a:t>
            </a:r>
            <a:r>
              <a:rPr sz="1600" dirty="0">
                <a:latin typeface="Carlito"/>
                <a:cs typeface="Carlito"/>
              </a:rPr>
              <a:t>,</a:t>
            </a:r>
            <a:r>
              <a:rPr sz="1600" spc="370" dirty="0">
                <a:latin typeface="Carlito"/>
                <a:cs typeface="Carlito"/>
              </a:rPr>
              <a:t> </a:t>
            </a:r>
            <a:r>
              <a:rPr sz="1600" dirty="0">
                <a:latin typeface="Carlito"/>
                <a:cs typeface="Carlito"/>
              </a:rPr>
              <a:t>H.</a:t>
            </a:r>
            <a:r>
              <a:rPr sz="1600" spc="360" dirty="0">
                <a:latin typeface="Carlito"/>
                <a:cs typeface="Carlito"/>
              </a:rPr>
              <a:t> </a:t>
            </a:r>
            <a:r>
              <a:rPr sz="1600" spc="-5" dirty="0">
                <a:latin typeface="Carlito"/>
                <a:cs typeface="Carlito"/>
              </a:rPr>
              <a:t>(2005).</a:t>
            </a:r>
            <a:r>
              <a:rPr sz="1600" spc="365" dirty="0">
                <a:latin typeface="Carlito"/>
                <a:cs typeface="Carlito"/>
              </a:rPr>
              <a:t> </a:t>
            </a:r>
            <a:r>
              <a:rPr sz="1600" spc="-5" dirty="0">
                <a:latin typeface="Carlito"/>
                <a:cs typeface="Carlito"/>
              </a:rPr>
              <a:t>İşyerlerinde</a:t>
            </a:r>
            <a:r>
              <a:rPr sz="1600" spc="360" dirty="0">
                <a:latin typeface="Carlito"/>
                <a:cs typeface="Carlito"/>
              </a:rPr>
              <a:t> </a:t>
            </a:r>
            <a:r>
              <a:rPr sz="1600" spc="-5" dirty="0">
                <a:latin typeface="Carlito"/>
                <a:cs typeface="Carlito"/>
              </a:rPr>
              <a:t>brincil</a:t>
            </a:r>
            <a:r>
              <a:rPr sz="1600" spc="385" dirty="0">
                <a:latin typeface="Carlito"/>
                <a:cs typeface="Carlito"/>
              </a:rPr>
              <a:t> </a:t>
            </a:r>
            <a:r>
              <a:rPr sz="1600" spc="-5" dirty="0">
                <a:latin typeface="Carlito"/>
                <a:cs typeface="Carlito"/>
              </a:rPr>
              <a:t>sağlık</a:t>
            </a:r>
            <a:r>
              <a:rPr sz="1600" spc="380" dirty="0">
                <a:latin typeface="Carlito"/>
                <a:cs typeface="Carlito"/>
              </a:rPr>
              <a:t> </a:t>
            </a:r>
            <a:r>
              <a:rPr sz="1600" spc="-5" dirty="0">
                <a:latin typeface="Carlito"/>
                <a:cs typeface="Carlito"/>
              </a:rPr>
              <a:t>hizmetleri,</a:t>
            </a:r>
            <a:r>
              <a:rPr sz="1600" spc="380" dirty="0">
                <a:latin typeface="Carlito"/>
                <a:cs typeface="Carlito"/>
              </a:rPr>
              <a:t> </a:t>
            </a:r>
            <a:r>
              <a:rPr sz="1600" spc="-10" dirty="0">
                <a:latin typeface="Carlito"/>
                <a:cs typeface="Carlito"/>
              </a:rPr>
              <a:t>Legal</a:t>
            </a:r>
            <a:r>
              <a:rPr sz="1600" spc="380" dirty="0">
                <a:latin typeface="Carlito"/>
                <a:cs typeface="Carlito"/>
              </a:rPr>
              <a:t> </a:t>
            </a:r>
            <a:r>
              <a:rPr sz="1600" spc="-5" dirty="0">
                <a:latin typeface="Carlito"/>
                <a:cs typeface="Carlito"/>
              </a:rPr>
              <a:t>İş</a:t>
            </a:r>
            <a:r>
              <a:rPr sz="1600" spc="360" dirty="0">
                <a:latin typeface="Carlito"/>
                <a:cs typeface="Carlito"/>
              </a:rPr>
              <a:t> </a:t>
            </a:r>
            <a:r>
              <a:rPr sz="1600" spc="-15" dirty="0">
                <a:latin typeface="Carlito"/>
                <a:cs typeface="Carlito"/>
              </a:rPr>
              <a:t>Hukuku</a:t>
            </a:r>
            <a:r>
              <a:rPr sz="1600" spc="370" dirty="0">
                <a:latin typeface="Carlito"/>
                <a:cs typeface="Carlito"/>
              </a:rPr>
              <a:t> </a:t>
            </a:r>
            <a:r>
              <a:rPr sz="1600" spc="-15" dirty="0" err="1">
                <a:latin typeface="Carlito"/>
                <a:cs typeface="Carlito"/>
              </a:rPr>
              <a:t>ve</a:t>
            </a:r>
            <a:r>
              <a:rPr sz="1600" spc="375" dirty="0">
                <a:latin typeface="Carlito"/>
                <a:cs typeface="Carlito"/>
              </a:rPr>
              <a:t> </a:t>
            </a:r>
            <a:r>
              <a:rPr sz="1600" spc="-15" dirty="0" err="1" smtClean="0">
                <a:latin typeface="Carlito"/>
                <a:cs typeface="Carlito"/>
              </a:rPr>
              <a:t>Sosyal</a:t>
            </a:r>
            <a:r>
              <a:rPr lang="tr-TR" sz="1600" dirty="0">
                <a:latin typeface="Carlito"/>
                <a:cs typeface="Carlito"/>
              </a:rPr>
              <a:t> </a:t>
            </a:r>
            <a:r>
              <a:rPr sz="1600" spc="-5" dirty="0" err="1" smtClean="0">
                <a:latin typeface="Carlito"/>
                <a:cs typeface="Carlito"/>
              </a:rPr>
              <a:t>Güvenlik</a:t>
            </a:r>
            <a:r>
              <a:rPr sz="1600" spc="-5" dirty="0" smtClean="0">
                <a:latin typeface="Carlito"/>
                <a:cs typeface="Carlito"/>
              </a:rPr>
              <a:t> </a:t>
            </a:r>
            <a:r>
              <a:rPr sz="1600" spc="-10" dirty="0">
                <a:latin typeface="Carlito"/>
                <a:cs typeface="Carlito"/>
              </a:rPr>
              <a:t>Hukuku </a:t>
            </a:r>
            <a:r>
              <a:rPr sz="1600" spc="-5" dirty="0">
                <a:latin typeface="Carlito"/>
                <a:cs typeface="Carlito"/>
              </a:rPr>
              <a:t>Dergisi. </a:t>
            </a:r>
            <a:r>
              <a:rPr sz="1600" dirty="0">
                <a:latin typeface="Carlito"/>
                <a:cs typeface="Carlito"/>
              </a:rPr>
              <a:t>2 (7),</a:t>
            </a:r>
            <a:r>
              <a:rPr sz="1600" spc="-10" dirty="0">
                <a:latin typeface="Carlito"/>
                <a:cs typeface="Carlito"/>
              </a:rPr>
              <a:t> </a:t>
            </a:r>
            <a:r>
              <a:rPr sz="1600" dirty="0">
                <a:latin typeface="Carlito"/>
                <a:cs typeface="Carlito"/>
              </a:rPr>
              <a:t>1094.</a:t>
            </a:r>
          </a:p>
          <a:p>
            <a:pPr marL="184150" indent="-1714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sz="1600" spc="-10" dirty="0">
                <a:latin typeface="Carlito"/>
                <a:cs typeface="Carlito"/>
              </a:rPr>
              <a:t>Süzek,</a:t>
            </a:r>
            <a:r>
              <a:rPr sz="1600" spc="200" dirty="0">
                <a:latin typeface="Carlito"/>
                <a:cs typeface="Carlito"/>
              </a:rPr>
              <a:t> </a:t>
            </a:r>
            <a:r>
              <a:rPr sz="1600" dirty="0">
                <a:latin typeface="Carlito"/>
                <a:cs typeface="Carlito"/>
              </a:rPr>
              <a:t>S.</a:t>
            </a:r>
            <a:r>
              <a:rPr sz="1600" spc="190" dirty="0">
                <a:latin typeface="Carlito"/>
                <a:cs typeface="Carlito"/>
              </a:rPr>
              <a:t> </a:t>
            </a:r>
            <a:r>
              <a:rPr sz="1600" spc="-5" dirty="0">
                <a:latin typeface="Carlito"/>
                <a:cs typeface="Carlito"/>
              </a:rPr>
              <a:t>(2005).</a:t>
            </a:r>
            <a:r>
              <a:rPr sz="1600" spc="190" dirty="0">
                <a:latin typeface="Carlito"/>
                <a:cs typeface="Carlito"/>
              </a:rPr>
              <a:t> </a:t>
            </a:r>
            <a:r>
              <a:rPr sz="1600" spc="-5" dirty="0">
                <a:latin typeface="Carlito"/>
                <a:cs typeface="Carlito"/>
              </a:rPr>
              <a:t>İşçilerin</a:t>
            </a:r>
            <a:r>
              <a:rPr sz="1600" spc="210" dirty="0">
                <a:latin typeface="Carlito"/>
                <a:cs typeface="Carlito"/>
              </a:rPr>
              <a:t> </a:t>
            </a:r>
            <a:r>
              <a:rPr sz="1600" spc="-5" dirty="0">
                <a:latin typeface="Carlito"/>
                <a:cs typeface="Carlito"/>
              </a:rPr>
              <a:t>İş</a:t>
            </a:r>
            <a:r>
              <a:rPr sz="1600" spc="204" dirty="0">
                <a:latin typeface="Carlito"/>
                <a:cs typeface="Carlito"/>
              </a:rPr>
              <a:t> </a:t>
            </a:r>
            <a:r>
              <a:rPr sz="1600" spc="-5" dirty="0">
                <a:latin typeface="Carlito"/>
                <a:cs typeface="Carlito"/>
              </a:rPr>
              <a:t>Sağlığı</a:t>
            </a:r>
            <a:r>
              <a:rPr sz="1600" spc="210" dirty="0">
                <a:latin typeface="Carlito"/>
                <a:cs typeface="Carlito"/>
              </a:rPr>
              <a:t> </a:t>
            </a:r>
            <a:r>
              <a:rPr sz="1600" spc="-15" dirty="0">
                <a:latin typeface="Carlito"/>
                <a:cs typeface="Carlito"/>
              </a:rPr>
              <a:t>ve</a:t>
            </a:r>
            <a:r>
              <a:rPr sz="1600" spc="200" dirty="0">
                <a:latin typeface="Carlito"/>
                <a:cs typeface="Carlito"/>
              </a:rPr>
              <a:t> </a:t>
            </a:r>
            <a:r>
              <a:rPr sz="1600" spc="-5" dirty="0">
                <a:latin typeface="Carlito"/>
                <a:cs typeface="Carlito"/>
              </a:rPr>
              <a:t>Güvenliği</a:t>
            </a:r>
            <a:r>
              <a:rPr sz="1600" spc="204" dirty="0">
                <a:latin typeface="Carlito"/>
                <a:cs typeface="Carlito"/>
              </a:rPr>
              <a:t> </a:t>
            </a:r>
            <a:r>
              <a:rPr sz="1600" spc="-10" dirty="0">
                <a:latin typeface="Carlito"/>
                <a:cs typeface="Carlito"/>
              </a:rPr>
              <a:t>Konusunda</a:t>
            </a:r>
            <a:r>
              <a:rPr sz="1600" spc="204" dirty="0">
                <a:latin typeface="Carlito"/>
                <a:cs typeface="Carlito"/>
              </a:rPr>
              <a:t> </a:t>
            </a:r>
            <a:r>
              <a:rPr sz="1600" spc="-5" dirty="0">
                <a:latin typeface="Carlito"/>
                <a:cs typeface="Carlito"/>
              </a:rPr>
              <a:t>Hakları</a:t>
            </a:r>
            <a:r>
              <a:rPr sz="1600" spc="204" dirty="0">
                <a:latin typeface="Carlito"/>
                <a:cs typeface="Carlito"/>
              </a:rPr>
              <a:t> </a:t>
            </a:r>
            <a:r>
              <a:rPr sz="1600" spc="-10" dirty="0" err="1">
                <a:latin typeface="Carlito"/>
                <a:cs typeface="Carlito"/>
              </a:rPr>
              <a:t>ve</a:t>
            </a:r>
            <a:r>
              <a:rPr sz="1600" spc="200" dirty="0">
                <a:latin typeface="Carlito"/>
                <a:cs typeface="Carlito"/>
              </a:rPr>
              <a:t> </a:t>
            </a:r>
            <a:r>
              <a:rPr sz="1600" spc="-10" dirty="0" err="1" smtClean="0">
                <a:latin typeface="Carlito"/>
                <a:cs typeface="Carlito"/>
              </a:rPr>
              <a:t>Yükümlülükleri</a:t>
            </a:r>
            <a:r>
              <a:rPr lang="tr-TR" sz="1600" dirty="0">
                <a:latin typeface="Carlito"/>
                <a:cs typeface="Carlito"/>
              </a:rPr>
              <a:t> </a:t>
            </a:r>
            <a:r>
              <a:rPr sz="1600" spc="-5" dirty="0" smtClean="0">
                <a:latin typeface="Carlito"/>
                <a:cs typeface="Carlito"/>
              </a:rPr>
              <a:t>(</a:t>
            </a:r>
            <a:r>
              <a:rPr sz="1600" spc="-5" dirty="0" err="1" smtClean="0">
                <a:latin typeface="Carlito"/>
                <a:cs typeface="Carlito"/>
              </a:rPr>
              <a:t>Haklar</a:t>
            </a:r>
            <a:r>
              <a:rPr sz="1600" spc="-5" dirty="0">
                <a:latin typeface="Carlito"/>
                <a:cs typeface="Carlito"/>
              </a:rPr>
              <a:t>), </a:t>
            </a:r>
            <a:r>
              <a:rPr sz="1600" spc="-10" dirty="0">
                <a:latin typeface="Carlito"/>
                <a:cs typeface="Carlito"/>
              </a:rPr>
              <a:t>Legal </a:t>
            </a:r>
            <a:r>
              <a:rPr sz="1600" spc="-5" dirty="0">
                <a:latin typeface="Carlito"/>
                <a:cs typeface="Carlito"/>
              </a:rPr>
              <a:t>İş </a:t>
            </a:r>
            <a:r>
              <a:rPr sz="1600" spc="-10" dirty="0">
                <a:latin typeface="Carlito"/>
                <a:cs typeface="Carlito"/>
              </a:rPr>
              <a:t>Hukuku </a:t>
            </a:r>
            <a:r>
              <a:rPr sz="1600" spc="-15" dirty="0">
                <a:latin typeface="Carlito"/>
                <a:cs typeface="Carlito"/>
              </a:rPr>
              <a:t>ve </a:t>
            </a:r>
            <a:r>
              <a:rPr sz="1600" spc="-5" dirty="0">
                <a:latin typeface="Carlito"/>
                <a:cs typeface="Carlito"/>
              </a:rPr>
              <a:t>İktisat Dergisi, </a:t>
            </a:r>
            <a:r>
              <a:rPr sz="1600" dirty="0">
                <a:latin typeface="Carlito"/>
                <a:cs typeface="Carlito"/>
              </a:rPr>
              <a:t>2 (6),</a:t>
            </a:r>
            <a:r>
              <a:rPr sz="1600" spc="35" dirty="0">
                <a:latin typeface="Carlito"/>
                <a:cs typeface="Carlito"/>
              </a:rPr>
              <a:t> </a:t>
            </a:r>
            <a:r>
              <a:rPr sz="1600" dirty="0">
                <a:latin typeface="Carlito"/>
                <a:cs typeface="Carlito"/>
              </a:rPr>
              <a:t>610.</a:t>
            </a:r>
          </a:p>
        </p:txBody>
      </p:sp>
    </p:spTree>
    <p:extLst>
      <p:ext uri="{BB962C8B-B14F-4D97-AF65-F5344CB8AC3E}">
        <p14:creationId xmlns:p14="http://schemas.microsoft.com/office/powerpoint/2010/main" val="41363762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236212" y="454007"/>
            <a:ext cx="922655" cy="3212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5" dirty="0"/>
              <a:t>Gİ</a:t>
            </a:r>
            <a:r>
              <a:rPr sz="2000" spc="-15" dirty="0"/>
              <a:t>R</a:t>
            </a:r>
            <a:r>
              <a:rPr sz="2000" dirty="0"/>
              <a:t>İŞ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95326" y="2651761"/>
            <a:ext cx="8629650" cy="99770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spcBef>
                <a:spcPts val="100"/>
              </a:spcBef>
              <a:buClr>
                <a:srgbClr val="000000"/>
              </a:buClr>
              <a:buChar char="•"/>
              <a:tabLst>
                <a:tab pos="273685" algn="l"/>
              </a:tabLst>
            </a:pPr>
            <a:r>
              <a:rPr sz="1600" spc="-5" dirty="0">
                <a:latin typeface="Carlito"/>
                <a:cs typeface="Carlito"/>
              </a:rPr>
              <a:t>Çalışmak, </a:t>
            </a:r>
            <a:r>
              <a:rPr sz="1600" dirty="0">
                <a:latin typeface="Carlito"/>
                <a:cs typeface="Carlito"/>
              </a:rPr>
              <a:t>kişinin </a:t>
            </a:r>
            <a:r>
              <a:rPr sz="1600" spc="-10" dirty="0">
                <a:latin typeface="Carlito"/>
                <a:cs typeface="Carlito"/>
              </a:rPr>
              <a:t>yaşaması, </a:t>
            </a:r>
            <a:r>
              <a:rPr sz="1600" dirty="0">
                <a:latin typeface="Carlito"/>
                <a:cs typeface="Carlito"/>
              </a:rPr>
              <a:t>maddi </a:t>
            </a:r>
            <a:r>
              <a:rPr sz="1600" spc="-15" dirty="0">
                <a:latin typeface="Carlito"/>
                <a:cs typeface="Carlito"/>
              </a:rPr>
              <a:t>ve </a:t>
            </a:r>
            <a:r>
              <a:rPr sz="1600" dirty="0">
                <a:latin typeface="Carlito"/>
                <a:cs typeface="Carlito"/>
              </a:rPr>
              <a:t>manevi </a:t>
            </a:r>
            <a:r>
              <a:rPr sz="1600" spc="-10" dirty="0">
                <a:latin typeface="Carlito"/>
                <a:cs typeface="Carlito"/>
              </a:rPr>
              <a:t>yönden </a:t>
            </a:r>
            <a:r>
              <a:rPr sz="1600" spc="-5" dirty="0">
                <a:latin typeface="Carlito"/>
                <a:cs typeface="Carlito"/>
              </a:rPr>
              <a:t>gelişmesi </a:t>
            </a:r>
            <a:r>
              <a:rPr sz="1600" spc="-30" dirty="0">
                <a:latin typeface="Carlito"/>
                <a:cs typeface="Carlito"/>
              </a:rPr>
              <a:t>ve  </a:t>
            </a:r>
            <a:r>
              <a:rPr sz="1600" spc="-10" dirty="0">
                <a:latin typeface="Carlito"/>
                <a:cs typeface="Carlito"/>
              </a:rPr>
              <a:t>gereksinimlerini </a:t>
            </a:r>
            <a:r>
              <a:rPr sz="1600" spc="-15" dirty="0">
                <a:latin typeface="Carlito"/>
                <a:cs typeface="Carlito"/>
              </a:rPr>
              <a:t>karşılayabilmesi </a:t>
            </a:r>
            <a:r>
              <a:rPr sz="1600" spc="-5" dirty="0">
                <a:latin typeface="Carlito"/>
                <a:cs typeface="Carlito"/>
              </a:rPr>
              <a:t>için </a:t>
            </a:r>
            <a:r>
              <a:rPr sz="1600" spc="-20" dirty="0">
                <a:latin typeface="Carlito"/>
                <a:cs typeface="Carlito"/>
              </a:rPr>
              <a:t>hayatın </a:t>
            </a:r>
            <a:r>
              <a:rPr sz="1600" spc="-5" dirty="0">
                <a:latin typeface="Carlito"/>
                <a:cs typeface="Carlito"/>
              </a:rPr>
              <a:t>içinde yapmak </a:t>
            </a:r>
            <a:r>
              <a:rPr sz="1600" spc="-15" dirty="0">
                <a:latin typeface="Carlito"/>
                <a:cs typeface="Carlito"/>
              </a:rPr>
              <a:t>zorunda  </a:t>
            </a:r>
            <a:r>
              <a:rPr sz="1600" spc="-5" dirty="0">
                <a:latin typeface="Carlito"/>
                <a:cs typeface="Carlito"/>
              </a:rPr>
              <a:t>olduğu </a:t>
            </a:r>
            <a:r>
              <a:rPr sz="1600" spc="-10" dirty="0">
                <a:latin typeface="Carlito"/>
                <a:cs typeface="Carlito"/>
              </a:rPr>
              <a:t>devamlı bir </a:t>
            </a:r>
            <a:r>
              <a:rPr sz="1600" spc="-40" dirty="0">
                <a:latin typeface="Carlito"/>
                <a:cs typeface="Carlito"/>
              </a:rPr>
              <a:t>uğraştır. </a:t>
            </a:r>
            <a:r>
              <a:rPr sz="1600" dirty="0">
                <a:latin typeface="Carlito"/>
                <a:cs typeface="Carlito"/>
              </a:rPr>
              <a:t>Bu </a:t>
            </a:r>
            <a:r>
              <a:rPr sz="1600" spc="-15" dirty="0">
                <a:latin typeface="Carlito"/>
                <a:cs typeface="Carlito"/>
              </a:rPr>
              <a:t>zorunlu uğraş ve </a:t>
            </a:r>
            <a:r>
              <a:rPr sz="1600" dirty="0">
                <a:latin typeface="Carlito"/>
                <a:cs typeface="Carlito"/>
              </a:rPr>
              <a:t>iş </a:t>
            </a:r>
            <a:r>
              <a:rPr sz="1600" spc="-10" dirty="0">
                <a:latin typeface="Carlito"/>
                <a:cs typeface="Carlito"/>
              </a:rPr>
              <a:t>ortamı, zaman  zaman </a:t>
            </a:r>
            <a:r>
              <a:rPr sz="1600" spc="-5" dirty="0">
                <a:latin typeface="Carlito"/>
                <a:cs typeface="Carlito"/>
              </a:rPr>
              <a:t>çalışanların sağlığını </a:t>
            </a:r>
            <a:r>
              <a:rPr sz="1600" spc="-20" dirty="0">
                <a:latin typeface="Carlito"/>
                <a:cs typeface="Carlito"/>
              </a:rPr>
              <a:t>tehlikeye </a:t>
            </a:r>
            <a:r>
              <a:rPr sz="1600" spc="-15" dirty="0">
                <a:latin typeface="Carlito"/>
                <a:cs typeface="Carlito"/>
              </a:rPr>
              <a:t>atmakta </a:t>
            </a:r>
            <a:r>
              <a:rPr sz="1600" spc="-20" dirty="0">
                <a:latin typeface="Carlito"/>
                <a:cs typeface="Carlito"/>
              </a:rPr>
              <a:t>hatta </a:t>
            </a:r>
            <a:r>
              <a:rPr sz="1600" spc="-10" dirty="0">
                <a:latin typeface="Carlito"/>
                <a:cs typeface="Carlito"/>
              </a:rPr>
              <a:t>yaşam </a:t>
            </a:r>
            <a:r>
              <a:rPr sz="1600" spc="-5" dirty="0">
                <a:latin typeface="Carlito"/>
                <a:cs typeface="Carlito"/>
              </a:rPr>
              <a:t>hakkını  </a:t>
            </a:r>
            <a:r>
              <a:rPr sz="1600" dirty="0">
                <a:latin typeface="Carlito"/>
                <a:cs typeface="Carlito"/>
              </a:rPr>
              <a:t>elinden</a:t>
            </a:r>
            <a:r>
              <a:rPr sz="1600" spc="-10" dirty="0">
                <a:latin typeface="Carlito"/>
                <a:cs typeface="Carlito"/>
              </a:rPr>
              <a:t> </a:t>
            </a:r>
            <a:r>
              <a:rPr sz="1600" spc="-20" dirty="0">
                <a:latin typeface="Carlito"/>
                <a:cs typeface="Carlito"/>
              </a:rPr>
              <a:t>alabilmektedir.</a:t>
            </a:r>
            <a:endParaRPr sz="1600" dirty="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4935295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78845" y="428955"/>
            <a:ext cx="922655" cy="29046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800" spc="-5" dirty="0"/>
              <a:t>Gİ</a:t>
            </a:r>
            <a:r>
              <a:rPr sz="1800" spc="-15" dirty="0"/>
              <a:t>R</a:t>
            </a:r>
            <a:r>
              <a:rPr sz="1800" dirty="0"/>
              <a:t>İŞ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25348" y="2581911"/>
            <a:ext cx="8629650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spcBef>
                <a:spcPts val="100"/>
              </a:spcBef>
              <a:buClr>
                <a:srgbClr val="000000"/>
              </a:buClr>
              <a:buChar char="•"/>
              <a:tabLst>
                <a:tab pos="264160" algn="l"/>
              </a:tabLst>
            </a:pPr>
            <a:r>
              <a:rPr sz="1600" spc="-30" dirty="0">
                <a:latin typeface="Carlito"/>
                <a:cs typeface="Carlito"/>
              </a:rPr>
              <a:t>Yaşama </a:t>
            </a:r>
            <a:r>
              <a:rPr sz="1600" dirty="0">
                <a:latin typeface="Carlito"/>
                <a:cs typeface="Carlito"/>
              </a:rPr>
              <a:t>hakkı, </a:t>
            </a:r>
            <a:r>
              <a:rPr sz="1600" spc="-10" dirty="0">
                <a:latin typeface="Carlito"/>
                <a:cs typeface="Carlito"/>
              </a:rPr>
              <a:t>diğer </a:t>
            </a:r>
            <a:r>
              <a:rPr sz="1600" spc="-5" dirty="0">
                <a:latin typeface="Carlito"/>
                <a:cs typeface="Carlito"/>
              </a:rPr>
              <a:t>bütün hakların da kullanılmasına </a:t>
            </a:r>
            <a:r>
              <a:rPr sz="1600" spc="-10" dirty="0">
                <a:latin typeface="Carlito"/>
                <a:cs typeface="Carlito"/>
              </a:rPr>
              <a:t>imkân </a:t>
            </a:r>
            <a:r>
              <a:rPr sz="1600" spc="-15" dirty="0">
                <a:latin typeface="Carlito"/>
                <a:cs typeface="Carlito"/>
              </a:rPr>
              <a:t>veren  </a:t>
            </a:r>
            <a:r>
              <a:rPr sz="1600" dirty="0">
                <a:latin typeface="Carlito"/>
                <a:cs typeface="Carlito"/>
              </a:rPr>
              <a:t>en </a:t>
            </a:r>
            <a:r>
              <a:rPr sz="1600" spc="-5" dirty="0">
                <a:latin typeface="Carlito"/>
                <a:cs typeface="Carlito"/>
              </a:rPr>
              <a:t>temel haktır </a:t>
            </a:r>
            <a:r>
              <a:rPr sz="1600" spc="-15" dirty="0">
                <a:latin typeface="Carlito"/>
                <a:cs typeface="Carlito"/>
              </a:rPr>
              <a:t>ve </a:t>
            </a:r>
            <a:r>
              <a:rPr sz="1600" spc="-10" dirty="0">
                <a:latin typeface="Carlito"/>
                <a:cs typeface="Carlito"/>
              </a:rPr>
              <a:t>birinci derecede </a:t>
            </a:r>
            <a:r>
              <a:rPr sz="1600" spc="-5" dirty="0">
                <a:latin typeface="Carlito"/>
                <a:cs typeface="Carlito"/>
              </a:rPr>
              <a:t>güvence </a:t>
            </a:r>
            <a:r>
              <a:rPr sz="1600" dirty="0">
                <a:latin typeface="Carlito"/>
                <a:cs typeface="Carlito"/>
              </a:rPr>
              <a:t>altına </a:t>
            </a:r>
            <a:r>
              <a:rPr sz="1600" spc="-25" dirty="0">
                <a:latin typeface="Carlito"/>
                <a:cs typeface="Carlito"/>
              </a:rPr>
              <a:t>alınmalıdır. </a:t>
            </a:r>
            <a:r>
              <a:rPr sz="1600" dirty="0">
                <a:latin typeface="Carlito"/>
                <a:cs typeface="Carlito"/>
              </a:rPr>
              <a:t>Bu  anlamda, </a:t>
            </a:r>
            <a:r>
              <a:rPr sz="1600" spc="-15" dirty="0">
                <a:latin typeface="Carlito"/>
                <a:cs typeface="Carlito"/>
              </a:rPr>
              <a:t>yaş, </a:t>
            </a:r>
            <a:r>
              <a:rPr sz="1600" spc="-5" dirty="0">
                <a:latin typeface="Carlito"/>
                <a:cs typeface="Carlito"/>
              </a:rPr>
              <a:t>cinsiyet, ırk </a:t>
            </a:r>
            <a:r>
              <a:rPr sz="1600" spc="-15" dirty="0">
                <a:latin typeface="Carlito"/>
                <a:cs typeface="Carlito"/>
              </a:rPr>
              <a:t>ve </a:t>
            </a:r>
            <a:r>
              <a:rPr sz="1600" dirty="0">
                <a:latin typeface="Carlito"/>
                <a:cs typeface="Carlito"/>
              </a:rPr>
              <a:t>meslek </a:t>
            </a:r>
            <a:r>
              <a:rPr sz="1600" spc="-10" dirty="0">
                <a:latin typeface="Carlito"/>
                <a:cs typeface="Carlito"/>
              </a:rPr>
              <a:t>farkı </a:t>
            </a:r>
            <a:r>
              <a:rPr sz="1600" spc="-15" dirty="0">
                <a:latin typeface="Carlito"/>
                <a:cs typeface="Carlito"/>
              </a:rPr>
              <a:t>gözetilmeksizin herkesin  </a:t>
            </a:r>
            <a:r>
              <a:rPr sz="1600" spc="-10" dirty="0">
                <a:latin typeface="Carlito"/>
                <a:cs typeface="Carlito"/>
              </a:rPr>
              <a:t>yaşama </a:t>
            </a:r>
            <a:r>
              <a:rPr sz="1600" spc="-5" dirty="0">
                <a:latin typeface="Carlito"/>
                <a:cs typeface="Carlito"/>
              </a:rPr>
              <a:t>hakkı </a:t>
            </a:r>
            <a:r>
              <a:rPr sz="1600" dirty="0">
                <a:latin typeface="Carlito"/>
                <a:cs typeface="Carlito"/>
              </a:rPr>
              <a:t>en </a:t>
            </a:r>
            <a:r>
              <a:rPr sz="1600" spc="-5" dirty="0">
                <a:latin typeface="Carlito"/>
                <a:cs typeface="Carlito"/>
              </a:rPr>
              <a:t>yüksek </a:t>
            </a:r>
            <a:r>
              <a:rPr sz="1600" spc="-15" dirty="0">
                <a:latin typeface="Carlito"/>
                <a:cs typeface="Carlito"/>
              </a:rPr>
              <a:t>düzeyde </a:t>
            </a:r>
            <a:r>
              <a:rPr sz="1600" spc="-20" dirty="0">
                <a:latin typeface="Carlito"/>
                <a:cs typeface="Carlito"/>
              </a:rPr>
              <a:t>garanti </a:t>
            </a:r>
            <a:r>
              <a:rPr sz="1600" dirty="0">
                <a:latin typeface="Carlito"/>
                <a:cs typeface="Carlito"/>
              </a:rPr>
              <a:t>altına</a:t>
            </a:r>
            <a:r>
              <a:rPr sz="1600" spc="-15" dirty="0">
                <a:latin typeface="Carlito"/>
                <a:cs typeface="Carlito"/>
              </a:rPr>
              <a:t> </a:t>
            </a:r>
            <a:r>
              <a:rPr sz="1600" spc="-20" dirty="0">
                <a:latin typeface="Carlito"/>
                <a:cs typeface="Carlito"/>
              </a:rPr>
              <a:t>alınmalıdır.</a:t>
            </a:r>
            <a:endParaRPr sz="1600" dirty="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11480810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270502" y="611835"/>
            <a:ext cx="922655" cy="3212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5" dirty="0"/>
              <a:t>Gİ</a:t>
            </a:r>
            <a:r>
              <a:rPr sz="2000" spc="-15" dirty="0"/>
              <a:t>R</a:t>
            </a:r>
            <a:r>
              <a:rPr sz="2000" dirty="0"/>
              <a:t>İŞ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77496" y="2097913"/>
            <a:ext cx="8629015" cy="13978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spcBef>
                <a:spcPts val="100"/>
              </a:spcBef>
              <a:buClr>
                <a:srgbClr val="000000"/>
              </a:buClr>
              <a:buChar char="•"/>
              <a:tabLst>
                <a:tab pos="346710" algn="l"/>
              </a:tabLst>
            </a:pPr>
            <a:r>
              <a:rPr sz="1600" spc="-5" dirty="0">
                <a:latin typeface="Carlito"/>
                <a:cs typeface="Carlito"/>
              </a:rPr>
              <a:t>Sağlık, her </a:t>
            </a:r>
            <a:r>
              <a:rPr sz="1600" spc="-10" dirty="0">
                <a:latin typeface="Carlito"/>
                <a:cs typeface="Carlito"/>
              </a:rPr>
              <a:t>şeyden </a:t>
            </a:r>
            <a:r>
              <a:rPr sz="1600" spc="-5" dirty="0">
                <a:latin typeface="Carlito"/>
                <a:cs typeface="Carlito"/>
              </a:rPr>
              <a:t>önce </a:t>
            </a:r>
            <a:r>
              <a:rPr sz="1600" spc="-10" dirty="0">
                <a:latin typeface="Carlito"/>
                <a:cs typeface="Carlito"/>
              </a:rPr>
              <a:t>bireylerin </a:t>
            </a:r>
            <a:r>
              <a:rPr sz="1600" spc="-15" dirty="0">
                <a:latin typeface="Carlito"/>
                <a:cs typeface="Carlito"/>
              </a:rPr>
              <a:t>ekonomik, sosyal, </a:t>
            </a:r>
            <a:r>
              <a:rPr sz="1600" spc="-5" dirty="0">
                <a:latin typeface="Carlito"/>
                <a:cs typeface="Carlito"/>
              </a:rPr>
              <a:t>kültürel,  </a:t>
            </a:r>
            <a:r>
              <a:rPr sz="1600" dirty="0">
                <a:latin typeface="Carlito"/>
                <a:cs typeface="Carlito"/>
              </a:rPr>
              <a:t>medeni </a:t>
            </a:r>
            <a:r>
              <a:rPr sz="1600" spc="-15" dirty="0">
                <a:latin typeface="Carlito"/>
                <a:cs typeface="Carlito"/>
              </a:rPr>
              <a:t>ve </a:t>
            </a:r>
            <a:r>
              <a:rPr sz="1600" spc="-10" dirty="0">
                <a:latin typeface="Carlito"/>
                <a:cs typeface="Carlito"/>
              </a:rPr>
              <a:t>siyasi nitelikli temel </a:t>
            </a:r>
            <a:r>
              <a:rPr sz="1600" spc="-5" dirty="0">
                <a:latin typeface="Carlito"/>
                <a:cs typeface="Carlito"/>
              </a:rPr>
              <a:t>haklarının </a:t>
            </a:r>
            <a:r>
              <a:rPr sz="1600" spc="-10" dirty="0">
                <a:latin typeface="Carlito"/>
                <a:cs typeface="Carlito"/>
              </a:rPr>
              <a:t>başında </a:t>
            </a:r>
            <a:r>
              <a:rPr sz="1600" spc="-5" dirty="0">
                <a:latin typeface="Carlito"/>
                <a:cs typeface="Carlito"/>
              </a:rPr>
              <a:t>gelen </a:t>
            </a:r>
            <a:r>
              <a:rPr sz="1600" spc="-10" dirty="0">
                <a:latin typeface="Carlito"/>
                <a:cs typeface="Carlito"/>
              </a:rPr>
              <a:t>temel </a:t>
            </a:r>
            <a:r>
              <a:rPr sz="1600" spc="-5" dirty="0">
                <a:latin typeface="Carlito"/>
                <a:cs typeface="Carlito"/>
              </a:rPr>
              <a:t>bir  </a:t>
            </a:r>
            <a:r>
              <a:rPr sz="1600" dirty="0">
                <a:latin typeface="Carlito"/>
                <a:cs typeface="Carlito"/>
              </a:rPr>
              <a:t>insan </a:t>
            </a:r>
            <a:r>
              <a:rPr sz="1600" spc="-5" dirty="0">
                <a:latin typeface="Carlito"/>
                <a:cs typeface="Carlito"/>
              </a:rPr>
              <a:t>hakkıdır </a:t>
            </a:r>
            <a:r>
              <a:rPr sz="1600" dirty="0">
                <a:latin typeface="Carlito"/>
                <a:cs typeface="Carlito"/>
              </a:rPr>
              <a:t>(Demirbilek,</a:t>
            </a:r>
            <a:r>
              <a:rPr sz="1600" spc="-50" dirty="0">
                <a:latin typeface="Carlito"/>
                <a:cs typeface="Carlito"/>
              </a:rPr>
              <a:t> </a:t>
            </a:r>
            <a:r>
              <a:rPr sz="1600" spc="-5" dirty="0">
                <a:latin typeface="Carlito"/>
                <a:cs typeface="Carlito"/>
              </a:rPr>
              <a:t>2005).</a:t>
            </a:r>
            <a:endParaRPr sz="1600" dirty="0">
              <a:latin typeface="Carlito"/>
              <a:cs typeface="Carlito"/>
            </a:endParaRPr>
          </a:p>
          <a:p>
            <a:pPr marL="12700" marR="5715" algn="just">
              <a:spcBef>
                <a:spcPts val="1200"/>
              </a:spcBef>
              <a:buClr>
                <a:srgbClr val="000000"/>
              </a:buClr>
              <a:buChar char="•"/>
              <a:tabLst>
                <a:tab pos="345440" algn="l"/>
              </a:tabLst>
            </a:pPr>
            <a:r>
              <a:rPr sz="1600" spc="-5" dirty="0">
                <a:latin typeface="Carlito"/>
                <a:cs typeface="Carlito"/>
              </a:rPr>
              <a:t>Sağlık </a:t>
            </a:r>
            <a:r>
              <a:rPr sz="1600" spc="-20" dirty="0">
                <a:latin typeface="Carlito"/>
                <a:cs typeface="Carlito"/>
              </a:rPr>
              <a:t>kavramı, </a:t>
            </a:r>
            <a:r>
              <a:rPr sz="1600" spc="-5" dirty="0">
                <a:latin typeface="Carlito"/>
                <a:cs typeface="Carlito"/>
              </a:rPr>
              <a:t>yaşanan </a:t>
            </a:r>
            <a:r>
              <a:rPr sz="1600" spc="-15" dirty="0">
                <a:latin typeface="Carlito"/>
                <a:cs typeface="Carlito"/>
              </a:rPr>
              <a:t>çevreye </a:t>
            </a:r>
            <a:r>
              <a:rPr sz="1600" spc="-10" dirty="0">
                <a:latin typeface="Carlito"/>
                <a:cs typeface="Carlito"/>
              </a:rPr>
              <a:t>organizmanın </a:t>
            </a:r>
            <a:r>
              <a:rPr sz="1600" spc="-5" dirty="0">
                <a:latin typeface="Carlito"/>
                <a:cs typeface="Carlito"/>
              </a:rPr>
              <a:t>uyumunu </a:t>
            </a:r>
            <a:r>
              <a:rPr sz="1600" spc="-10" dirty="0">
                <a:latin typeface="Carlito"/>
                <a:cs typeface="Carlito"/>
              </a:rPr>
              <a:t>ifade  etmekte </a:t>
            </a:r>
            <a:r>
              <a:rPr sz="1600" spc="-15" dirty="0">
                <a:latin typeface="Carlito"/>
                <a:cs typeface="Carlito"/>
              </a:rPr>
              <a:t>ve </a:t>
            </a:r>
            <a:r>
              <a:rPr sz="1600" spc="-10" dirty="0">
                <a:latin typeface="Carlito"/>
                <a:cs typeface="Carlito"/>
              </a:rPr>
              <a:t>günümüzde </a:t>
            </a:r>
            <a:r>
              <a:rPr sz="1600" spc="-5" dirty="0">
                <a:latin typeface="Carlito"/>
                <a:cs typeface="Carlito"/>
              </a:rPr>
              <a:t>sadece </a:t>
            </a:r>
            <a:r>
              <a:rPr sz="1600" spc="-10" dirty="0">
                <a:latin typeface="Carlito"/>
                <a:cs typeface="Carlito"/>
              </a:rPr>
              <a:t>hastalık </a:t>
            </a:r>
            <a:r>
              <a:rPr sz="1600" spc="-15" dirty="0">
                <a:latin typeface="Carlito"/>
                <a:cs typeface="Carlito"/>
              </a:rPr>
              <a:t>ve </a:t>
            </a:r>
            <a:r>
              <a:rPr sz="1600" spc="-10" dirty="0">
                <a:latin typeface="Carlito"/>
                <a:cs typeface="Carlito"/>
              </a:rPr>
              <a:t>sakatlıkların yokluğu </a:t>
            </a:r>
            <a:r>
              <a:rPr sz="1600" spc="-5" dirty="0">
                <a:latin typeface="Carlito"/>
                <a:cs typeface="Carlito"/>
              </a:rPr>
              <a:t>değil,  bedensel, </a:t>
            </a:r>
            <a:r>
              <a:rPr sz="1600" dirty="0">
                <a:latin typeface="Carlito"/>
                <a:cs typeface="Carlito"/>
              </a:rPr>
              <a:t>ruhsal </a:t>
            </a:r>
            <a:r>
              <a:rPr sz="1600" spc="-15" dirty="0">
                <a:latin typeface="Carlito"/>
                <a:cs typeface="Carlito"/>
              </a:rPr>
              <a:t>ve </a:t>
            </a:r>
            <a:r>
              <a:rPr sz="1600" spc="-20" dirty="0">
                <a:latin typeface="Carlito"/>
                <a:cs typeface="Carlito"/>
              </a:rPr>
              <a:t>sosyal </a:t>
            </a:r>
            <a:r>
              <a:rPr sz="1600" spc="-10" dirty="0">
                <a:latin typeface="Carlito"/>
                <a:cs typeface="Carlito"/>
              </a:rPr>
              <a:t>yönden </a:t>
            </a:r>
            <a:r>
              <a:rPr sz="1600" spc="-15" dirty="0">
                <a:latin typeface="Carlito"/>
                <a:cs typeface="Carlito"/>
              </a:rPr>
              <a:t>tam </a:t>
            </a:r>
            <a:r>
              <a:rPr sz="1600" spc="-5" dirty="0">
                <a:latin typeface="Carlito"/>
                <a:cs typeface="Carlito"/>
              </a:rPr>
              <a:t>bir iyilik durumu biçiminde  </a:t>
            </a:r>
            <a:r>
              <a:rPr sz="1600" spc="-10" dirty="0">
                <a:latin typeface="Carlito"/>
                <a:cs typeface="Carlito"/>
              </a:rPr>
              <a:t>tanımlanmaktadır </a:t>
            </a:r>
            <a:r>
              <a:rPr sz="1600" spc="-5" dirty="0">
                <a:latin typeface="Carlito"/>
                <a:cs typeface="Carlito"/>
              </a:rPr>
              <a:t>(Ilıcak,</a:t>
            </a:r>
            <a:r>
              <a:rPr sz="1600" spc="-45" dirty="0">
                <a:latin typeface="Carlito"/>
                <a:cs typeface="Carlito"/>
              </a:rPr>
              <a:t> </a:t>
            </a:r>
            <a:r>
              <a:rPr sz="1600" spc="-5" dirty="0">
                <a:latin typeface="Carlito"/>
                <a:cs typeface="Carlito"/>
              </a:rPr>
              <a:t>1992).</a:t>
            </a:r>
            <a:endParaRPr sz="1600" dirty="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1948025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05541" y="527915"/>
            <a:ext cx="922655" cy="3212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5" dirty="0"/>
              <a:t>Gİ</a:t>
            </a:r>
            <a:r>
              <a:rPr sz="2000" spc="-15" dirty="0"/>
              <a:t>R</a:t>
            </a:r>
            <a:r>
              <a:rPr sz="2000" dirty="0"/>
              <a:t>İŞ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2044" y="2285239"/>
            <a:ext cx="8629650" cy="1644040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233679" indent="-220979" algn="just">
              <a:spcBef>
                <a:spcPts val="700"/>
              </a:spcBef>
              <a:buChar char="•"/>
              <a:tabLst>
                <a:tab pos="233679" algn="l"/>
              </a:tabLst>
            </a:pPr>
            <a:r>
              <a:rPr sz="1600" dirty="0">
                <a:latin typeface="Carlito"/>
                <a:cs typeface="Carlito"/>
              </a:rPr>
              <a:t>WHO </a:t>
            </a:r>
            <a:r>
              <a:rPr sz="1600" spc="-15" dirty="0">
                <a:latin typeface="Carlito"/>
                <a:cs typeface="Carlito"/>
              </a:rPr>
              <a:t>ve </a:t>
            </a:r>
            <a:r>
              <a:rPr sz="1600" spc="-35" dirty="0">
                <a:latin typeface="Carlito"/>
                <a:cs typeface="Carlito"/>
              </a:rPr>
              <a:t>ILO, </a:t>
            </a:r>
            <a:r>
              <a:rPr sz="1600" dirty="0">
                <a:latin typeface="Carlito"/>
                <a:cs typeface="Carlito"/>
              </a:rPr>
              <a:t>işçi </a:t>
            </a:r>
            <a:r>
              <a:rPr sz="1600" spc="-5" dirty="0">
                <a:latin typeface="Carlito"/>
                <a:cs typeface="Carlito"/>
              </a:rPr>
              <a:t>sağlığını şöyle</a:t>
            </a:r>
            <a:r>
              <a:rPr sz="1600" spc="15" dirty="0">
                <a:latin typeface="Carlito"/>
                <a:cs typeface="Carlito"/>
              </a:rPr>
              <a:t> </a:t>
            </a:r>
            <a:r>
              <a:rPr sz="1600" spc="-5" dirty="0">
                <a:latin typeface="Carlito"/>
                <a:cs typeface="Carlito"/>
              </a:rPr>
              <a:t>tanımlamaktadır:</a:t>
            </a:r>
            <a:endParaRPr sz="1600" dirty="0">
              <a:latin typeface="Carlito"/>
              <a:cs typeface="Carlito"/>
            </a:endParaRPr>
          </a:p>
          <a:p>
            <a:pPr marL="12700" marR="5080" algn="just">
              <a:spcBef>
                <a:spcPts val="600"/>
              </a:spcBef>
            </a:pPr>
            <a:r>
              <a:rPr sz="1600" spc="-5" dirty="0">
                <a:latin typeface="Carlito"/>
                <a:cs typeface="Carlito"/>
              </a:rPr>
              <a:t>“İşçi sağlığı, çalışan tüm insanların fiziksel, ruhsal, </a:t>
            </a:r>
            <a:r>
              <a:rPr sz="1600" spc="-15" dirty="0">
                <a:latin typeface="Carlito"/>
                <a:cs typeface="Carlito"/>
              </a:rPr>
              <a:t>moral ve </a:t>
            </a:r>
            <a:r>
              <a:rPr sz="1600" spc="-20" dirty="0">
                <a:latin typeface="Carlito"/>
                <a:cs typeface="Carlito"/>
              </a:rPr>
              <a:t>sosyal  </a:t>
            </a:r>
            <a:r>
              <a:rPr sz="1600" spc="-10" dirty="0">
                <a:latin typeface="Carlito"/>
                <a:cs typeface="Carlito"/>
              </a:rPr>
              <a:t>yönden </a:t>
            </a:r>
            <a:r>
              <a:rPr sz="1600" spc="-15" dirty="0">
                <a:latin typeface="Carlito"/>
                <a:cs typeface="Carlito"/>
              </a:rPr>
              <a:t>tam </a:t>
            </a:r>
            <a:r>
              <a:rPr sz="1600" spc="-5" dirty="0">
                <a:latin typeface="Carlito"/>
                <a:cs typeface="Carlito"/>
              </a:rPr>
              <a:t>iyilik durumlarının sağlanmasını </a:t>
            </a:r>
            <a:r>
              <a:rPr sz="1600" spc="-15" dirty="0">
                <a:latin typeface="Carlito"/>
                <a:cs typeface="Carlito"/>
              </a:rPr>
              <a:t>ve </a:t>
            </a:r>
            <a:r>
              <a:rPr sz="1600" dirty="0">
                <a:latin typeface="Carlito"/>
                <a:cs typeface="Carlito"/>
              </a:rPr>
              <a:t>en </a:t>
            </a:r>
            <a:r>
              <a:rPr sz="1600" spc="-5" dirty="0">
                <a:latin typeface="Carlito"/>
                <a:cs typeface="Carlito"/>
              </a:rPr>
              <a:t>yüksek </a:t>
            </a:r>
            <a:r>
              <a:rPr sz="1600" spc="-15" dirty="0">
                <a:latin typeface="Carlito"/>
                <a:cs typeface="Carlito"/>
              </a:rPr>
              <a:t>düzeyde  </a:t>
            </a:r>
            <a:r>
              <a:rPr sz="1600" spc="-10" dirty="0">
                <a:latin typeface="Carlito"/>
                <a:cs typeface="Carlito"/>
              </a:rPr>
              <a:t>sürdürülmesini, </a:t>
            </a:r>
            <a:r>
              <a:rPr sz="1600" dirty="0">
                <a:latin typeface="Carlito"/>
                <a:cs typeface="Carlito"/>
              </a:rPr>
              <a:t>iş </a:t>
            </a:r>
            <a:r>
              <a:rPr sz="1600" spc="-15" dirty="0">
                <a:latin typeface="Carlito"/>
                <a:cs typeface="Carlito"/>
              </a:rPr>
              <a:t>koşulları ve </a:t>
            </a:r>
            <a:r>
              <a:rPr sz="1600" spc="-10" dirty="0">
                <a:latin typeface="Carlito"/>
                <a:cs typeface="Carlito"/>
              </a:rPr>
              <a:t>kullanılan </a:t>
            </a:r>
            <a:r>
              <a:rPr sz="1600" spc="-15" dirty="0">
                <a:latin typeface="Carlito"/>
                <a:cs typeface="Carlito"/>
              </a:rPr>
              <a:t>zararlı </a:t>
            </a:r>
            <a:r>
              <a:rPr sz="1600" dirty="0">
                <a:latin typeface="Carlito"/>
                <a:cs typeface="Carlito"/>
              </a:rPr>
              <a:t>maddeler </a:t>
            </a:r>
            <a:r>
              <a:rPr sz="1600" spc="-5" dirty="0">
                <a:latin typeface="Carlito"/>
                <a:cs typeface="Carlito"/>
              </a:rPr>
              <a:t>nedeniyle  çalışanların sağlığına gelebilecek </a:t>
            </a:r>
            <a:r>
              <a:rPr sz="1600" spc="-15" dirty="0">
                <a:latin typeface="Carlito"/>
                <a:cs typeface="Carlito"/>
              </a:rPr>
              <a:t>zararların </a:t>
            </a:r>
            <a:r>
              <a:rPr sz="1600" spc="-5" dirty="0">
                <a:latin typeface="Carlito"/>
                <a:cs typeface="Carlito"/>
              </a:rPr>
              <a:t>önlenmesini, </a:t>
            </a:r>
            <a:r>
              <a:rPr sz="1600" spc="-15" dirty="0">
                <a:latin typeface="Carlito"/>
                <a:cs typeface="Carlito"/>
              </a:rPr>
              <a:t>ayrıca </a:t>
            </a:r>
            <a:r>
              <a:rPr sz="1600" spc="-5" dirty="0">
                <a:latin typeface="Carlito"/>
                <a:cs typeface="Carlito"/>
              </a:rPr>
              <a:t>işçinin  </a:t>
            </a:r>
            <a:r>
              <a:rPr sz="1600" spc="-10" dirty="0">
                <a:latin typeface="Carlito"/>
                <a:cs typeface="Carlito"/>
              </a:rPr>
              <a:t>fizyolojik </a:t>
            </a:r>
            <a:r>
              <a:rPr sz="1600" spc="-15" dirty="0">
                <a:latin typeface="Carlito"/>
                <a:cs typeface="Carlito"/>
              </a:rPr>
              <a:t>ve psikolojik </a:t>
            </a:r>
            <a:r>
              <a:rPr sz="1600" spc="-10" dirty="0">
                <a:latin typeface="Carlito"/>
                <a:cs typeface="Carlito"/>
              </a:rPr>
              <a:t>özelliklerine uygun yerlere </a:t>
            </a:r>
            <a:r>
              <a:rPr sz="1600" spc="-5" dirty="0">
                <a:latin typeface="Carlito"/>
                <a:cs typeface="Carlito"/>
              </a:rPr>
              <a:t>yerleştirilmesini, </a:t>
            </a:r>
            <a:r>
              <a:rPr sz="1600" dirty="0">
                <a:latin typeface="Carlito"/>
                <a:cs typeface="Carlito"/>
              </a:rPr>
              <a:t>işin  insana </a:t>
            </a:r>
            <a:r>
              <a:rPr sz="1600" spc="-15" dirty="0">
                <a:latin typeface="Carlito"/>
                <a:cs typeface="Carlito"/>
              </a:rPr>
              <a:t>ve </a:t>
            </a:r>
            <a:r>
              <a:rPr sz="1600" dirty="0">
                <a:latin typeface="Carlito"/>
                <a:cs typeface="Carlito"/>
              </a:rPr>
              <a:t>insanın işe </a:t>
            </a:r>
            <a:r>
              <a:rPr sz="1600" spc="-5" dirty="0">
                <a:latin typeface="Carlito"/>
                <a:cs typeface="Carlito"/>
              </a:rPr>
              <a:t>uymasını </a:t>
            </a:r>
            <a:r>
              <a:rPr sz="1600" dirty="0">
                <a:latin typeface="Carlito"/>
                <a:cs typeface="Carlito"/>
              </a:rPr>
              <a:t>asıl </a:t>
            </a:r>
            <a:r>
              <a:rPr sz="1600" spc="-5" dirty="0">
                <a:latin typeface="Carlito"/>
                <a:cs typeface="Carlito"/>
              </a:rPr>
              <a:t>amaç </a:t>
            </a:r>
            <a:r>
              <a:rPr sz="1600" spc="-15" dirty="0">
                <a:latin typeface="Carlito"/>
                <a:cs typeface="Carlito"/>
              </a:rPr>
              <a:t>olarak </a:t>
            </a:r>
            <a:r>
              <a:rPr sz="1600" dirty="0">
                <a:latin typeface="Carlito"/>
                <a:cs typeface="Carlito"/>
              </a:rPr>
              <a:t>ele alan tıp </a:t>
            </a:r>
            <a:r>
              <a:rPr sz="1600" spc="-45" dirty="0">
                <a:latin typeface="Carlito"/>
                <a:cs typeface="Carlito"/>
              </a:rPr>
              <a:t>bilimidir.”  </a:t>
            </a:r>
            <a:r>
              <a:rPr sz="1600" spc="-5" dirty="0">
                <a:latin typeface="Carlito"/>
                <a:cs typeface="Carlito"/>
              </a:rPr>
              <a:t>(Işıl, 1990; Bingöl</a:t>
            </a:r>
            <a:r>
              <a:rPr sz="1600" spc="-40" dirty="0">
                <a:latin typeface="Carlito"/>
                <a:cs typeface="Carlito"/>
              </a:rPr>
              <a:t> </a:t>
            </a:r>
            <a:r>
              <a:rPr sz="1600" spc="-5" dirty="0">
                <a:latin typeface="Carlito"/>
                <a:cs typeface="Carlito"/>
              </a:rPr>
              <a:t>2003).</a:t>
            </a:r>
            <a:endParaRPr sz="1600" dirty="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4357925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293362" y="508965"/>
            <a:ext cx="922655" cy="3212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5" dirty="0"/>
              <a:t>Gİ</a:t>
            </a:r>
            <a:r>
              <a:rPr sz="2000" spc="-15" dirty="0"/>
              <a:t>R</a:t>
            </a:r>
            <a:r>
              <a:rPr sz="2000" dirty="0"/>
              <a:t>İŞ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67437" y="1632712"/>
            <a:ext cx="8629015" cy="15517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spcBef>
                <a:spcPts val="100"/>
              </a:spcBef>
              <a:buClr>
                <a:srgbClr val="000000"/>
              </a:buClr>
              <a:buChar char="•"/>
              <a:tabLst>
                <a:tab pos="337820" algn="l"/>
              </a:tabLst>
            </a:pPr>
            <a:r>
              <a:rPr spc="-5" dirty="0">
                <a:latin typeface="Carlito"/>
                <a:cs typeface="Carlito"/>
              </a:rPr>
              <a:t>İSG; </a:t>
            </a:r>
            <a:r>
              <a:rPr spc="-10" dirty="0">
                <a:latin typeface="Carlito"/>
                <a:cs typeface="Carlito"/>
              </a:rPr>
              <a:t>İşyerlerindeki </a:t>
            </a:r>
            <a:r>
              <a:rPr spc="-5" dirty="0">
                <a:latin typeface="Carlito"/>
                <a:cs typeface="Carlito"/>
              </a:rPr>
              <a:t>çalışma şartlarının </a:t>
            </a:r>
            <a:r>
              <a:rPr spc="-10" dirty="0">
                <a:latin typeface="Carlito"/>
                <a:cs typeface="Carlito"/>
              </a:rPr>
              <a:t>sağlık </a:t>
            </a:r>
            <a:r>
              <a:rPr spc="-15" dirty="0">
                <a:latin typeface="Carlito"/>
                <a:cs typeface="Carlito"/>
              </a:rPr>
              <a:t>ve </a:t>
            </a:r>
            <a:r>
              <a:rPr spc="-5" dirty="0">
                <a:latin typeface="Carlito"/>
                <a:cs typeface="Carlito"/>
              </a:rPr>
              <a:t>güvenlik içinde  olmasını </a:t>
            </a:r>
            <a:r>
              <a:rPr spc="-10" dirty="0">
                <a:latin typeface="Carlito"/>
                <a:cs typeface="Carlito"/>
              </a:rPr>
              <a:t>temin </a:t>
            </a:r>
            <a:r>
              <a:rPr dirty="0">
                <a:latin typeface="Carlito"/>
                <a:cs typeface="Carlito"/>
              </a:rPr>
              <a:t>eden </a:t>
            </a:r>
            <a:r>
              <a:rPr spc="-15" dirty="0">
                <a:latin typeface="Carlito"/>
                <a:cs typeface="Carlito"/>
              </a:rPr>
              <a:t>ve </a:t>
            </a:r>
            <a:r>
              <a:rPr spc="-5" dirty="0">
                <a:latin typeface="Carlito"/>
                <a:cs typeface="Carlito"/>
              </a:rPr>
              <a:t>sonucunda </a:t>
            </a:r>
            <a:r>
              <a:rPr dirty="0">
                <a:latin typeface="Carlito"/>
                <a:cs typeface="Carlito"/>
              </a:rPr>
              <a:t>iş </a:t>
            </a:r>
            <a:r>
              <a:rPr spc="-15" dirty="0">
                <a:latin typeface="Carlito"/>
                <a:cs typeface="Carlito"/>
              </a:rPr>
              <a:t>kazaları </a:t>
            </a:r>
            <a:r>
              <a:rPr spc="-5" dirty="0">
                <a:latin typeface="Carlito"/>
                <a:cs typeface="Carlito"/>
              </a:rPr>
              <a:t>ile </a:t>
            </a:r>
            <a:r>
              <a:rPr dirty="0">
                <a:latin typeface="Carlito"/>
                <a:cs typeface="Carlito"/>
              </a:rPr>
              <a:t>meslek </a:t>
            </a:r>
            <a:r>
              <a:rPr spc="-10" dirty="0">
                <a:latin typeface="Carlito"/>
                <a:cs typeface="Carlito"/>
              </a:rPr>
              <a:t>hastalıklarını  azaltan </a:t>
            </a:r>
            <a:r>
              <a:rPr spc="-5" dirty="0">
                <a:latin typeface="Carlito"/>
                <a:cs typeface="Carlito"/>
              </a:rPr>
              <a:t>bir</a:t>
            </a:r>
            <a:r>
              <a:rPr spc="-20" dirty="0">
                <a:latin typeface="Carlito"/>
                <a:cs typeface="Carlito"/>
              </a:rPr>
              <a:t> </a:t>
            </a:r>
            <a:r>
              <a:rPr spc="-30" dirty="0">
                <a:latin typeface="Carlito"/>
                <a:cs typeface="Carlito"/>
              </a:rPr>
              <a:t>bilimdir.</a:t>
            </a:r>
            <a:endParaRPr dirty="0">
              <a:latin typeface="Carlito"/>
              <a:cs typeface="Carlito"/>
            </a:endParaRPr>
          </a:p>
          <a:p>
            <a:pPr marL="12700" marR="5080" algn="just">
              <a:spcBef>
                <a:spcPts val="1200"/>
              </a:spcBef>
              <a:buClr>
                <a:srgbClr val="000000"/>
              </a:buClr>
              <a:buChar char="•"/>
              <a:tabLst>
                <a:tab pos="339090" algn="l"/>
              </a:tabLst>
            </a:pPr>
            <a:r>
              <a:rPr spc="-5" dirty="0">
                <a:latin typeface="Carlito"/>
                <a:cs typeface="Carlito"/>
              </a:rPr>
              <a:t>İSG; </a:t>
            </a:r>
            <a:r>
              <a:rPr spc="-10" dirty="0">
                <a:latin typeface="Carlito"/>
                <a:cs typeface="Carlito"/>
              </a:rPr>
              <a:t>İşyerlerinde </a:t>
            </a:r>
            <a:r>
              <a:rPr spc="-5" dirty="0">
                <a:latin typeface="Carlito"/>
                <a:cs typeface="Carlito"/>
              </a:rPr>
              <a:t>işin yapılması </a:t>
            </a:r>
            <a:r>
              <a:rPr spc="-15" dirty="0">
                <a:latin typeface="Carlito"/>
                <a:cs typeface="Carlito"/>
              </a:rPr>
              <a:t>ve </a:t>
            </a:r>
            <a:r>
              <a:rPr spc="-5" dirty="0">
                <a:latin typeface="Carlito"/>
                <a:cs typeface="Carlito"/>
              </a:rPr>
              <a:t>yürütülmesi </a:t>
            </a:r>
            <a:r>
              <a:rPr dirty="0">
                <a:latin typeface="Carlito"/>
                <a:cs typeface="Carlito"/>
              </a:rPr>
              <a:t>ile </a:t>
            </a:r>
            <a:r>
              <a:rPr spc="-5" dirty="0">
                <a:latin typeface="Carlito"/>
                <a:cs typeface="Carlito"/>
              </a:rPr>
              <a:t>ilgili oluşan  </a:t>
            </a:r>
            <a:r>
              <a:rPr spc="-15" dirty="0">
                <a:latin typeface="Carlito"/>
                <a:cs typeface="Carlito"/>
              </a:rPr>
              <a:t>tehlikelerden ve sağlığa </a:t>
            </a:r>
            <a:r>
              <a:rPr spc="-20" dirty="0">
                <a:latin typeface="Carlito"/>
                <a:cs typeface="Carlito"/>
              </a:rPr>
              <a:t>zarar </a:t>
            </a:r>
            <a:r>
              <a:rPr spc="-10" dirty="0">
                <a:latin typeface="Carlito"/>
                <a:cs typeface="Carlito"/>
              </a:rPr>
              <a:t>verebilecek </a:t>
            </a:r>
            <a:r>
              <a:rPr spc="-5" dirty="0">
                <a:latin typeface="Carlito"/>
                <a:cs typeface="Carlito"/>
              </a:rPr>
              <a:t>şartladan </a:t>
            </a:r>
            <a:r>
              <a:rPr spc="-15" dirty="0">
                <a:latin typeface="Carlito"/>
                <a:cs typeface="Carlito"/>
              </a:rPr>
              <a:t>korunmak </a:t>
            </a:r>
            <a:r>
              <a:rPr spc="-30" dirty="0">
                <a:latin typeface="Carlito"/>
                <a:cs typeface="Carlito"/>
              </a:rPr>
              <a:t>ve  </a:t>
            </a:r>
            <a:r>
              <a:rPr spc="-5" dirty="0">
                <a:latin typeface="Carlito"/>
                <a:cs typeface="Carlito"/>
              </a:rPr>
              <a:t>daha </a:t>
            </a:r>
            <a:r>
              <a:rPr dirty="0">
                <a:latin typeface="Carlito"/>
                <a:cs typeface="Carlito"/>
              </a:rPr>
              <a:t>iyi </a:t>
            </a:r>
            <a:r>
              <a:rPr spc="-5" dirty="0">
                <a:latin typeface="Carlito"/>
                <a:cs typeface="Carlito"/>
              </a:rPr>
              <a:t>çalışma </a:t>
            </a:r>
            <a:r>
              <a:rPr spc="-10" dirty="0">
                <a:latin typeface="Carlito"/>
                <a:cs typeface="Carlito"/>
              </a:rPr>
              <a:t>ortamı </a:t>
            </a:r>
            <a:r>
              <a:rPr spc="-5" dirty="0">
                <a:latin typeface="Carlito"/>
                <a:cs typeface="Carlito"/>
              </a:rPr>
              <a:t>sağlamak için yapılan </a:t>
            </a:r>
            <a:r>
              <a:rPr spc="-10" dirty="0">
                <a:latin typeface="Carlito"/>
                <a:cs typeface="Carlito"/>
              </a:rPr>
              <a:t>sistemli </a:t>
            </a:r>
            <a:r>
              <a:rPr spc="-15" dirty="0">
                <a:latin typeface="Carlito"/>
                <a:cs typeface="Carlito"/>
              </a:rPr>
              <a:t>ve </a:t>
            </a:r>
            <a:r>
              <a:rPr spc="-5" dirty="0">
                <a:latin typeface="Carlito"/>
                <a:cs typeface="Carlito"/>
              </a:rPr>
              <a:t>bilimsel  </a:t>
            </a:r>
            <a:r>
              <a:rPr spc="-25" dirty="0">
                <a:latin typeface="Carlito"/>
                <a:cs typeface="Carlito"/>
              </a:rPr>
              <a:t>çalışmalardır.</a:t>
            </a:r>
            <a:endParaRPr dirty="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125322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247642" y="566115"/>
            <a:ext cx="922655" cy="3212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5" dirty="0"/>
              <a:t>Gİ</a:t>
            </a:r>
            <a:r>
              <a:rPr sz="2000" spc="-15" dirty="0"/>
              <a:t>R</a:t>
            </a:r>
            <a:r>
              <a:rPr sz="2000" dirty="0"/>
              <a:t>İŞ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67437" y="1624788"/>
            <a:ext cx="8630285" cy="164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spcBef>
                <a:spcPts val="100"/>
              </a:spcBef>
              <a:buClr>
                <a:srgbClr val="000000"/>
              </a:buClr>
              <a:buChar char="•"/>
              <a:tabLst>
                <a:tab pos="292100" algn="l"/>
              </a:tabLst>
            </a:pPr>
            <a:r>
              <a:rPr sz="1600" spc="-10" dirty="0">
                <a:latin typeface="Carlito"/>
                <a:cs typeface="Carlito"/>
              </a:rPr>
              <a:t>İSG; İşyerlerinde, </a:t>
            </a:r>
            <a:r>
              <a:rPr sz="1600" spc="-5" dirty="0">
                <a:latin typeface="Carlito"/>
                <a:cs typeface="Carlito"/>
              </a:rPr>
              <a:t>çalışanların </a:t>
            </a:r>
            <a:r>
              <a:rPr sz="1600" dirty="0">
                <a:latin typeface="Carlito"/>
                <a:cs typeface="Carlito"/>
              </a:rPr>
              <a:t>işin </a:t>
            </a:r>
            <a:r>
              <a:rPr sz="1600" spc="-5" dirty="0">
                <a:latin typeface="Carlito"/>
                <a:cs typeface="Carlito"/>
              </a:rPr>
              <a:t>yapılması ile </a:t>
            </a:r>
            <a:r>
              <a:rPr sz="1600" dirty="0">
                <a:latin typeface="Carlito"/>
                <a:cs typeface="Carlito"/>
              </a:rPr>
              <a:t>ilgili </a:t>
            </a:r>
            <a:r>
              <a:rPr sz="1600" spc="-15" dirty="0">
                <a:latin typeface="Carlito"/>
                <a:cs typeface="Carlito"/>
              </a:rPr>
              <a:t>olarak </a:t>
            </a:r>
            <a:r>
              <a:rPr sz="1600" spc="-25" dirty="0">
                <a:latin typeface="Carlito"/>
                <a:cs typeface="Carlito"/>
              </a:rPr>
              <a:t>ortaya  </a:t>
            </a:r>
            <a:r>
              <a:rPr sz="1600" spc="-10" dirty="0">
                <a:latin typeface="Carlito"/>
                <a:cs typeface="Carlito"/>
              </a:rPr>
              <a:t>çıkan tehlikelerden, </a:t>
            </a:r>
            <a:r>
              <a:rPr sz="1600" dirty="0">
                <a:latin typeface="Carlito"/>
                <a:cs typeface="Carlito"/>
              </a:rPr>
              <a:t>bedensel </a:t>
            </a:r>
            <a:r>
              <a:rPr sz="1600" spc="-15" dirty="0">
                <a:latin typeface="Carlito"/>
                <a:cs typeface="Carlito"/>
              </a:rPr>
              <a:t>ve </a:t>
            </a:r>
            <a:r>
              <a:rPr sz="1600" spc="-5" dirty="0">
                <a:latin typeface="Carlito"/>
                <a:cs typeface="Carlito"/>
              </a:rPr>
              <a:t>ruhsal </a:t>
            </a:r>
            <a:r>
              <a:rPr sz="1600" spc="-15" dirty="0">
                <a:latin typeface="Carlito"/>
                <a:cs typeface="Carlito"/>
              </a:rPr>
              <a:t>olarak </a:t>
            </a:r>
            <a:r>
              <a:rPr sz="1600" spc="-20" dirty="0">
                <a:latin typeface="Carlito"/>
                <a:cs typeface="Carlito"/>
              </a:rPr>
              <a:t>zarar </a:t>
            </a:r>
            <a:r>
              <a:rPr sz="1600" spc="-5" dirty="0">
                <a:latin typeface="Carlito"/>
                <a:cs typeface="Carlito"/>
              </a:rPr>
              <a:t>görmemesi </a:t>
            </a:r>
            <a:r>
              <a:rPr sz="1600" dirty="0">
                <a:latin typeface="Carlito"/>
                <a:cs typeface="Carlito"/>
              </a:rPr>
              <a:t>için  alınması </a:t>
            </a:r>
            <a:r>
              <a:rPr sz="1600" spc="-10" dirty="0">
                <a:latin typeface="Carlito"/>
                <a:cs typeface="Carlito"/>
              </a:rPr>
              <a:t>gerekli hukuki, </a:t>
            </a:r>
            <a:r>
              <a:rPr sz="1600" spc="-5" dirty="0">
                <a:latin typeface="Carlito"/>
                <a:cs typeface="Carlito"/>
              </a:rPr>
              <a:t>teknik </a:t>
            </a:r>
            <a:r>
              <a:rPr sz="1600" spc="-15" dirty="0">
                <a:latin typeface="Carlito"/>
                <a:cs typeface="Carlito"/>
              </a:rPr>
              <a:t>ve </a:t>
            </a:r>
            <a:r>
              <a:rPr sz="1600" spc="-5" dirty="0">
                <a:latin typeface="Carlito"/>
                <a:cs typeface="Carlito"/>
              </a:rPr>
              <a:t>tıbbi önlemleri </a:t>
            </a:r>
            <a:r>
              <a:rPr sz="1600" spc="-15" dirty="0">
                <a:latin typeface="Carlito"/>
                <a:cs typeface="Carlito"/>
              </a:rPr>
              <a:t>sağlamaya </a:t>
            </a:r>
            <a:r>
              <a:rPr sz="1600" spc="-10" dirty="0">
                <a:latin typeface="Carlito"/>
                <a:cs typeface="Carlito"/>
              </a:rPr>
              <a:t>yönelik  </a:t>
            </a:r>
            <a:r>
              <a:rPr sz="1600" spc="-25" dirty="0">
                <a:latin typeface="Carlito"/>
                <a:cs typeface="Carlito"/>
              </a:rPr>
              <a:t>çalışmalardır.</a:t>
            </a:r>
            <a:endParaRPr sz="1600" dirty="0">
              <a:latin typeface="Carlito"/>
              <a:cs typeface="Carlito"/>
            </a:endParaRPr>
          </a:p>
          <a:p>
            <a:pPr marL="12700" marR="5080" algn="just">
              <a:spcBef>
                <a:spcPts val="1205"/>
              </a:spcBef>
              <a:buClr>
                <a:srgbClr val="000000"/>
              </a:buClr>
              <a:buChar char="•"/>
              <a:tabLst>
                <a:tab pos="264160" algn="l"/>
              </a:tabLst>
            </a:pPr>
            <a:r>
              <a:rPr sz="1600" dirty="0">
                <a:latin typeface="Carlito"/>
                <a:cs typeface="Carlito"/>
              </a:rPr>
              <a:t>İSG </a:t>
            </a:r>
            <a:r>
              <a:rPr sz="1600" spc="-10" dirty="0">
                <a:latin typeface="Carlito"/>
                <a:cs typeface="Carlito"/>
              </a:rPr>
              <a:t>(hukuki </a:t>
            </a:r>
            <a:r>
              <a:rPr sz="1600" spc="-5" dirty="0">
                <a:latin typeface="Carlito"/>
                <a:cs typeface="Carlito"/>
              </a:rPr>
              <a:t>açıdan); </a:t>
            </a:r>
            <a:r>
              <a:rPr sz="1600" spc="-10" dirty="0">
                <a:latin typeface="Carlito"/>
                <a:cs typeface="Carlito"/>
              </a:rPr>
              <a:t>İşin yapılması sırasında </a:t>
            </a:r>
            <a:r>
              <a:rPr sz="1600" spc="-5" dirty="0">
                <a:latin typeface="Carlito"/>
                <a:cs typeface="Carlito"/>
              </a:rPr>
              <a:t>çalışanların </a:t>
            </a:r>
            <a:r>
              <a:rPr sz="1600" spc="-15" dirty="0">
                <a:latin typeface="Carlito"/>
                <a:cs typeface="Carlito"/>
              </a:rPr>
              <a:t>karşılaştığı  </a:t>
            </a:r>
            <a:r>
              <a:rPr sz="1600" spc="-10" dirty="0">
                <a:latin typeface="Carlito"/>
                <a:cs typeface="Carlito"/>
              </a:rPr>
              <a:t>tehlikelerin ortadan kaldırılması </a:t>
            </a:r>
            <a:r>
              <a:rPr sz="1600" spc="-20" dirty="0">
                <a:latin typeface="Carlito"/>
                <a:cs typeface="Carlito"/>
              </a:rPr>
              <a:t>veya </a:t>
            </a:r>
            <a:r>
              <a:rPr sz="1600" spc="-10" dirty="0">
                <a:latin typeface="Carlito"/>
                <a:cs typeface="Carlito"/>
              </a:rPr>
              <a:t>azaltılması </a:t>
            </a:r>
            <a:r>
              <a:rPr sz="1600" spc="-15" dirty="0">
                <a:latin typeface="Carlito"/>
                <a:cs typeface="Carlito"/>
              </a:rPr>
              <a:t>konusunda, </a:t>
            </a:r>
            <a:r>
              <a:rPr sz="1600" dirty="0">
                <a:latin typeface="Carlito"/>
                <a:cs typeface="Carlito"/>
              </a:rPr>
              <a:t>esas  </a:t>
            </a:r>
            <a:r>
              <a:rPr sz="1600" spc="-15" dirty="0">
                <a:latin typeface="Carlito"/>
                <a:cs typeface="Carlito"/>
              </a:rPr>
              <a:t>olarak işverene, kamu hukuku </a:t>
            </a:r>
            <a:r>
              <a:rPr sz="1600" spc="-5" dirty="0">
                <a:latin typeface="Carlito"/>
                <a:cs typeface="Carlito"/>
              </a:rPr>
              <a:t>temelinde </a:t>
            </a:r>
            <a:r>
              <a:rPr sz="1600" spc="-10" dirty="0">
                <a:latin typeface="Carlito"/>
                <a:cs typeface="Carlito"/>
              </a:rPr>
              <a:t>getirilen yükümlülüklere  </a:t>
            </a:r>
            <a:r>
              <a:rPr sz="1600" dirty="0">
                <a:latin typeface="Carlito"/>
                <a:cs typeface="Carlito"/>
              </a:rPr>
              <a:t>ilişkin </a:t>
            </a:r>
            <a:r>
              <a:rPr sz="1600" spc="-15" dirty="0">
                <a:latin typeface="Carlito"/>
                <a:cs typeface="Carlito"/>
              </a:rPr>
              <a:t>hukuk </a:t>
            </a:r>
            <a:r>
              <a:rPr sz="1600" spc="-10" dirty="0">
                <a:latin typeface="Carlito"/>
                <a:cs typeface="Carlito"/>
              </a:rPr>
              <a:t>kurallarının</a:t>
            </a:r>
            <a:r>
              <a:rPr sz="1600" spc="-20" dirty="0">
                <a:latin typeface="Carlito"/>
                <a:cs typeface="Carlito"/>
              </a:rPr>
              <a:t> </a:t>
            </a:r>
            <a:r>
              <a:rPr sz="1600" spc="-30" dirty="0">
                <a:latin typeface="Carlito"/>
                <a:cs typeface="Carlito"/>
              </a:rPr>
              <a:t>bütünüdür.</a:t>
            </a:r>
            <a:endParaRPr sz="1600" dirty="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37332925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224782" y="566115"/>
            <a:ext cx="922655" cy="29046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800" spc="-5" dirty="0"/>
              <a:t>Gİ</a:t>
            </a:r>
            <a:r>
              <a:rPr sz="1800" spc="-15" dirty="0"/>
              <a:t>R</a:t>
            </a:r>
            <a:r>
              <a:rPr sz="1800" dirty="0"/>
              <a:t>İŞ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67437" y="1550797"/>
            <a:ext cx="8630285" cy="238270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spcBef>
                <a:spcPts val="100"/>
              </a:spcBef>
              <a:buClr>
                <a:srgbClr val="000000"/>
              </a:buClr>
              <a:buChar char="•"/>
              <a:tabLst>
                <a:tab pos="248920" algn="l"/>
              </a:tabLst>
            </a:pPr>
            <a:r>
              <a:rPr dirty="0">
                <a:latin typeface="Carlito"/>
                <a:cs typeface="Carlito"/>
              </a:rPr>
              <a:t>İSG </a:t>
            </a:r>
            <a:r>
              <a:rPr spc="-15" dirty="0">
                <a:latin typeface="Carlito"/>
                <a:cs typeface="Carlito"/>
              </a:rPr>
              <a:t>kavramının çağdaş </a:t>
            </a:r>
            <a:r>
              <a:rPr dirty="0">
                <a:latin typeface="Carlito"/>
                <a:cs typeface="Carlito"/>
              </a:rPr>
              <a:t>anlamı, iş </a:t>
            </a:r>
            <a:r>
              <a:rPr spc="-10" dirty="0">
                <a:latin typeface="Carlito"/>
                <a:cs typeface="Carlito"/>
              </a:rPr>
              <a:t>kazaları </a:t>
            </a:r>
            <a:r>
              <a:rPr spc="-15" dirty="0">
                <a:latin typeface="Carlito"/>
                <a:cs typeface="Carlito"/>
              </a:rPr>
              <a:t>ve </a:t>
            </a:r>
            <a:r>
              <a:rPr dirty="0">
                <a:latin typeface="Carlito"/>
                <a:cs typeface="Carlito"/>
              </a:rPr>
              <a:t>meslek </a:t>
            </a:r>
            <a:r>
              <a:rPr spc="-10" dirty="0">
                <a:latin typeface="Carlito"/>
                <a:cs typeface="Carlito"/>
              </a:rPr>
              <a:t>hastalıkları tanı  </a:t>
            </a:r>
            <a:r>
              <a:rPr spc="-15" dirty="0">
                <a:latin typeface="Carlito"/>
                <a:cs typeface="Carlito"/>
              </a:rPr>
              <a:t>ve </a:t>
            </a:r>
            <a:r>
              <a:rPr spc="-10" dirty="0">
                <a:latin typeface="Carlito"/>
                <a:cs typeface="Carlito"/>
              </a:rPr>
              <a:t>tedavisinin </a:t>
            </a:r>
            <a:r>
              <a:rPr spc="-5" dirty="0">
                <a:latin typeface="Carlito"/>
                <a:cs typeface="Carlito"/>
              </a:rPr>
              <a:t>dışında çalışanın sağlığını </a:t>
            </a:r>
            <a:r>
              <a:rPr spc="-20" dirty="0">
                <a:latin typeface="Carlito"/>
                <a:cs typeface="Carlito"/>
              </a:rPr>
              <a:t>korumak </a:t>
            </a:r>
            <a:r>
              <a:rPr spc="-15" dirty="0">
                <a:latin typeface="Carlito"/>
                <a:cs typeface="Carlito"/>
              </a:rPr>
              <a:t>ve </a:t>
            </a:r>
            <a:r>
              <a:rPr spc="-5" dirty="0">
                <a:latin typeface="Carlito"/>
                <a:cs typeface="Carlito"/>
              </a:rPr>
              <a:t>onun sağlığını  </a:t>
            </a:r>
            <a:r>
              <a:rPr spc="-15" dirty="0">
                <a:latin typeface="Carlito"/>
                <a:cs typeface="Carlito"/>
              </a:rPr>
              <a:t>bozacak </a:t>
            </a:r>
            <a:r>
              <a:rPr spc="-5" dirty="0">
                <a:latin typeface="Carlito"/>
                <a:cs typeface="Carlito"/>
              </a:rPr>
              <a:t>çeşitli </a:t>
            </a:r>
            <a:r>
              <a:rPr spc="-10" dirty="0">
                <a:latin typeface="Carlito"/>
                <a:cs typeface="Carlito"/>
              </a:rPr>
              <a:t>tehlikeleri </a:t>
            </a:r>
            <a:r>
              <a:rPr spc="-5" dirty="0">
                <a:latin typeface="Carlito"/>
                <a:cs typeface="Carlito"/>
              </a:rPr>
              <a:t>ortadan kaldırmaktır </a:t>
            </a:r>
            <a:r>
              <a:rPr spc="-10" dirty="0">
                <a:latin typeface="Carlito"/>
                <a:cs typeface="Carlito"/>
              </a:rPr>
              <a:t>(Keleş,</a:t>
            </a:r>
            <a:r>
              <a:rPr spc="-75" dirty="0">
                <a:latin typeface="Carlito"/>
                <a:cs typeface="Carlito"/>
              </a:rPr>
              <a:t> </a:t>
            </a:r>
            <a:r>
              <a:rPr spc="-10" dirty="0">
                <a:latin typeface="Carlito"/>
                <a:cs typeface="Carlito"/>
              </a:rPr>
              <a:t>2004).</a:t>
            </a:r>
            <a:endParaRPr dirty="0">
              <a:latin typeface="Carlito"/>
              <a:cs typeface="Carlito"/>
            </a:endParaRPr>
          </a:p>
          <a:p>
            <a:pPr marL="12700" marR="5080" algn="just">
              <a:spcBef>
                <a:spcPts val="1200"/>
              </a:spcBef>
            </a:pPr>
            <a:r>
              <a:rPr dirty="0">
                <a:latin typeface="Carlito"/>
                <a:cs typeface="Carlito"/>
              </a:rPr>
              <a:t>Bu </a:t>
            </a:r>
            <a:r>
              <a:rPr spc="-5" dirty="0">
                <a:latin typeface="Carlito"/>
                <a:cs typeface="Carlito"/>
              </a:rPr>
              <a:t>bağlamda, </a:t>
            </a:r>
            <a:r>
              <a:rPr spc="-10" dirty="0">
                <a:latin typeface="Carlito"/>
                <a:cs typeface="Carlito"/>
              </a:rPr>
              <a:t>İSG’nin </a:t>
            </a:r>
            <a:r>
              <a:rPr spc="-15" dirty="0">
                <a:latin typeface="Carlito"/>
                <a:cs typeface="Carlito"/>
              </a:rPr>
              <a:t>caydırıcı </a:t>
            </a:r>
            <a:r>
              <a:rPr spc="-10" dirty="0">
                <a:latin typeface="Carlito"/>
                <a:cs typeface="Carlito"/>
              </a:rPr>
              <a:t>yaptırımlarla donatılmış </a:t>
            </a:r>
            <a:r>
              <a:rPr spc="-15" dirty="0">
                <a:latin typeface="Carlito"/>
                <a:cs typeface="Carlito"/>
              </a:rPr>
              <a:t>kamu </a:t>
            </a:r>
            <a:r>
              <a:rPr spc="-10" dirty="0">
                <a:latin typeface="Carlito"/>
                <a:cs typeface="Carlito"/>
              </a:rPr>
              <a:t>düzeni  kurallarıyla </a:t>
            </a:r>
            <a:r>
              <a:rPr spc="-5" dirty="0">
                <a:latin typeface="Carlito"/>
                <a:cs typeface="Carlito"/>
              </a:rPr>
              <a:t>sağlanması uzmanlık </a:t>
            </a:r>
            <a:r>
              <a:rPr spc="-10" dirty="0">
                <a:latin typeface="Carlito"/>
                <a:cs typeface="Carlito"/>
              </a:rPr>
              <a:t>örgütleri </a:t>
            </a:r>
            <a:r>
              <a:rPr spc="-5" dirty="0">
                <a:latin typeface="Carlito"/>
                <a:cs typeface="Carlito"/>
              </a:rPr>
              <a:t>oluşturulması, </a:t>
            </a:r>
            <a:r>
              <a:rPr spc="-10" dirty="0">
                <a:latin typeface="Carlito"/>
                <a:cs typeface="Carlito"/>
              </a:rPr>
              <a:t>teknik </a:t>
            </a:r>
            <a:r>
              <a:rPr spc="-30" dirty="0">
                <a:latin typeface="Carlito"/>
                <a:cs typeface="Carlito"/>
              </a:rPr>
              <a:t>ve  </a:t>
            </a:r>
            <a:r>
              <a:rPr spc="-10" dirty="0">
                <a:latin typeface="Carlito"/>
                <a:cs typeface="Carlito"/>
              </a:rPr>
              <a:t>medikal </a:t>
            </a:r>
            <a:r>
              <a:rPr spc="-25" dirty="0">
                <a:latin typeface="Carlito"/>
                <a:cs typeface="Carlito"/>
              </a:rPr>
              <a:t>araştırmalar, </a:t>
            </a:r>
            <a:r>
              <a:rPr spc="-5" dirty="0">
                <a:latin typeface="Carlito"/>
                <a:cs typeface="Carlito"/>
              </a:rPr>
              <a:t>ruhsal </a:t>
            </a:r>
            <a:r>
              <a:rPr spc="-15" dirty="0">
                <a:latin typeface="Carlito"/>
                <a:cs typeface="Carlito"/>
              </a:rPr>
              <a:t>ve istatistiksel </a:t>
            </a:r>
            <a:r>
              <a:rPr spc="-5" dirty="0">
                <a:latin typeface="Carlito"/>
                <a:cs typeface="Carlito"/>
              </a:rPr>
              <a:t>etütler yapılması, eğitimci  </a:t>
            </a:r>
            <a:r>
              <a:rPr spc="-15" dirty="0">
                <a:latin typeface="Carlito"/>
                <a:cs typeface="Carlito"/>
              </a:rPr>
              <a:t>ve </a:t>
            </a:r>
            <a:r>
              <a:rPr dirty="0">
                <a:latin typeface="Carlito"/>
                <a:cs typeface="Carlito"/>
              </a:rPr>
              <a:t>ikna edici </a:t>
            </a:r>
            <a:r>
              <a:rPr spc="-15" dirty="0">
                <a:latin typeface="Carlito"/>
                <a:cs typeface="Carlito"/>
              </a:rPr>
              <a:t>programlar </a:t>
            </a:r>
            <a:r>
              <a:rPr spc="-5" dirty="0">
                <a:latin typeface="Carlito"/>
                <a:cs typeface="Carlito"/>
              </a:rPr>
              <a:t>hazırlanıp uygulanması </a:t>
            </a:r>
            <a:r>
              <a:rPr dirty="0">
                <a:latin typeface="Carlito"/>
                <a:cs typeface="Carlito"/>
              </a:rPr>
              <a:t>gibi </a:t>
            </a:r>
            <a:r>
              <a:rPr spc="-5" dirty="0">
                <a:latin typeface="Carlito"/>
                <a:cs typeface="Carlito"/>
              </a:rPr>
              <a:t>tekniklerin  geliştirilmesi de </a:t>
            </a:r>
            <a:r>
              <a:rPr dirty="0">
                <a:latin typeface="Carlito"/>
                <a:cs typeface="Carlito"/>
              </a:rPr>
              <a:t>İSG </a:t>
            </a:r>
            <a:r>
              <a:rPr spc="-15" dirty="0">
                <a:latin typeface="Carlito"/>
                <a:cs typeface="Carlito"/>
              </a:rPr>
              <a:t>kavramıyla </a:t>
            </a:r>
            <a:r>
              <a:rPr spc="-10" dirty="0">
                <a:latin typeface="Carlito"/>
                <a:cs typeface="Carlito"/>
              </a:rPr>
              <a:t>beraber </a:t>
            </a:r>
            <a:r>
              <a:rPr dirty="0">
                <a:latin typeface="Carlito"/>
                <a:cs typeface="Carlito"/>
              </a:rPr>
              <a:t>ele </a:t>
            </a:r>
            <a:r>
              <a:rPr spc="-5" dirty="0">
                <a:latin typeface="Carlito"/>
                <a:cs typeface="Carlito"/>
              </a:rPr>
              <a:t>alınmaktadır (Bingöl,  </a:t>
            </a:r>
            <a:r>
              <a:rPr spc="-10" dirty="0">
                <a:latin typeface="Carlito"/>
                <a:cs typeface="Carlito"/>
              </a:rPr>
              <a:t>2003).</a:t>
            </a:r>
            <a:endParaRPr dirty="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29895868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247642" y="580327"/>
            <a:ext cx="922655" cy="29046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800" spc="-5" dirty="0"/>
              <a:t>Gİ</a:t>
            </a:r>
            <a:r>
              <a:rPr sz="1800" spc="-15" dirty="0"/>
              <a:t>R</a:t>
            </a:r>
            <a:r>
              <a:rPr sz="1800" dirty="0"/>
              <a:t>İŞ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67436" y="1579754"/>
            <a:ext cx="8629650" cy="99770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spcBef>
                <a:spcPts val="100"/>
              </a:spcBef>
              <a:buChar char="•"/>
              <a:tabLst>
                <a:tab pos="236854" algn="l"/>
              </a:tabLst>
            </a:pPr>
            <a:r>
              <a:rPr sz="1600" dirty="0">
                <a:latin typeface="Carlito"/>
                <a:cs typeface="Carlito"/>
              </a:rPr>
              <a:t>İSG </a:t>
            </a:r>
            <a:r>
              <a:rPr sz="1600" spc="-5" dirty="0">
                <a:latin typeface="Carlito"/>
                <a:cs typeface="Carlito"/>
              </a:rPr>
              <a:t>çalışmalarının amaçları; çalışanları </a:t>
            </a:r>
            <a:r>
              <a:rPr sz="1600" spc="-20" dirty="0">
                <a:latin typeface="Carlito"/>
                <a:cs typeface="Carlito"/>
              </a:rPr>
              <a:t>korumak, </a:t>
            </a:r>
            <a:r>
              <a:rPr sz="1600" spc="-15" dirty="0">
                <a:latin typeface="Carlito"/>
                <a:cs typeface="Carlito"/>
              </a:rPr>
              <a:t>rahat ve </a:t>
            </a:r>
            <a:r>
              <a:rPr sz="1600" spc="-5" dirty="0">
                <a:latin typeface="Carlito"/>
                <a:cs typeface="Carlito"/>
              </a:rPr>
              <a:t>güvenli bir  </a:t>
            </a:r>
            <a:r>
              <a:rPr sz="1600" spc="-10" dirty="0">
                <a:latin typeface="Carlito"/>
                <a:cs typeface="Carlito"/>
              </a:rPr>
              <a:t>ortamda </a:t>
            </a:r>
            <a:r>
              <a:rPr sz="1600" spc="-5" dirty="0">
                <a:latin typeface="Carlito"/>
                <a:cs typeface="Carlito"/>
              </a:rPr>
              <a:t>çalışmalarını sağlamak, işletme güvenliğini </a:t>
            </a:r>
            <a:r>
              <a:rPr sz="1600" spc="-20" dirty="0">
                <a:latin typeface="Carlito"/>
                <a:cs typeface="Carlito"/>
              </a:rPr>
              <a:t>sağlayarak  </a:t>
            </a:r>
            <a:r>
              <a:rPr sz="1600" spc="-15" dirty="0">
                <a:latin typeface="Carlito"/>
                <a:cs typeface="Carlito"/>
              </a:rPr>
              <a:t>tehlikeli </a:t>
            </a:r>
            <a:r>
              <a:rPr sz="1600" spc="-5" dirty="0">
                <a:latin typeface="Carlito"/>
                <a:cs typeface="Carlito"/>
              </a:rPr>
              <a:t>durumları </a:t>
            </a:r>
            <a:r>
              <a:rPr sz="1600" spc="-10" dirty="0">
                <a:latin typeface="Carlito"/>
                <a:cs typeface="Carlito"/>
              </a:rPr>
              <a:t>ortadan </a:t>
            </a:r>
            <a:r>
              <a:rPr sz="1600" spc="-25" dirty="0">
                <a:latin typeface="Carlito"/>
                <a:cs typeface="Carlito"/>
              </a:rPr>
              <a:t>kaldırmaktır. </a:t>
            </a:r>
            <a:r>
              <a:rPr sz="1600" dirty="0">
                <a:latin typeface="Carlito"/>
                <a:cs typeface="Carlito"/>
              </a:rPr>
              <a:t>İSG </a:t>
            </a:r>
            <a:r>
              <a:rPr sz="1600" spc="-5" dirty="0">
                <a:latin typeface="Carlito"/>
                <a:cs typeface="Carlito"/>
              </a:rPr>
              <a:t>çalışmaları ile çalışanların  </a:t>
            </a:r>
            <a:r>
              <a:rPr sz="1600" spc="-25" dirty="0">
                <a:latin typeface="Carlito"/>
                <a:cs typeface="Carlito"/>
              </a:rPr>
              <a:t>hayat </a:t>
            </a:r>
            <a:r>
              <a:rPr sz="1600" spc="-5" dirty="0">
                <a:latin typeface="Carlito"/>
                <a:cs typeface="Carlito"/>
              </a:rPr>
              <a:t>güvenliğinin </a:t>
            </a:r>
            <a:r>
              <a:rPr sz="1600" spc="-10" dirty="0">
                <a:latin typeface="Carlito"/>
                <a:cs typeface="Carlito"/>
              </a:rPr>
              <a:t>sağlanması </a:t>
            </a:r>
            <a:r>
              <a:rPr sz="1600" spc="-20" dirty="0">
                <a:latin typeface="Carlito"/>
                <a:cs typeface="Carlito"/>
              </a:rPr>
              <a:t>amaçlanmaktadır. </a:t>
            </a:r>
            <a:r>
              <a:rPr sz="1600" spc="-10" dirty="0">
                <a:latin typeface="Carlito"/>
                <a:cs typeface="Carlito"/>
              </a:rPr>
              <a:t>Burada temel </a:t>
            </a:r>
            <a:r>
              <a:rPr sz="1600" dirty="0">
                <a:latin typeface="Carlito"/>
                <a:cs typeface="Carlito"/>
              </a:rPr>
              <a:t>amaç,  iş </a:t>
            </a:r>
            <a:r>
              <a:rPr sz="1600" spc="-10" dirty="0">
                <a:latin typeface="Carlito"/>
                <a:cs typeface="Carlito"/>
              </a:rPr>
              <a:t>kazaları </a:t>
            </a:r>
            <a:r>
              <a:rPr sz="1600" spc="-15" dirty="0">
                <a:latin typeface="Carlito"/>
                <a:cs typeface="Carlito"/>
              </a:rPr>
              <a:t>ve </a:t>
            </a:r>
            <a:r>
              <a:rPr sz="1600" dirty="0">
                <a:latin typeface="Carlito"/>
                <a:cs typeface="Carlito"/>
              </a:rPr>
              <a:t>meslek </a:t>
            </a:r>
            <a:r>
              <a:rPr sz="1600" spc="-5" dirty="0">
                <a:latin typeface="Carlito"/>
                <a:cs typeface="Carlito"/>
              </a:rPr>
              <a:t>hastalıklarını </a:t>
            </a:r>
            <a:r>
              <a:rPr sz="1600" dirty="0">
                <a:latin typeface="Carlito"/>
                <a:cs typeface="Carlito"/>
              </a:rPr>
              <a:t>en </a:t>
            </a:r>
            <a:r>
              <a:rPr sz="1600" spc="-15" dirty="0">
                <a:latin typeface="Carlito"/>
                <a:cs typeface="Carlito"/>
              </a:rPr>
              <a:t>aza </a:t>
            </a:r>
            <a:r>
              <a:rPr sz="1600" spc="-5" dirty="0">
                <a:latin typeface="Carlito"/>
                <a:cs typeface="Carlito"/>
              </a:rPr>
              <a:t>indirmektir </a:t>
            </a:r>
            <a:r>
              <a:rPr sz="1600" spc="-35" dirty="0">
                <a:latin typeface="Carlito"/>
                <a:cs typeface="Carlito"/>
              </a:rPr>
              <a:t>(Ünsar,</a:t>
            </a:r>
            <a:r>
              <a:rPr sz="1600" spc="-75" dirty="0">
                <a:latin typeface="Carlito"/>
                <a:cs typeface="Carlito"/>
              </a:rPr>
              <a:t> </a:t>
            </a:r>
            <a:r>
              <a:rPr sz="1600" spc="-5" dirty="0">
                <a:latin typeface="Carlito"/>
                <a:cs typeface="Carlito"/>
              </a:rPr>
              <a:t>2003)..</a:t>
            </a:r>
            <a:endParaRPr sz="1600" dirty="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238259" y="3190575"/>
            <a:ext cx="6315440" cy="164846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174440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12526</TotalTime>
  <Words>1012</Words>
  <Application>Microsoft Office PowerPoint</Application>
  <PresentationFormat>Ekran Gösterisi (4:3)</PresentationFormat>
  <Paragraphs>92</Paragraphs>
  <Slides>17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17</vt:i4>
      </vt:variant>
    </vt:vector>
  </HeadingPairs>
  <TitlesOfParts>
    <vt:vector size="24" baseType="lpstr">
      <vt:lpstr>ＭＳ Ｐゴシック</vt:lpstr>
      <vt:lpstr>Arial</vt:lpstr>
      <vt:lpstr>Calibri</vt:lpstr>
      <vt:lpstr>Carlito</vt:lpstr>
      <vt:lpstr>ekonomi</vt:lpstr>
      <vt:lpstr>1_Rics</vt:lpstr>
      <vt:lpstr>h.t.</vt:lpstr>
      <vt:lpstr>13. HAFTA  YAPI DENETİMİ</vt:lpstr>
      <vt:lpstr>GİRİŞ</vt:lpstr>
      <vt:lpstr>GİRİŞ</vt:lpstr>
      <vt:lpstr>GİRİŞ</vt:lpstr>
      <vt:lpstr>GİRİŞ</vt:lpstr>
      <vt:lpstr>GİRİŞ</vt:lpstr>
      <vt:lpstr>GİRİŞ</vt:lpstr>
      <vt:lpstr>GİRİŞ</vt:lpstr>
      <vt:lpstr>GİRİŞ</vt:lpstr>
      <vt:lpstr>MEVZUAT</vt:lpstr>
      <vt:lpstr>MEVZUAT</vt:lpstr>
      <vt:lpstr>MEVZUAT</vt:lpstr>
      <vt:lpstr>MEVZUAT</vt:lpstr>
      <vt:lpstr>MEVZUAT</vt:lpstr>
      <vt:lpstr>MEVZUAT</vt:lpstr>
      <vt:lpstr>KAYNAKÇA</vt:lpstr>
      <vt:lpstr>KAYNAKÇA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tasinmaz</cp:lastModifiedBy>
  <cp:revision>823</cp:revision>
  <cp:lastPrinted>2016-10-24T07:53:35Z</cp:lastPrinted>
  <dcterms:created xsi:type="dcterms:W3CDTF">2016-09-18T09:35:24Z</dcterms:created>
  <dcterms:modified xsi:type="dcterms:W3CDTF">2020-02-28T07:07:04Z</dcterms:modified>
</cp:coreProperties>
</file>