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9" r:id="rId3"/>
    <p:sldId id="272" r:id="rId4"/>
    <p:sldId id="260" r:id="rId5"/>
    <p:sldId id="273" r:id="rId6"/>
    <p:sldId id="261" r:id="rId7"/>
    <p:sldId id="262" r:id="rId8"/>
    <p:sldId id="263" r:id="rId9"/>
    <p:sldId id="274" r:id="rId10"/>
    <p:sldId id="264" r:id="rId11"/>
    <p:sldId id="275" r:id="rId12"/>
    <p:sldId id="265" r:id="rId13"/>
    <p:sldId id="267" r:id="rId14"/>
    <p:sldId id="276" r:id="rId15"/>
    <p:sldId id="270" r:id="rId16"/>
    <p:sldId id="271" r:id="rId17"/>
    <p:sldId id="277" r:id="rId18"/>
    <p:sldId id="269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647F38-B617-4D2F-AE0A-013F0C4D2C5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FA754-D5C3-4E66-96A6-867B257F58DC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Tek Köşesi Yuvarlatılmış Dikdörtgen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Yuvarlatılmış Dikdörtgen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Başlık Yer Tutucusu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894109"/>
            <a:ext cx="6815669" cy="1515533"/>
          </a:xfrm>
        </p:spPr>
        <p:txBody>
          <a:bodyPr/>
          <a:lstStyle/>
          <a:p>
            <a:r>
              <a:rPr lang="tr-TR" dirty="0" smtClean="0"/>
              <a:t>MÜZİK ALETLERİ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9575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TANPURA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49" y="530225"/>
            <a:ext cx="6393626" cy="418782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99" y="831631"/>
            <a:ext cx="2076450" cy="22098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2565" y="2436500"/>
            <a:ext cx="6096000" cy="33186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Çoğu </a:t>
            </a: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Klasik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Hint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müzigi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sarkilarina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eslik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eder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Arka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fonda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çogu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zaman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duydugunuz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derin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saglar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çok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boyu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vardir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Düzgün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çalindiginda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tanpuranin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notalari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birlesip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gibi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çikar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Tanpura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tam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ayarinda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tutar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Yankilanan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güçlü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derin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gösterinin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girisi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için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gerekli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ortami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hazirlamaya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yardim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eder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Hem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enstrüman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hem de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çalinisi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çok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basit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görünse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tanpurayi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akor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etmek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çalmak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çok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fazla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deneyim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çok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iyi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kulak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gerektirir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 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Dört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 da beş </a:t>
            </a: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telli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uzun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saplı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balkabağı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gövdeli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müzik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aletidir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Bu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gövde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yıllar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süren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kurutma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işlemiyle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elde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edilir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Teller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metaliktir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Alet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genelde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diğer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müzik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enstrümanlarının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arkasında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olarak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kullanılır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44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TANPURA VE ÖZELLİKLERİ 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 </a:t>
            </a:r>
          </a:p>
          <a:p>
            <a:r>
              <a:rPr lang="tr-TR" dirty="0"/>
              <a:t>“Bütün enstrümanların annesi” olarak tanınan </a:t>
            </a:r>
            <a:r>
              <a:rPr lang="tr-TR" dirty="0" err="1"/>
              <a:t>tanpura</a:t>
            </a:r>
            <a:r>
              <a:rPr lang="tr-TR" dirty="0"/>
              <a:t> çoğu Klasik Hint müziği şarkılarına eşlik eder. Arka fonda çoğu zaman duyduğunuz “derin sesi” sağlar. Pek çok boyu vardır. Genelde 4 ya da 5 tellidir ve bunlar </a:t>
            </a:r>
            <a:r>
              <a:rPr lang="tr-TR" dirty="0" err="1"/>
              <a:t>şakılara</a:t>
            </a:r>
            <a:r>
              <a:rPr lang="tr-TR" dirty="0"/>
              <a:t> göre farklı notalara </a:t>
            </a:r>
            <a:r>
              <a:rPr lang="tr-TR" dirty="0" err="1"/>
              <a:t>akor</a:t>
            </a:r>
            <a:r>
              <a:rPr lang="tr-TR" dirty="0"/>
              <a:t> edilebilirler. Düzgün çalındığında </a:t>
            </a:r>
            <a:r>
              <a:rPr lang="tr-TR" dirty="0" err="1"/>
              <a:t>tanpuranın</a:t>
            </a:r>
            <a:r>
              <a:rPr lang="tr-TR" dirty="0"/>
              <a:t> notaları birleşip tek bir ses gibi çıkar. </a:t>
            </a:r>
            <a:r>
              <a:rPr lang="tr-TR" dirty="0" err="1"/>
              <a:t>Tanpura</a:t>
            </a:r>
            <a:r>
              <a:rPr lang="tr-TR" dirty="0"/>
              <a:t>, sesi tam ayarında tutar. Yankılanan güçlü derin sesi gösterinin girişi için gerekli ortamı hazırlamaya yardım eder. Hem enstrüman hem de çalınışı çok basit görünse de </a:t>
            </a:r>
            <a:r>
              <a:rPr lang="tr-TR" dirty="0" err="1"/>
              <a:t>tanpurayı</a:t>
            </a:r>
            <a:r>
              <a:rPr lang="tr-TR" dirty="0"/>
              <a:t> </a:t>
            </a:r>
            <a:r>
              <a:rPr lang="tr-TR" dirty="0" err="1"/>
              <a:t>akor</a:t>
            </a:r>
            <a:r>
              <a:rPr lang="tr-TR" dirty="0"/>
              <a:t> etmek ve çalmak çok fazla deneyim ve çok iyi bir kulak gerektirir.</a:t>
            </a:r>
            <a:br>
              <a:rPr lang="tr-TR" dirty="0"/>
            </a:br>
            <a:r>
              <a:rPr lang="tr-TR" dirty="0" err="1"/>
              <a:t>Tanpura</a:t>
            </a:r>
            <a:r>
              <a:rPr lang="tr-TR" dirty="0"/>
              <a:t> olgun tahtadan ve oyulmuş balkabağından yapılır. Enstrümanın boyu 1 ile 1,5 metre arasında değişir. Bugünlerde küçük </a:t>
            </a:r>
            <a:r>
              <a:rPr lang="tr-TR" dirty="0" err="1"/>
              <a:t>Tanpuralar</a:t>
            </a:r>
            <a:r>
              <a:rPr lang="tr-TR" dirty="0"/>
              <a:t> da müzisyenler arasında oldukça revaçtadır. Teller fildişi, kemik ya da tahtadan yapılmış olan köprünün üzerinde yer alır.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3649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dirty="0"/>
              <a:t>DHOLAK (DAVUL)</a:t>
            </a:r>
            <a:br>
              <a:rPr lang="tr-TR" dirty="0"/>
            </a:b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1022132" y="2448911"/>
            <a:ext cx="5157951" cy="3490020"/>
          </a:xfrm>
        </p:spPr>
        <p:txBody>
          <a:bodyPr/>
          <a:lstStyle/>
          <a:p>
            <a:r>
              <a:rPr lang="en-US" dirty="0" err="1"/>
              <a:t>Dholak</a:t>
            </a:r>
            <a:r>
              <a:rPr lang="en-US" dirty="0"/>
              <a:t> (Davul): </a:t>
            </a:r>
            <a:r>
              <a:rPr lang="en-US" dirty="0" err="1"/>
              <a:t>İki</a:t>
            </a:r>
            <a:r>
              <a:rPr lang="en-US" dirty="0"/>
              <a:t> </a:t>
            </a:r>
            <a:r>
              <a:rPr lang="en-US" dirty="0" err="1"/>
              <a:t>yanından</a:t>
            </a:r>
            <a:r>
              <a:rPr lang="en-US" dirty="0"/>
              <a:t> da </a:t>
            </a:r>
            <a:r>
              <a:rPr lang="en-US" dirty="0" err="1"/>
              <a:t>çalınır</a:t>
            </a:r>
            <a:r>
              <a:rPr lang="en-US" dirty="0"/>
              <a:t>. </a:t>
            </a:r>
            <a:r>
              <a:rPr lang="en-US" dirty="0" err="1"/>
              <a:t>Boyuna</a:t>
            </a:r>
            <a:r>
              <a:rPr lang="en-US" dirty="0"/>
              <a:t> </a:t>
            </a:r>
            <a:r>
              <a:rPr lang="en-US" dirty="0" err="1"/>
              <a:t>asılır</a:t>
            </a:r>
            <a:r>
              <a:rPr lang="en-US" dirty="0"/>
              <a:t>, </a:t>
            </a:r>
            <a:r>
              <a:rPr lang="en-US" dirty="0" err="1"/>
              <a:t>bele</a:t>
            </a:r>
            <a:r>
              <a:rPr lang="en-US" dirty="0"/>
              <a:t> </a:t>
            </a:r>
            <a:r>
              <a:rPr lang="en-US" dirty="0" err="1"/>
              <a:t>bağlanır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kucakta</a:t>
            </a:r>
            <a:r>
              <a:rPr lang="en-US" dirty="0"/>
              <a:t> </a:t>
            </a:r>
            <a:r>
              <a:rPr lang="en-US" dirty="0" err="1"/>
              <a:t>tutulur</a:t>
            </a:r>
            <a:r>
              <a:rPr lang="en-US" dirty="0"/>
              <a:t>. </a:t>
            </a:r>
            <a:r>
              <a:rPr lang="en-US" dirty="0" err="1"/>
              <a:t>Hindistan'ın</a:t>
            </a:r>
            <a:r>
              <a:rPr lang="en-US" dirty="0"/>
              <a:t> her </a:t>
            </a:r>
            <a:r>
              <a:rPr lang="en-US" dirty="0" err="1"/>
              <a:t>yerinde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popüler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çalgıdır</a:t>
            </a:r>
            <a:r>
              <a:rPr lang="en-US" dirty="0"/>
              <a:t>. </a:t>
            </a:r>
            <a:r>
              <a:rPr lang="en-US" dirty="0" err="1"/>
              <a:t>Yüzlerce</a:t>
            </a:r>
            <a:r>
              <a:rPr lang="en-US" dirty="0"/>
              <a:t> </a:t>
            </a:r>
            <a:r>
              <a:rPr lang="en-US" dirty="0" err="1"/>
              <a:t>çeşidi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  <a:r>
              <a:rPr lang="en-US" dirty="0" err="1"/>
              <a:t>Bölgeden</a:t>
            </a:r>
            <a:r>
              <a:rPr lang="en-US" dirty="0"/>
              <a:t> </a:t>
            </a:r>
            <a:r>
              <a:rPr lang="en-US" dirty="0" err="1"/>
              <a:t>bölgeye</a:t>
            </a:r>
            <a:r>
              <a:rPr lang="en-US" dirty="0"/>
              <a:t> </a:t>
            </a:r>
            <a:r>
              <a:rPr lang="en-US" dirty="0" err="1"/>
              <a:t>biçimi</a:t>
            </a:r>
            <a:r>
              <a:rPr lang="en-US" dirty="0"/>
              <a:t> </a:t>
            </a:r>
            <a:r>
              <a:rPr lang="en-US" dirty="0" err="1"/>
              <a:t>değişir</a:t>
            </a:r>
            <a:r>
              <a:rPr lang="en-US" dirty="0"/>
              <a:t>. </a:t>
            </a:r>
            <a:r>
              <a:rPr lang="en-US" dirty="0" err="1"/>
              <a:t>Bengal'de</a:t>
            </a:r>
            <a:r>
              <a:rPr lang="en-US" dirty="0"/>
              <a:t> </a:t>
            </a:r>
            <a:r>
              <a:rPr lang="en-US" dirty="0" err="1"/>
              <a:t>devasa</a:t>
            </a:r>
            <a:r>
              <a:rPr lang="en-US" dirty="0"/>
              <a:t> </a:t>
            </a:r>
            <a:r>
              <a:rPr lang="en-US" dirty="0" err="1"/>
              <a:t>boyuttadır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"</a:t>
            </a:r>
            <a:r>
              <a:rPr lang="en-US" dirty="0" err="1"/>
              <a:t>dhak</a:t>
            </a:r>
            <a:r>
              <a:rPr lang="en-US" dirty="0"/>
              <a:t>" </a:t>
            </a:r>
            <a:r>
              <a:rPr lang="en-US" dirty="0" err="1"/>
              <a:t>denir</a:t>
            </a:r>
            <a:r>
              <a:rPr lang="en-US" dirty="0"/>
              <a:t>. </a:t>
            </a:r>
            <a:r>
              <a:rPr lang="en-US" dirty="0" err="1"/>
              <a:t>Tanrı</a:t>
            </a:r>
            <a:r>
              <a:rPr lang="en-US" dirty="0"/>
              <a:t> </a:t>
            </a:r>
            <a:r>
              <a:rPr lang="en-US" dirty="0" err="1"/>
              <a:t>Şiva'nın</a:t>
            </a:r>
            <a:r>
              <a:rPr lang="en-US" dirty="0"/>
              <a:t> </a:t>
            </a:r>
            <a:r>
              <a:rPr lang="en-US" dirty="0" err="1"/>
              <a:t>Tandava</a:t>
            </a:r>
            <a:r>
              <a:rPr lang="en-US" dirty="0"/>
              <a:t> </a:t>
            </a:r>
            <a:r>
              <a:rPr lang="en-US" dirty="0" err="1"/>
              <a:t>dansını</a:t>
            </a:r>
            <a:r>
              <a:rPr lang="en-US" dirty="0"/>
              <a:t> </a:t>
            </a:r>
            <a:r>
              <a:rPr lang="en-US" dirty="0" err="1"/>
              <a:t>yaparken</a:t>
            </a:r>
            <a:r>
              <a:rPr lang="en-US" dirty="0"/>
              <a:t> </a:t>
            </a:r>
            <a:r>
              <a:rPr lang="en-US" dirty="0" err="1"/>
              <a:t>çaldığı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"</a:t>
            </a:r>
            <a:r>
              <a:rPr lang="en-US" dirty="0" err="1"/>
              <a:t>damaru"dur</a:t>
            </a:r>
            <a:r>
              <a:rPr lang="en-US" dirty="0"/>
              <a:t>.  </a:t>
            </a:r>
            <a:endParaRPr lang="tr-TR" dirty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98" y="2448911"/>
            <a:ext cx="4445000" cy="3340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633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SARANGİ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62" y="2546953"/>
            <a:ext cx="4907309" cy="3317875"/>
          </a:xfrm>
        </p:spPr>
      </p:pic>
      <p:sp>
        <p:nvSpPr>
          <p:cNvPr id="5" name="Dikdörtgen 4"/>
          <p:cNvSpPr/>
          <p:nvPr/>
        </p:nvSpPr>
        <p:spPr>
          <a:xfrm>
            <a:off x="1295402" y="2637395"/>
            <a:ext cx="486366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Yayla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çalınan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telli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halk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sazıdır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Çukur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yeri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genişçedir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aşağı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kısma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doğru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biraz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daralır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Dört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telli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kirişli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alettir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Parmakları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tellere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bastırıp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yayı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teller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üstünde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gezdirerek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çalınır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Kuzey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Hindistan'da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sazın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yüzlerce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halk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tipi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çeşitlemeleri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vardır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  <a:endParaRPr lang="tr-T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195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SARANGİ VE ÖZELLİKLERİ 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Sarangi</a:t>
            </a:r>
            <a:r>
              <a:rPr lang="tr-TR" dirty="0"/>
              <a:t> çalınırken çalgıcının kucağında yer alır ve sağ omuza dayandırılır. Notalar parmakların tırnakları ile bağırsaktan yapılmış tellere basılarak üretilir. Sol elin üç parmağı çalmak için kullanılır. </a:t>
            </a:r>
            <a:r>
              <a:rPr lang="tr-TR" dirty="0" err="1"/>
              <a:t>Sarangi</a:t>
            </a:r>
            <a:r>
              <a:rPr lang="tr-TR" dirty="0"/>
              <a:t> sol elde tutulan at kılından yapılmış yay ile </a:t>
            </a:r>
            <a:r>
              <a:rPr lang="tr-TR" dirty="0" err="1"/>
              <a:t>çalınır.Sol</a:t>
            </a:r>
            <a:r>
              <a:rPr lang="tr-TR" dirty="0"/>
              <a:t> taraftaki ana teller 'tiz oktav </a:t>
            </a:r>
            <a:r>
              <a:rPr lang="tr-TR" dirty="0" err="1"/>
              <a:t>Sa</a:t>
            </a:r>
            <a:r>
              <a:rPr lang="tr-TR" dirty="0"/>
              <a:t>' ve '</a:t>
            </a:r>
            <a:r>
              <a:rPr lang="tr-TR" dirty="0" err="1"/>
              <a:t>Pa</a:t>
            </a:r>
            <a:r>
              <a:rPr lang="tr-TR" dirty="0"/>
              <a:t>' notasında ve üçüncü nota ise orta oktav </a:t>
            </a:r>
            <a:r>
              <a:rPr lang="tr-TR" dirty="0" err="1"/>
              <a:t>Sa</a:t>
            </a:r>
            <a:r>
              <a:rPr lang="tr-TR" dirty="0"/>
              <a:t> notasında ses verir. Saygıdeğer bir pozisyon için verilen zorlu bir mücadeleden sonra </a:t>
            </a:r>
            <a:r>
              <a:rPr lang="tr-TR" dirty="0" err="1"/>
              <a:t>Sarangi</a:t>
            </a:r>
            <a:r>
              <a:rPr lang="tr-TR" dirty="0"/>
              <a:t> hem eşlikçi olarak esas performansçının yanında hem de solo konser enstrümanı olarak öne çıkan bir yer aldı.</a:t>
            </a:r>
          </a:p>
        </p:txBody>
      </p:sp>
    </p:spTree>
    <p:extLst>
      <p:ext uri="{BB962C8B-B14F-4D97-AF65-F5344CB8AC3E}">
        <p14:creationId xmlns="" xmlns:p14="http://schemas.microsoft.com/office/powerpoint/2010/main" val="211019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65" y="1634797"/>
            <a:ext cx="3366940" cy="3378200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66" y="1418897"/>
            <a:ext cx="6086475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202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69" y="1348773"/>
            <a:ext cx="4229742" cy="449767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84" y="1513489"/>
            <a:ext cx="5562252" cy="3957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346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SAROD VE ÖZELLİKLERİ 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Agnya</a:t>
            </a:r>
            <a:r>
              <a:rPr lang="tr-TR" dirty="0"/>
              <a:t> çakranın enstrümanı olan </a:t>
            </a:r>
            <a:r>
              <a:rPr lang="tr-TR" dirty="0" err="1"/>
              <a:t>Sarod</a:t>
            </a:r>
            <a:r>
              <a:rPr lang="tr-TR" dirty="0"/>
              <a:t> Klasik Hint müziği enstrümanıdır. Yapı olarak Batı </a:t>
            </a:r>
            <a:r>
              <a:rPr lang="tr-TR" dirty="0" err="1"/>
              <a:t>lütüne</a:t>
            </a:r>
            <a:r>
              <a:rPr lang="tr-TR" dirty="0"/>
              <a:t> benzer. </a:t>
            </a:r>
            <a:r>
              <a:rPr lang="tr-TR" dirty="0" err="1"/>
              <a:t>Hindustani</a:t>
            </a:r>
            <a:r>
              <a:rPr lang="tr-TR" dirty="0"/>
              <a:t> klasik müzik ustaları arasındaki yeri ve popülerliği açısından </a:t>
            </a:r>
            <a:r>
              <a:rPr lang="tr-TR" dirty="0" err="1"/>
              <a:t>sitardan</a:t>
            </a:r>
            <a:r>
              <a:rPr lang="tr-TR" dirty="0"/>
              <a:t> sonra gelen ikinci alettir. </a:t>
            </a:r>
            <a:r>
              <a:rPr lang="tr-TR" dirty="0" err="1"/>
              <a:t>Üstad</a:t>
            </a:r>
            <a:r>
              <a:rPr lang="tr-TR" dirty="0"/>
              <a:t> </a:t>
            </a:r>
            <a:r>
              <a:rPr lang="tr-TR" dirty="0" err="1"/>
              <a:t>Amjad</a:t>
            </a:r>
            <a:r>
              <a:rPr lang="tr-TR" dirty="0"/>
              <a:t> Ali </a:t>
            </a:r>
            <a:r>
              <a:rPr lang="tr-TR" dirty="0" err="1"/>
              <a:t>Khan</a:t>
            </a:r>
            <a:r>
              <a:rPr lang="tr-TR" dirty="0"/>
              <a:t> yaygın olarak tanınan Hintli </a:t>
            </a:r>
            <a:r>
              <a:rPr lang="tr-TR" dirty="0" err="1"/>
              <a:t>sarod</a:t>
            </a:r>
            <a:r>
              <a:rPr lang="tr-TR" dirty="0"/>
              <a:t> çalgıcısı ve bestecisidir. </a:t>
            </a:r>
            <a:r>
              <a:rPr lang="tr-TR" dirty="0" err="1"/>
              <a:t>Sarodu</a:t>
            </a:r>
            <a:r>
              <a:rPr lang="tr-TR" dirty="0"/>
              <a:t> çalmak için kendine has bir tarz geliştirmiştir. Tarzındaki anahtar yenilikler vokal müziğe dayalı kompozisyonlar ve kompozisyona eşit vurgu yaparak üç oktav boyunca çok karmaşık kısımları çalabilmesindeki teknik yeterliliğidir. </a:t>
            </a:r>
          </a:p>
        </p:txBody>
      </p:sp>
    </p:spTree>
    <p:extLst>
      <p:ext uri="{BB962C8B-B14F-4D97-AF65-F5344CB8AC3E}">
        <p14:creationId xmlns="" xmlns:p14="http://schemas.microsoft.com/office/powerpoint/2010/main" val="2145195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SİTAR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83" y="1201629"/>
            <a:ext cx="3792000" cy="4747226"/>
          </a:xfrm>
        </p:spPr>
      </p:pic>
      <p:sp>
        <p:nvSpPr>
          <p:cNvPr id="5" name="Dikdörtgen 4"/>
          <p:cNvSpPr/>
          <p:nvPr/>
        </p:nvSpPr>
        <p:spPr>
          <a:xfrm>
            <a:off x="924083" y="270165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Sitar Hint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klasik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entrümanları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arasında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çok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bilinen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tanınan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enstrümandır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Yıllar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içerisinde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binbir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çeşit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şekil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alarak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varlığını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sürdürmüştür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Orijini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hakkında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ise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çeşitli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teoriler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ortaya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atılmıştır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tr-TR" sz="16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tr-TR" sz="1600" dirty="0">
              <a:latin typeface="Calibri" panose="020F0502020204030204" pitchFamily="34" charset="0"/>
            </a:endParaRPr>
          </a:p>
          <a:p>
            <a:r>
              <a:rPr lang="en-US" sz="1600" dirty="0" err="1" smtClean="0"/>
              <a:t>Sukabağı</a:t>
            </a:r>
            <a:r>
              <a:rPr lang="en-US" sz="1600" dirty="0" smtClean="0"/>
              <a:t> </a:t>
            </a:r>
            <a:r>
              <a:rPr lang="en-US" sz="1600" dirty="0" err="1"/>
              <a:t>gibi</a:t>
            </a:r>
            <a:r>
              <a:rPr lang="en-US" sz="1600" dirty="0"/>
              <a:t> </a:t>
            </a:r>
            <a:r>
              <a:rPr lang="en-US" sz="1600" dirty="0" err="1"/>
              <a:t>gövdeli</a:t>
            </a:r>
            <a:r>
              <a:rPr lang="en-US" sz="1600" dirty="0"/>
              <a:t>, </a:t>
            </a:r>
            <a:r>
              <a:rPr lang="en-US" sz="1600" dirty="0" err="1"/>
              <a:t>uzun</a:t>
            </a:r>
            <a:r>
              <a:rPr lang="en-US" sz="1600" dirty="0"/>
              <a:t> </a:t>
            </a:r>
            <a:r>
              <a:rPr lang="en-US" sz="1600" dirty="0" err="1"/>
              <a:t>saplı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tür</a:t>
            </a:r>
            <a:r>
              <a:rPr lang="en-US" sz="1600" dirty="0"/>
              <a:t> </a:t>
            </a:r>
            <a:r>
              <a:rPr lang="en-US" sz="1600" dirty="0" err="1"/>
              <a:t>lavtadır</a:t>
            </a:r>
            <a:r>
              <a:rPr lang="en-US" sz="1600" dirty="0"/>
              <a:t>. </a:t>
            </a:r>
            <a:r>
              <a:rPr lang="en-US" sz="1600" dirty="0" err="1"/>
              <a:t>Sapın</a:t>
            </a:r>
            <a:r>
              <a:rPr lang="en-US" sz="1600" dirty="0"/>
              <a:t> </a:t>
            </a:r>
            <a:r>
              <a:rPr lang="en-US" sz="1600" dirty="0" err="1"/>
              <a:t>üzerinde</a:t>
            </a:r>
            <a:r>
              <a:rPr lang="en-US" sz="1600" dirty="0"/>
              <a:t> </a:t>
            </a:r>
            <a:r>
              <a:rPr lang="en-US" sz="1600" dirty="0" err="1"/>
              <a:t>dışbükey</a:t>
            </a:r>
            <a:r>
              <a:rPr lang="en-US" sz="1600" dirty="0"/>
              <a:t> </a:t>
            </a:r>
            <a:r>
              <a:rPr lang="en-US" sz="1600" dirty="0" err="1"/>
              <a:t>pirinç</a:t>
            </a:r>
            <a:r>
              <a:rPr lang="en-US" sz="1600" dirty="0"/>
              <a:t> </a:t>
            </a:r>
            <a:r>
              <a:rPr lang="en-US" sz="1600" dirty="0" err="1"/>
              <a:t>perdeler</a:t>
            </a:r>
            <a:r>
              <a:rPr lang="en-US" sz="1600" dirty="0"/>
              <a:t> </a:t>
            </a:r>
            <a:r>
              <a:rPr lang="en-US" sz="1600" dirty="0" err="1"/>
              <a:t>bulunur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bazı</a:t>
            </a:r>
            <a:r>
              <a:rPr lang="en-US" sz="1600" dirty="0"/>
              <a:t> </a:t>
            </a:r>
            <a:r>
              <a:rPr lang="en-US" sz="1600" dirty="0" err="1"/>
              <a:t>sitarlarda</a:t>
            </a:r>
            <a:r>
              <a:rPr lang="en-US" sz="1600" dirty="0"/>
              <a:t> </a:t>
            </a:r>
            <a:r>
              <a:rPr lang="en-US" sz="1600" dirty="0" err="1"/>
              <a:t>bu</a:t>
            </a:r>
            <a:r>
              <a:rPr lang="en-US" sz="1600" dirty="0"/>
              <a:t> </a:t>
            </a:r>
            <a:r>
              <a:rPr lang="en-US" sz="1600" dirty="0" err="1"/>
              <a:t>istenilen</a:t>
            </a:r>
            <a:r>
              <a:rPr lang="en-US" sz="1600" dirty="0"/>
              <a:t> </a:t>
            </a:r>
            <a:r>
              <a:rPr lang="en-US" sz="1600" dirty="0" err="1"/>
              <a:t>şekle</a:t>
            </a:r>
            <a:r>
              <a:rPr lang="en-US" sz="1600" dirty="0"/>
              <a:t> </a:t>
            </a:r>
            <a:r>
              <a:rPr lang="en-US" sz="1600" dirty="0" err="1"/>
              <a:t>göre</a:t>
            </a:r>
            <a:r>
              <a:rPr lang="en-US" sz="1600" dirty="0"/>
              <a:t> </a:t>
            </a:r>
            <a:r>
              <a:rPr lang="en-US" sz="1600" dirty="0" err="1"/>
              <a:t>ayarlanabilir</a:t>
            </a:r>
            <a:r>
              <a:rPr lang="en-US" sz="1600" dirty="0"/>
              <a:t>. </a:t>
            </a:r>
            <a:r>
              <a:rPr lang="en-US" sz="1600" dirty="0" err="1"/>
              <a:t>Beş</a:t>
            </a:r>
            <a:r>
              <a:rPr lang="en-US" sz="1600" dirty="0"/>
              <a:t> </a:t>
            </a:r>
            <a:r>
              <a:rPr lang="en-US" sz="1600" dirty="0" err="1"/>
              <a:t>ana</a:t>
            </a:r>
            <a:r>
              <a:rPr lang="en-US" sz="1600" dirty="0"/>
              <a:t> metal </a:t>
            </a:r>
            <a:r>
              <a:rPr lang="en-US" sz="1600" dirty="0" err="1"/>
              <a:t>teli</a:t>
            </a:r>
            <a:r>
              <a:rPr lang="en-US" sz="1600" dirty="0"/>
              <a:t> </a:t>
            </a:r>
            <a:r>
              <a:rPr lang="en-US" sz="1600" dirty="0" err="1"/>
              <a:t>vardır</a:t>
            </a:r>
            <a:r>
              <a:rPr lang="en-US" sz="1600" dirty="0"/>
              <a:t>. </a:t>
            </a:r>
            <a:r>
              <a:rPr lang="en-US" sz="1600" dirty="0" err="1"/>
              <a:t>Bunlardan</a:t>
            </a:r>
            <a:r>
              <a:rPr lang="en-US" sz="1600" dirty="0"/>
              <a:t> </a:t>
            </a:r>
            <a:r>
              <a:rPr lang="en-US" sz="1600" dirty="0" err="1"/>
              <a:t>başka</a:t>
            </a:r>
            <a:r>
              <a:rPr lang="en-US" sz="1600" dirty="0"/>
              <a:t>, </a:t>
            </a:r>
            <a:r>
              <a:rPr lang="en-US" sz="1600" dirty="0" err="1"/>
              <a:t>ikisi</a:t>
            </a:r>
            <a:r>
              <a:rPr lang="en-US" sz="1600" dirty="0"/>
              <a:t> pes, </a:t>
            </a:r>
            <a:r>
              <a:rPr lang="en-US" sz="1600" dirty="0" err="1"/>
              <a:t>onbir</a:t>
            </a:r>
            <a:r>
              <a:rPr lang="en-US" sz="1600" dirty="0"/>
              <a:t> </a:t>
            </a:r>
            <a:r>
              <a:rPr lang="en-US" sz="1600" dirty="0" err="1"/>
              <a:t>veya</a:t>
            </a:r>
            <a:r>
              <a:rPr lang="en-US" sz="1600" dirty="0"/>
              <a:t> </a:t>
            </a:r>
            <a:r>
              <a:rPr lang="en-US" sz="1600" dirty="0" err="1"/>
              <a:t>onyedisi</a:t>
            </a:r>
            <a:r>
              <a:rPr lang="en-US" sz="1600" dirty="0"/>
              <a:t> </a:t>
            </a:r>
            <a:r>
              <a:rPr lang="en-US" sz="1600" dirty="0" err="1"/>
              <a:t>tiz</a:t>
            </a:r>
            <a:r>
              <a:rPr lang="en-US" sz="1600" dirty="0"/>
              <a:t> </a:t>
            </a:r>
            <a:r>
              <a:rPr lang="en-US" sz="1600" dirty="0" err="1"/>
              <a:t>olmak</a:t>
            </a:r>
            <a:r>
              <a:rPr lang="en-US" sz="1600" dirty="0"/>
              <a:t> </a:t>
            </a:r>
            <a:r>
              <a:rPr lang="en-US" sz="1600" dirty="0" err="1"/>
              <a:t>üzere</a:t>
            </a:r>
            <a:r>
              <a:rPr lang="en-US" sz="1600" dirty="0"/>
              <a:t> </a:t>
            </a:r>
            <a:r>
              <a:rPr lang="en-US" sz="1600" dirty="0" err="1"/>
              <a:t>başka</a:t>
            </a:r>
            <a:r>
              <a:rPr lang="en-US" sz="1600" dirty="0"/>
              <a:t> teller de </a:t>
            </a:r>
            <a:r>
              <a:rPr lang="en-US" sz="1600" dirty="0" err="1"/>
              <a:t>bulunur</a:t>
            </a:r>
            <a:r>
              <a:rPr lang="en-US" sz="1600" dirty="0"/>
              <a:t>. </a:t>
            </a:r>
            <a:r>
              <a:rPr lang="en-US" sz="1600" dirty="0" err="1"/>
              <a:t>Çok</a:t>
            </a:r>
            <a:r>
              <a:rPr lang="en-US" sz="1600" dirty="0"/>
              <a:t> </a:t>
            </a:r>
            <a:r>
              <a:rPr lang="en-US" sz="1600" dirty="0" err="1"/>
              <a:t>tanınan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konserlerde</a:t>
            </a:r>
            <a:r>
              <a:rPr lang="en-US" sz="1600" dirty="0"/>
              <a:t> </a:t>
            </a:r>
            <a:r>
              <a:rPr lang="en-US" sz="1600" dirty="0" err="1"/>
              <a:t>sıkça</a:t>
            </a:r>
            <a:r>
              <a:rPr lang="en-US" sz="1600" dirty="0"/>
              <a:t> </a:t>
            </a:r>
            <a:r>
              <a:rPr lang="en-US" sz="1600" dirty="0" err="1"/>
              <a:t>kullanılan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müzik</a:t>
            </a:r>
            <a:r>
              <a:rPr lang="en-US" sz="1600" dirty="0"/>
              <a:t> </a:t>
            </a:r>
            <a:r>
              <a:rPr lang="en-US" sz="1600" dirty="0" err="1" smtClean="0"/>
              <a:t>aletidir</a:t>
            </a:r>
            <a:endParaRPr lang="tr-TR" sz="1600" dirty="0" smtClean="0"/>
          </a:p>
          <a:p>
            <a:endParaRPr lang="tr-TR" sz="1600" dirty="0" smtClean="0"/>
          </a:p>
          <a:p>
            <a:r>
              <a:rPr lang="en-US" sz="1600" dirty="0" smtClean="0"/>
              <a:t> </a:t>
            </a:r>
            <a:endParaRPr lang="tr-TR" sz="2000" b="1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78194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SİTAR VE ÖZELLİKLERİ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Allauddin</a:t>
            </a:r>
            <a:r>
              <a:rPr lang="tr-TR" dirty="0"/>
              <a:t> </a:t>
            </a:r>
            <a:r>
              <a:rPr lang="tr-TR" dirty="0" err="1"/>
              <a:t>Khan’ın</a:t>
            </a:r>
            <a:r>
              <a:rPr lang="tr-TR" dirty="0"/>
              <a:t> (Klasik Hint müziğine ait olan </a:t>
            </a:r>
            <a:r>
              <a:rPr lang="tr-TR" dirty="0" err="1"/>
              <a:t>Maihar</a:t>
            </a:r>
            <a:r>
              <a:rPr lang="tr-TR" dirty="0"/>
              <a:t> </a:t>
            </a:r>
            <a:r>
              <a:rPr lang="tr-TR" dirty="0" err="1"/>
              <a:t>gharana’yi</a:t>
            </a:r>
            <a:r>
              <a:rPr lang="tr-TR" dirty="0"/>
              <a:t> bulan kişi) </a:t>
            </a:r>
            <a:r>
              <a:rPr lang="tr-TR" dirty="0" err="1"/>
              <a:t>ögrencisi</a:t>
            </a:r>
            <a:r>
              <a:rPr lang="tr-TR" dirty="0"/>
              <a:t> olan </a:t>
            </a:r>
            <a:r>
              <a:rPr lang="tr-TR" dirty="0" err="1"/>
              <a:t>Pandit</a:t>
            </a:r>
            <a:r>
              <a:rPr lang="tr-TR" dirty="0"/>
              <a:t> </a:t>
            </a:r>
            <a:r>
              <a:rPr lang="tr-TR" dirty="0" err="1"/>
              <a:t>Ravi</a:t>
            </a:r>
            <a:r>
              <a:rPr lang="tr-TR" dirty="0"/>
              <a:t> </a:t>
            </a:r>
            <a:r>
              <a:rPr lang="tr-TR" dirty="0" err="1"/>
              <a:t>Shankar</a:t>
            </a:r>
            <a:r>
              <a:rPr lang="tr-TR" dirty="0"/>
              <a:t> belki de dünyada en iyi tanınan Hint çalgıcısıdır. Batı’da Hint müziğinin ve müzisyenlerinin, Klasik Hint müzik geleneğinin gücünün ve ona olan ilginin yaratılmasında başı çeken insanlardan biri olarak tanınır. </a:t>
            </a:r>
            <a:r>
              <a:rPr lang="tr-TR" dirty="0" err="1"/>
              <a:t>Shankar‘ın</a:t>
            </a:r>
            <a:r>
              <a:rPr lang="tr-TR" dirty="0"/>
              <a:t> müzik kariyeri 60 yılı kapsar ve kendisi en uzun uluslararası kariyer kategorisinde Guinness Rekoruna sahiptir. </a:t>
            </a:r>
          </a:p>
        </p:txBody>
      </p:sp>
    </p:spTree>
    <p:extLst>
      <p:ext uri="{BB962C8B-B14F-4D97-AF65-F5344CB8AC3E}">
        <p14:creationId xmlns="" xmlns:p14="http://schemas.microsoft.com/office/powerpoint/2010/main" val="200358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7383" y="1073223"/>
            <a:ext cx="3718455" cy="1371600"/>
          </a:xfrm>
        </p:spPr>
        <p:txBody>
          <a:bodyPr>
            <a:normAutofit/>
          </a:bodyPr>
          <a:lstStyle/>
          <a:p>
            <a:r>
              <a:rPr lang="tr-TR" b="1" dirty="0"/>
              <a:t>ŞEHNAİ</a:t>
            </a:r>
            <a:br>
              <a:rPr lang="tr-TR" b="1" dirty="0"/>
            </a:b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2041525"/>
            <a:ext cx="2540000" cy="2501900"/>
          </a:xfrm>
        </p:spPr>
      </p:pic>
    </p:spTree>
    <p:extLst>
      <p:ext uri="{BB962C8B-B14F-4D97-AF65-F5344CB8AC3E}">
        <p14:creationId xmlns="" xmlns:p14="http://schemas.microsoft.com/office/powerpoint/2010/main" val="1295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SHEHNAİ 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ÖZELLİKLERİ </a:t>
            </a:r>
          </a:p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/>
              <a:t>Shehnai</a:t>
            </a:r>
            <a:r>
              <a:rPr lang="tr-TR" dirty="0"/>
              <a:t>, kutsallık ve iyi talih getirdiğine inanan üflemeli bir çalgıdır. Neticesinde Kuzey Hindistan’da evlilikler ve törenlerde yaygın biçimde kullanılır. Saf bir </a:t>
            </a:r>
            <a:r>
              <a:rPr lang="tr-TR" dirty="0" err="1"/>
              <a:t>Muladhara</a:t>
            </a:r>
            <a:r>
              <a:rPr lang="tr-TR" dirty="0"/>
              <a:t> </a:t>
            </a:r>
            <a:r>
              <a:rPr lang="tr-TR" dirty="0" err="1"/>
              <a:t>Çakra’nın</a:t>
            </a:r>
            <a:r>
              <a:rPr lang="tr-TR" dirty="0"/>
              <a:t> kalitelerini ortaya çıkartır. </a:t>
            </a:r>
            <a:r>
              <a:rPr lang="tr-TR" dirty="0" err="1"/>
              <a:t>Shehnai</a:t>
            </a:r>
            <a:r>
              <a:rPr lang="tr-TR" dirty="0"/>
              <a:t>, </a:t>
            </a:r>
            <a:r>
              <a:rPr lang="tr-TR" dirty="0" err="1"/>
              <a:t>punginin</a:t>
            </a:r>
            <a:r>
              <a:rPr lang="tr-TR" dirty="0"/>
              <a:t> geliştirilmesi ile yaratıldı. Kaynağı ile ilgili iki yaygın efsane vardır. İlkinde bir Şah sarayında </a:t>
            </a:r>
            <a:r>
              <a:rPr lang="tr-TR" dirty="0" err="1"/>
              <a:t>punginin</a:t>
            </a:r>
            <a:r>
              <a:rPr lang="tr-TR" dirty="0"/>
              <a:t> çalınmasını yasaklamıştı. Sebebi tiz sesiydi. Müzisyen bir aileden gelen bir berber onu </a:t>
            </a:r>
            <a:r>
              <a:rPr lang="tr-TR" dirty="0" err="1"/>
              <a:t>gelistirdi</a:t>
            </a:r>
            <a:r>
              <a:rPr lang="tr-TR" dirty="0"/>
              <a:t> ve </a:t>
            </a:r>
            <a:r>
              <a:rPr lang="tr-TR" dirty="0" err="1"/>
              <a:t>shehnai</a:t>
            </a:r>
            <a:r>
              <a:rPr lang="tr-TR" dirty="0"/>
              <a:t> doğdu. Şah’ın sarayında çalınmasına ve berber ya da “</a:t>
            </a:r>
            <a:r>
              <a:rPr lang="tr-TR" dirty="0" err="1"/>
              <a:t>nai</a:t>
            </a:r>
            <a:r>
              <a:rPr lang="tr-TR" dirty="0"/>
              <a:t>” ye atıfta bulunarak ona </a:t>
            </a:r>
            <a:r>
              <a:rPr lang="tr-TR" dirty="0" err="1"/>
              <a:t>shehnai</a:t>
            </a:r>
            <a:r>
              <a:rPr lang="tr-TR" dirty="0"/>
              <a:t> dendi.</a:t>
            </a:r>
          </a:p>
        </p:txBody>
      </p:sp>
    </p:spTree>
    <p:extLst>
      <p:ext uri="{BB962C8B-B14F-4D97-AF65-F5344CB8AC3E}">
        <p14:creationId xmlns="" xmlns:p14="http://schemas.microsoft.com/office/powerpoint/2010/main" val="220530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371600"/>
          </a:xfrm>
        </p:spPr>
        <p:txBody>
          <a:bodyPr/>
          <a:lstStyle/>
          <a:p>
            <a:r>
              <a:rPr lang="tr-TR" b="1" dirty="0"/>
              <a:t>BANSURİ</a:t>
            </a:r>
            <a:br>
              <a:rPr lang="tr-TR" b="1" dirty="0"/>
            </a:b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idx="2"/>
          </p:nvPr>
        </p:nvSpPr>
        <p:spPr>
          <a:xfrm>
            <a:off x="1293809" y="2925962"/>
            <a:ext cx="3856260" cy="2802176"/>
          </a:xfrm>
        </p:spPr>
        <p:txBody>
          <a:bodyPr>
            <a:normAutofit/>
          </a:bodyPr>
          <a:lstStyle/>
          <a:p>
            <a:endParaRPr lang="tr-TR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3" y="1510312"/>
            <a:ext cx="6169025" cy="3564326"/>
          </a:xfrm>
        </p:spPr>
      </p:pic>
    </p:spTree>
    <p:extLst>
      <p:ext uri="{BB962C8B-B14F-4D97-AF65-F5344CB8AC3E}">
        <p14:creationId xmlns="" xmlns:p14="http://schemas.microsoft.com/office/powerpoint/2010/main" val="428296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BANSURİ 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tr-TR" dirty="0" smtClean="0"/>
              <a:t>ÖZELLİKLERİ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/>
              <a:t>Bansuri</a:t>
            </a:r>
            <a:r>
              <a:rPr lang="tr-TR" dirty="0"/>
              <a:t>, </a:t>
            </a:r>
            <a:r>
              <a:rPr lang="tr-TR" dirty="0" err="1"/>
              <a:t>Vishuddhi</a:t>
            </a:r>
            <a:r>
              <a:rPr lang="tr-TR" dirty="0"/>
              <a:t> Çakranın enstrümanı, Hindistan’a ait enine alto flüttür. Altı ya da yedi açık parmak deliğinden oluşan tek bambu sapından </a:t>
            </a:r>
            <a:r>
              <a:rPr lang="tr-TR" dirty="0" err="1"/>
              <a:t>yapılmıstır</a:t>
            </a:r>
            <a:r>
              <a:rPr lang="tr-TR" dirty="0"/>
              <a:t>. Çobanlar ve kırsal gelenekle bağlantılı olan eski bir enstrüman olan </a:t>
            </a:r>
            <a:r>
              <a:rPr lang="tr-TR" dirty="0" err="1"/>
              <a:t>bansuri</a:t>
            </a:r>
            <a:r>
              <a:rPr lang="tr-TR" dirty="0"/>
              <a:t> </a:t>
            </a:r>
            <a:r>
              <a:rPr lang="tr-TR" dirty="0" err="1"/>
              <a:t>Krishna</a:t>
            </a:r>
            <a:r>
              <a:rPr lang="tr-TR" dirty="0"/>
              <a:t> ve </a:t>
            </a:r>
            <a:r>
              <a:rPr lang="tr-TR" dirty="0" err="1"/>
              <a:t>Radha’nın</a:t>
            </a:r>
            <a:r>
              <a:rPr lang="tr-TR" dirty="0"/>
              <a:t> aşk hikayesi ile yakından ilişkilidir. Kuzey Hindistan </a:t>
            </a:r>
            <a:r>
              <a:rPr lang="tr-TR" dirty="0" err="1"/>
              <a:t>bansurisi</a:t>
            </a:r>
            <a:r>
              <a:rPr lang="tr-TR" dirty="0"/>
              <a:t> genelde 14 </a:t>
            </a:r>
            <a:r>
              <a:rPr lang="tr-TR" dirty="0" err="1"/>
              <a:t>inch</a:t>
            </a:r>
            <a:r>
              <a:rPr lang="tr-TR" dirty="0"/>
              <a:t> uzunluğundadır. Geleneksel olarak film müziği de dahil olmak üzere daha hafif kompozisyonlara eşlik etmek için kullanılmış olan bir soprano enstrümanıdır.</a:t>
            </a:r>
          </a:p>
        </p:txBody>
      </p:sp>
    </p:spTree>
    <p:extLst>
      <p:ext uri="{BB962C8B-B14F-4D97-AF65-F5344CB8AC3E}">
        <p14:creationId xmlns="" xmlns:p14="http://schemas.microsoft.com/office/powerpoint/2010/main" val="862530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ŞANKHA</a:t>
            </a:r>
            <a:br>
              <a:rPr lang="tr-TR" b="1" dirty="0"/>
            </a:b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err="1" smtClean="0"/>
              <a:t>Üflenince</a:t>
            </a:r>
            <a:r>
              <a:rPr lang="en-US" sz="1800" b="1" dirty="0" smtClean="0"/>
              <a:t> </a:t>
            </a:r>
            <a:r>
              <a:rPr lang="en-US" sz="1800" b="1" dirty="0" err="1"/>
              <a:t>güçlü</a:t>
            </a:r>
            <a:r>
              <a:rPr lang="en-US" sz="1800" b="1" dirty="0"/>
              <a:t> </a:t>
            </a:r>
            <a:r>
              <a:rPr lang="en-US" sz="1800" b="1" dirty="0" err="1"/>
              <a:t>bir</a:t>
            </a:r>
            <a:r>
              <a:rPr lang="en-US" sz="1800" b="1" dirty="0"/>
              <a:t> </a:t>
            </a:r>
            <a:r>
              <a:rPr lang="en-US" sz="1800" b="1" dirty="0" err="1"/>
              <a:t>ses</a:t>
            </a:r>
            <a:r>
              <a:rPr lang="en-US" sz="1800" b="1" dirty="0"/>
              <a:t> </a:t>
            </a:r>
            <a:r>
              <a:rPr lang="en-US" sz="1800" b="1" dirty="0" err="1"/>
              <a:t>çıkarır</a:t>
            </a:r>
            <a:r>
              <a:rPr lang="en-US" sz="1800" b="1" dirty="0"/>
              <a:t>. </a:t>
            </a:r>
            <a:r>
              <a:rPr lang="en-US" sz="1800" b="1" dirty="0" err="1"/>
              <a:t>Savaşlarda</a:t>
            </a:r>
            <a:r>
              <a:rPr lang="en-US" sz="1800" b="1" dirty="0"/>
              <a:t> </a:t>
            </a:r>
            <a:r>
              <a:rPr lang="en-US" sz="1800" b="1" dirty="0" err="1"/>
              <a:t>düşmanı</a:t>
            </a:r>
            <a:r>
              <a:rPr lang="en-US" sz="1800" b="1" dirty="0"/>
              <a:t> </a:t>
            </a:r>
            <a:r>
              <a:rPr lang="en-US" sz="1800" b="1" dirty="0" err="1"/>
              <a:t>korkutmak</a:t>
            </a:r>
            <a:r>
              <a:rPr lang="en-US" sz="1800" b="1" dirty="0"/>
              <a:t> </a:t>
            </a:r>
            <a:r>
              <a:rPr lang="en-US" sz="1800" b="1" dirty="0" err="1"/>
              <a:t>ve</a:t>
            </a:r>
            <a:r>
              <a:rPr lang="en-US" sz="1800" b="1" dirty="0"/>
              <a:t> </a:t>
            </a:r>
            <a:r>
              <a:rPr lang="en-US" sz="1800" b="1" dirty="0" err="1"/>
              <a:t>haberleşmek</a:t>
            </a:r>
            <a:r>
              <a:rPr lang="en-US" sz="1800" b="1" dirty="0"/>
              <a:t> </a:t>
            </a:r>
            <a:r>
              <a:rPr lang="en-US" sz="1800" b="1" dirty="0" err="1"/>
              <a:t>için</a:t>
            </a:r>
            <a:r>
              <a:rPr lang="en-US" sz="1800" b="1" dirty="0"/>
              <a:t> </a:t>
            </a:r>
            <a:r>
              <a:rPr lang="en-US" sz="1800" b="1" dirty="0" err="1"/>
              <a:t>kullanılırdı</a:t>
            </a:r>
            <a:r>
              <a:rPr lang="en-US" sz="1800" b="1" dirty="0"/>
              <a:t>. </a:t>
            </a:r>
            <a:r>
              <a:rPr lang="en-US" sz="1800" b="1" dirty="0" err="1"/>
              <a:t>Dinsel</a:t>
            </a:r>
            <a:r>
              <a:rPr lang="en-US" sz="1800" b="1" dirty="0"/>
              <a:t> </a:t>
            </a:r>
            <a:r>
              <a:rPr lang="en-US" sz="1800" b="1" dirty="0" err="1"/>
              <a:t>seramonilerin</a:t>
            </a:r>
            <a:r>
              <a:rPr lang="en-US" sz="1800" b="1" dirty="0"/>
              <a:t> </a:t>
            </a:r>
            <a:r>
              <a:rPr lang="en-US" sz="1800" b="1" dirty="0" err="1"/>
              <a:t>başlangıç</a:t>
            </a:r>
            <a:r>
              <a:rPr lang="en-US" sz="1800" b="1" dirty="0"/>
              <a:t> </a:t>
            </a:r>
            <a:r>
              <a:rPr lang="en-US" sz="1800" b="1" dirty="0" err="1"/>
              <a:t>ve</a:t>
            </a:r>
            <a:r>
              <a:rPr lang="en-US" sz="1800" b="1" dirty="0"/>
              <a:t> </a:t>
            </a:r>
            <a:r>
              <a:rPr lang="en-US" sz="1800" b="1" dirty="0" err="1"/>
              <a:t>bitişinde</a:t>
            </a:r>
            <a:r>
              <a:rPr lang="en-US" sz="1800" b="1" dirty="0"/>
              <a:t> </a:t>
            </a:r>
            <a:r>
              <a:rPr lang="en-US" sz="1800" b="1" dirty="0" err="1"/>
              <a:t>öttürülür</a:t>
            </a:r>
            <a:r>
              <a:rPr lang="en-US" sz="1800" b="1" dirty="0"/>
              <a:t>. </a:t>
            </a:r>
            <a:endParaRPr lang="tr-TR" sz="1800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81" y="1841938"/>
            <a:ext cx="3557095" cy="2845676"/>
          </a:xfrm>
        </p:spPr>
      </p:pic>
    </p:spTree>
    <p:extLst>
      <p:ext uri="{BB962C8B-B14F-4D97-AF65-F5344CB8AC3E}">
        <p14:creationId xmlns="" xmlns:p14="http://schemas.microsoft.com/office/powerpoint/2010/main" val="241717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/>
          </p:nvPr>
        </p:nvSpPr>
        <p:spPr>
          <a:xfrm>
            <a:off x="2692397" y="1892152"/>
            <a:ext cx="6815669" cy="1515533"/>
          </a:xfrm>
        </p:spPr>
        <p:txBody>
          <a:bodyPr/>
          <a:lstStyle/>
          <a:p>
            <a:r>
              <a:rPr lang="tr-TR" sz="2800" dirty="0" smtClean="0"/>
              <a:t>2. VURMALI </a:t>
            </a:r>
            <a:r>
              <a:rPr lang="tr-TR" sz="2800" dirty="0"/>
              <a:t>MÜZİK ALETLERİ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2692396" y="3552494"/>
            <a:ext cx="6815669" cy="132080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TABLA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TANPURA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DHOLAK (DAVUL)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29147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TABLA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83" y="2543503"/>
            <a:ext cx="3226676" cy="3242728"/>
          </a:xfrm>
        </p:spPr>
      </p:pic>
      <p:sp>
        <p:nvSpPr>
          <p:cNvPr id="5" name="Dikdörtgen 4"/>
          <p:cNvSpPr/>
          <p:nvPr/>
        </p:nvSpPr>
        <p:spPr>
          <a:xfrm>
            <a:off x="956441" y="2404285"/>
            <a:ext cx="6096000" cy="3387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Orijini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Hindistan'dır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İki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adet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davuldan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oluşur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Sağ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elin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çaldığı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davula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"Dayan"(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dahina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veya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tahtadan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yapılmıştır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Şekil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itibarı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silindir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arası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biçime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sahiptir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Sol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elin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çaldığı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davula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"Bayan" (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Duggi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denilmektedir</a:t>
            </a:r>
            <a:r>
              <a:rPr lang="tr-T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metalden yapılır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pirinç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veya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bronz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gibi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materyallerden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üretilebilmektedir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Her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iki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davulda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yerden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25 cm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yüksekliğindedir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Dayan 14 cm,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bayan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22 cm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çapındadır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  <a:endParaRPr lang="tr-T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ikisinin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üzerleri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kaplıdır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sağ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dagga sol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çalınır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Büyük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olandan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sesler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çıkartilabilir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büyük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üstatları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olarak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Rakha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Zakir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Hüseyin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sayılabilir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  <a:endParaRPr lang="tr-T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82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TABLA VE ÖZELLİKLERİ 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Tabla ve </a:t>
            </a:r>
            <a:r>
              <a:rPr lang="tr-TR" dirty="0" err="1"/>
              <a:t>pakhwaj</a:t>
            </a:r>
            <a:r>
              <a:rPr lang="tr-TR" dirty="0"/>
              <a:t> Kalp </a:t>
            </a:r>
            <a:r>
              <a:rPr lang="tr-TR" dirty="0" err="1"/>
              <a:t>Çakra’nın</a:t>
            </a:r>
            <a:r>
              <a:rPr lang="tr-TR" dirty="0"/>
              <a:t>, </a:t>
            </a:r>
            <a:r>
              <a:rPr lang="tr-TR" dirty="0" err="1"/>
              <a:t>Anahata’nın</a:t>
            </a:r>
            <a:r>
              <a:rPr lang="tr-TR" dirty="0"/>
              <a:t> enstrümanlarıdır. </a:t>
            </a:r>
            <a:r>
              <a:rPr lang="tr-TR" dirty="0" err="1"/>
              <a:t>Üstad</a:t>
            </a:r>
            <a:r>
              <a:rPr lang="tr-TR" dirty="0"/>
              <a:t> Zakir </a:t>
            </a:r>
            <a:r>
              <a:rPr lang="tr-TR" dirty="0" err="1"/>
              <a:t>Hussain</a:t>
            </a:r>
            <a:r>
              <a:rPr lang="tr-TR" dirty="0"/>
              <a:t> bugün dünya </a:t>
            </a:r>
            <a:r>
              <a:rPr lang="tr-TR" dirty="0" err="1"/>
              <a:t>çapnda</a:t>
            </a:r>
            <a:r>
              <a:rPr lang="tr-TR" dirty="0"/>
              <a:t> tanınmaktadır. En yüksek seviyeden bir klasik tabla </a:t>
            </a:r>
            <a:r>
              <a:rPr lang="tr-TR" dirty="0" err="1"/>
              <a:t>virtüozü</a:t>
            </a:r>
            <a:r>
              <a:rPr lang="tr-TR" dirty="0"/>
              <a:t> olan </a:t>
            </a:r>
            <a:r>
              <a:rPr lang="tr-TR" dirty="0" err="1"/>
              <a:t>Hussain</a:t>
            </a:r>
            <a:r>
              <a:rPr lang="tr-TR" dirty="0"/>
              <a:t>, sanatıyla Hindistan’da ulusal bir hazine olarak yerini almıştır. Hindistan’ın en büyük klasik müzisyen ve dansçıları arasında olan Ali Akbar </a:t>
            </a:r>
            <a:r>
              <a:rPr lang="tr-TR" dirty="0" err="1"/>
              <a:t>Khan</a:t>
            </a:r>
            <a:r>
              <a:rPr lang="tr-TR" dirty="0"/>
              <a:t>, </a:t>
            </a:r>
            <a:r>
              <a:rPr lang="tr-TR" dirty="0" err="1"/>
              <a:t>Ravi</a:t>
            </a:r>
            <a:r>
              <a:rPr lang="tr-TR" dirty="0"/>
              <a:t> </a:t>
            </a:r>
            <a:r>
              <a:rPr lang="tr-TR" dirty="0" err="1"/>
              <a:t>Shankar</a:t>
            </a:r>
            <a:r>
              <a:rPr lang="tr-TR" dirty="0"/>
              <a:t>, </a:t>
            </a:r>
            <a:r>
              <a:rPr lang="tr-TR" dirty="0" err="1"/>
              <a:t>Briju</a:t>
            </a:r>
            <a:r>
              <a:rPr lang="tr-TR" dirty="0"/>
              <a:t> </a:t>
            </a:r>
            <a:r>
              <a:rPr lang="tr-TR" dirty="0" err="1"/>
              <a:t>Maharaj</a:t>
            </a:r>
            <a:r>
              <a:rPr lang="tr-TR" dirty="0"/>
              <a:t> ve </a:t>
            </a:r>
            <a:r>
              <a:rPr lang="tr-TR" dirty="0" err="1"/>
              <a:t>Shivkumar</a:t>
            </a:r>
            <a:r>
              <a:rPr lang="tr-TR" dirty="0"/>
              <a:t> </a:t>
            </a:r>
            <a:r>
              <a:rPr lang="tr-TR" dirty="0" err="1"/>
              <a:t>Sharma’ya</a:t>
            </a:r>
            <a:r>
              <a:rPr lang="tr-TR" dirty="0"/>
              <a:t> eşlik etmiştir.</a:t>
            </a:r>
          </a:p>
        </p:txBody>
      </p:sp>
    </p:spTree>
    <p:extLst>
      <p:ext uri="{BB962C8B-B14F-4D97-AF65-F5344CB8AC3E}">
        <p14:creationId xmlns="" xmlns:p14="http://schemas.microsoft.com/office/powerpoint/2010/main" val="1679200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</TotalTime>
  <Words>932</Words>
  <Application>Microsoft Office PowerPoint</Application>
  <PresentationFormat>Özel</PresentationFormat>
  <Paragraphs>44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Görünüş</vt:lpstr>
      <vt:lpstr>MÜZİK ALETLERİ</vt:lpstr>
      <vt:lpstr>ŞEHNAİ </vt:lpstr>
      <vt:lpstr>SHEHNAİ </vt:lpstr>
      <vt:lpstr>BANSURİ </vt:lpstr>
      <vt:lpstr>BANSURİ </vt:lpstr>
      <vt:lpstr>ŞANKHA </vt:lpstr>
      <vt:lpstr>2. VURMALI MÜZİK ALETLERİ </vt:lpstr>
      <vt:lpstr>TABLA </vt:lpstr>
      <vt:lpstr>TABLA VE ÖZELLİKLERİ </vt:lpstr>
      <vt:lpstr>TANPURA </vt:lpstr>
      <vt:lpstr>TANPURA VE ÖZELLİKLERİ </vt:lpstr>
      <vt:lpstr>DHOLAK (DAVUL) </vt:lpstr>
      <vt:lpstr>SARANGİ </vt:lpstr>
      <vt:lpstr>SARANGİ VE ÖZELLİKLERİ </vt:lpstr>
      <vt:lpstr>Slayt 15</vt:lpstr>
      <vt:lpstr>Slayt 16</vt:lpstr>
      <vt:lpstr>SAROD VE ÖZELLİKLERİ </vt:lpstr>
      <vt:lpstr>SİTAR </vt:lpstr>
      <vt:lpstr>SİTAR VE ÖZELLİKLERİ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MÜZİK ALETLERİ</dc:title>
  <dc:creator>Lab1</dc:creator>
  <cp:lastModifiedBy>aykut</cp:lastModifiedBy>
  <cp:revision>11</cp:revision>
  <dcterms:created xsi:type="dcterms:W3CDTF">2019-03-27T10:39:21Z</dcterms:created>
  <dcterms:modified xsi:type="dcterms:W3CDTF">2020-10-26T03:43:55Z</dcterms:modified>
</cp:coreProperties>
</file>