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7" r:id="rId2"/>
    <p:sldId id="258" r:id="rId3"/>
    <p:sldId id="259" r:id="rId4"/>
    <p:sldId id="260" r:id="rId5"/>
    <p:sldId id="262" r:id="rId6"/>
    <p:sldId id="263" r:id="rId7"/>
    <p:sldId id="261" r:id="rId8"/>
    <p:sldId id="264" r:id="rId9"/>
    <p:sldId id="265" r:id="rId10"/>
    <p:sldId id="266" r:id="rId11"/>
    <p:sldId id="267" r:id="rId12"/>
    <p:sldId id="268"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8" autoAdjust="0"/>
    <p:restoredTop sz="94660"/>
  </p:normalViewPr>
  <p:slideViewPr>
    <p:cSldViewPr>
      <p:cViewPr>
        <p:scale>
          <a:sx n="46" d="100"/>
          <a:sy n="46" d="100"/>
        </p:scale>
        <p:origin x="-118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16FF94B-3957-464D-AFED-0A70101642F1}" type="datetimeFigureOut">
              <a:rPr lang="tr-TR" smtClean="0"/>
              <a:t>11.04.2020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C37273-C1CF-440D-A2A2-47ABF0F387AA}"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16FF94B-3957-464D-AFED-0A70101642F1}" type="datetimeFigureOut">
              <a:rPr lang="tr-TR" smtClean="0"/>
              <a:t>11.04.2020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C37273-C1CF-440D-A2A2-47ABF0F387A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16FF94B-3957-464D-AFED-0A70101642F1}" type="datetimeFigureOut">
              <a:rPr lang="tr-TR" smtClean="0"/>
              <a:t>11.04.2020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C37273-C1CF-440D-A2A2-47ABF0F387AA}"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16FF94B-3957-464D-AFED-0A70101642F1}" type="datetimeFigureOut">
              <a:rPr lang="tr-TR" smtClean="0"/>
              <a:t>11.04.2020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C37273-C1CF-440D-A2A2-47ABF0F387AA}"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16FF94B-3957-464D-AFED-0A70101642F1}" type="datetimeFigureOut">
              <a:rPr lang="tr-TR" smtClean="0"/>
              <a:t>11.04.2020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C37273-C1CF-440D-A2A2-47ABF0F387AA}"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16FF94B-3957-464D-AFED-0A70101642F1}" type="datetimeFigureOut">
              <a:rPr lang="tr-TR" smtClean="0"/>
              <a:t>11.04.2020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8C37273-C1CF-440D-A2A2-47ABF0F387AA}"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16FF94B-3957-464D-AFED-0A70101642F1}" type="datetimeFigureOut">
              <a:rPr lang="tr-TR" smtClean="0"/>
              <a:t>11.04.2020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8C37273-C1CF-440D-A2A2-47ABF0F387AA}"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16FF94B-3957-464D-AFED-0A70101642F1}" type="datetimeFigureOut">
              <a:rPr lang="tr-TR" smtClean="0"/>
              <a:t>11.04.2020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8C37273-C1CF-440D-A2A2-47ABF0F387A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16FF94B-3957-464D-AFED-0A70101642F1}" type="datetimeFigureOut">
              <a:rPr lang="tr-TR" smtClean="0"/>
              <a:t>11.04.2020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8C37273-C1CF-440D-A2A2-47ABF0F387A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16FF94B-3957-464D-AFED-0A70101642F1}" type="datetimeFigureOut">
              <a:rPr lang="tr-TR" smtClean="0"/>
              <a:t>11.04.2020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8C37273-C1CF-440D-A2A2-47ABF0F387AA}"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16FF94B-3957-464D-AFED-0A70101642F1}" type="datetimeFigureOut">
              <a:rPr lang="tr-TR" smtClean="0"/>
              <a:t>11.04.2020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8C37273-C1CF-440D-A2A2-47ABF0F387AA}"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16FF94B-3957-464D-AFED-0A70101642F1}" type="datetimeFigureOut">
              <a:rPr lang="tr-TR" smtClean="0"/>
              <a:t>11.04.2020</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8C37273-C1CF-440D-A2A2-47ABF0F387AA}"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9398" y="2674938"/>
            <a:ext cx="5173142" cy="3451225"/>
          </a:xfrm>
        </p:spPr>
      </p:pic>
      <p:sp>
        <p:nvSpPr>
          <p:cNvPr id="2" name="Başlık 1"/>
          <p:cNvSpPr>
            <a:spLocks noGrp="1"/>
          </p:cNvSpPr>
          <p:nvPr>
            <p:ph type="title"/>
          </p:nvPr>
        </p:nvSpPr>
        <p:spPr/>
        <p:txBody>
          <a:bodyPr>
            <a:normAutofit fontScale="90000"/>
          </a:bodyPr>
          <a:lstStyle/>
          <a:p>
            <a:r>
              <a:rPr lang="tr-TR" b="1" i="1" dirty="0" smtClean="0">
                <a:solidFill>
                  <a:srgbClr val="002060"/>
                </a:solidFill>
              </a:rPr>
              <a:t>PAKİSTAN – HİNDİSTAN SINIRI </a:t>
            </a:r>
            <a:br>
              <a:rPr lang="tr-TR" b="1" i="1" dirty="0" smtClean="0">
                <a:solidFill>
                  <a:srgbClr val="002060"/>
                </a:solidFill>
              </a:rPr>
            </a:br>
            <a:r>
              <a:rPr lang="tr-TR" b="1" i="1" dirty="0" smtClean="0">
                <a:solidFill>
                  <a:srgbClr val="002060"/>
                </a:solidFill>
              </a:rPr>
              <a:t>BAYRAK TÖRENİ </a:t>
            </a:r>
            <a:endParaRPr lang="tr-TR" dirty="0"/>
          </a:p>
        </p:txBody>
      </p:sp>
    </p:spTree>
    <p:extLst>
      <p:ext uri="{BB962C8B-B14F-4D97-AF65-F5344CB8AC3E}">
        <p14:creationId xmlns:p14="http://schemas.microsoft.com/office/powerpoint/2010/main" val="2100640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4778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cstate="print">
            <a:extLst>
              <a:ext uri="{28A0092B-C50C-407E-A947-70E740481C1C}">
                <a14:useLocalDpi xmlns:a14="http://schemas.microsoft.com/office/drawing/2010/main" val="0"/>
              </a:ext>
            </a:extLst>
          </a:blip>
          <a:srcRect l="-15330" t="-195" r="-8380" b="-263"/>
          <a:stretch/>
        </p:blipFill>
        <p:spPr>
          <a:xfrm rot="5400000">
            <a:off x="-108518" y="-1251521"/>
            <a:ext cx="9144000" cy="9144001"/>
          </a:xfrm>
          <a:prstGeom prst="rect">
            <a:avLst/>
          </a:prstGeom>
        </p:spPr>
      </p:pic>
    </p:spTree>
    <p:extLst>
      <p:ext uri="{BB962C8B-B14F-4D97-AF65-F5344CB8AC3E}">
        <p14:creationId xmlns:p14="http://schemas.microsoft.com/office/powerpoint/2010/main" val="550897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002060"/>
                </a:solidFill>
              </a:rPr>
              <a:t/>
            </a:r>
            <a:br>
              <a:rPr lang="tr-TR" dirty="0" smtClean="0">
                <a:solidFill>
                  <a:srgbClr val="002060"/>
                </a:solidFill>
              </a:rPr>
            </a:br>
            <a:r>
              <a:rPr lang="tr-TR" dirty="0">
                <a:solidFill>
                  <a:srgbClr val="002060"/>
                </a:solidFill>
              </a:rPr>
              <a:t/>
            </a:r>
            <a:br>
              <a:rPr lang="tr-TR" dirty="0">
                <a:solidFill>
                  <a:srgbClr val="002060"/>
                </a:solidFill>
              </a:rPr>
            </a:br>
            <a:r>
              <a:rPr lang="tr-TR" dirty="0" smtClean="0">
                <a:solidFill>
                  <a:srgbClr val="002060"/>
                </a:solidFill>
              </a:rPr>
              <a:t/>
            </a:r>
            <a:br>
              <a:rPr lang="tr-TR" dirty="0" smtClean="0">
                <a:solidFill>
                  <a:srgbClr val="002060"/>
                </a:solidFill>
              </a:rPr>
            </a:br>
            <a:r>
              <a:rPr lang="tr-TR" dirty="0" smtClean="0">
                <a:solidFill>
                  <a:srgbClr val="002060"/>
                </a:solidFill>
              </a:rPr>
              <a:t/>
            </a:r>
            <a:br>
              <a:rPr lang="tr-TR" dirty="0" smtClean="0">
                <a:solidFill>
                  <a:srgbClr val="002060"/>
                </a:solidFill>
              </a:rPr>
            </a:br>
            <a:r>
              <a:rPr lang="tr-TR" dirty="0" smtClean="0">
                <a:solidFill>
                  <a:srgbClr val="002060"/>
                </a:solidFill>
              </a:rPr>
              <a:t/>
            </a:r>
            <a:br>
              <a:rPr lang="tr-TR" dirty="0" smtClean="0">
                <a:solidFill>
                  <a:srgbClr val="002060"/>
                </a:solidFill>
              </a:rPr>
            </a:br>
            <a:r>
              <a:rPr lang="tr-TR" dirty="0" smtClean="0">
                <a:solidFill>
                  <a:srgbClr val="002060"/>
                </a:solidFill>
              </a:rPr>
              <a:t>KAYNAKÇA</a:t>
            </a:r>
            <a:br>
              <a:rPr lang="tr-TR" dirty="0" smtClean="0">
                <a:solidFill>
                  <a:srgbClr val="002060"/>
                </a:solidFill>
              </a:rPr>
            </a:br>
            <a:r>
              <a:rPr lang="tr-TR" dirty="0" smtClean="0">
                <a:solidFill>
                  <a:srgbClr val="002060"/>
                </a:solidFill>
              </a:rPr>
              <a:t>       </a:t>
            </a:r>
            <a:br>
              <a:rPr lang="tr-TR" dirty="0" smtClean="0">
                <a:solidFill>
                  <a:srgbClr val="002060"/>
                </a:solidFill>
              </a:rPr>
            </a:br>
            <a:r>
              <a:rPr lang="tr-TR" dirty="0" smtClean="0">
                <a:solidFill>
                  <a:srgbClr val="002060"/>
                </a:solidFill>
              </a:rPr>
              <a:t> *Hürriyet Seyahat</a:t>
            </a:r>
            <a:br>
              <a:rPr lang="tr-TR" dirty="0" smtClean="0">
                <a:solidFill>
                  <a:srgbClr val="002060"/>
                </a:solidFill>
              </a:rPr>
            </a:br>
            <a:r>
              <a:rPr lang="tr-TR" dirty="0" smtClean="0">
                <a:solidFill>
                  <a:srgbClr val="002060"/>
                </a:solidFill>
              </a:rPr>
              <a:t>   *</a:t>
            </a:r>
            <a:r>
              <a:rPr lang="tr-TR" smtClean="0">
                <a:solidFill>
                  <a:srgbClr val="002060"/>
                </a:solidFill>
              </a:rPr>
              <a:t>Pakistan News</a:t>
            </a:r>
            <a:r>
              <a:rPr lang="tr-TR" dirty="0" smtClean="0">
                <a:solidFill>
                  <a:srgbClr val="002060"/>
                </a:solidFill>
              </a:rPr>
              <a:t/>
            </a:r>
            <a:br>
              <a:rPr lang="tr-TR" dirty="0" smtClean="0">
                <a:solidFill>
                  <a:srgbClr val="002060"/>
                </a:solidFill>
              </a:rPr>
            </a:br>
            <a:r>
              <a:rPr lang="tr-TR" dirty="0" smtClean="0">
                <a:solidFill>
                  <a:srgbClr val="002060"/>
                </a:solidFill>
              </a:rPr>
              <a:t>*</a:t>
            </a:r>
            <a:r>
              <a:rPr lang="tr-TR" dirty="0" err="1" smtClean="0">
                <a:solidFill>
                  <a:srgbClr val="002060"/>
                </a:solidFill>
              </a:rPr>
              <a:t>Wikipedia</a:t>
            </a:r>
            <a:r>
              <a:rPr lang="tr-TR" dirty="0" smtClean="0">
                <a:solidFill>
                  <a:srgbClr val="002060"/>
                </a:solidFill>
              </a:rPr>
              <a:t/>
            </a:r>
            <a:br>
              <a:rPr lang="tr-TR" dirty="0" smtClean="0">
                <a:solidFill>
                  <a:srgbClr val="002060"/>
                </a:solidFill>
              </a:rPr>
            </a:br>
            <a:endParaRPr lang="tr-TR" dirty="0">
              <a:solidFill>
                <a:srgbClr val="002060"/>
              </a:solidFill>
            </a:endParaRPr>
          </a:p>
        </p:txBody>
      </p:sp>
    </p:spTree>
    <p:extLst>
      <p:ext uri="{BB962C8B-B14F-4D97-AF65-F5344CB8AC3E}">
        <p14:creationId xmlns:p14="http://schemas.microsoft.com/office/powerpoint/2010/main" val="182694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88640"/>
            <a:ext cx="8118648" cy="584775"/>
          </a:xfrm>
          <a:prstGeom prst="rect">
            <a:avLst/>
          </a:prstGeom>
        </p:spPr>
        <p:txBody>
          <a:bodyPr wrap="square">
            <a:spAutoFit/>
          </a:bodyPr>
          <a:lstStyle/>
          <a:p>
            <a:r>
              <a:rPr lang="tr-TR" sz="3200" b="1" i="1" dirty="0">
                <a:solidFill>
                  <a:srgbClr val="002060"/>
                </a:solidFill>
                <a:effectLst>
                  <a:outerShdw blurRad="38100" dist="38100" dir="2700000" algn="tl">
                    <a:srgbClr val="000000">
                      <a:alpha val="43137"/>
                    </a:srgbClr>
                  </a:outerShdw>
                </a:effectLst>
              </a:rPr>
              <a:t>Pakistan-Hindistan sınırında </a:t>
            </a:r>
            <a:r>
              <a:rPr lang="tr-TR" sz="3200" b="1" i="1" dirty="0" smtClean="0">
                <a:solidFill>
                  <a:srgbClr val="002060"/>
                </a:solidFill>
                <a:effectLst>
                  <a:outerShdw blurRad="38100" dist="38100" dir="2700000" algn="tl">
                    <a:srgbClr val="000000">
                      <a:alpha val="43137"/>
                    </a:srgbClr>
                  </a:outerShdw>
                </a:effectLst>
              </a:rPr>
              <a:t>71 </a:t>
            </a:r>
            <a:r>
              <a:rPr lang="tr-TR" sz="3200" b="1" i="1" dirty="0">
                <a:solidFill>
                  <a:srgbClr val="002060"/>
                </a:solidFill>
                <a:effectLst>
                  <a:outerShdw blurRad="38100" dist="38100" dir="2700000" algn="tl">
                    <a:srgbClr val="000000">
                      <a:alpha val="43137"/>
                    </a:srgbClr>
                  </a:outerShdw>
                </a:effectLst>
              </a:rPr>
              <a:t>yıllık </a:t>
            </a:r>
            <a:r>
              <a:rPr lang="tr-TR" sz="3200" b="1" i="1" dirty="0" smtClean="0">
                <a:solidFill>
                  <a:srgbClr val="002060"/>
                </a:solidFill>
                <a:effectLst>
                  <a:outerShdw blurRad="38100" dist="38100" dir="2700000" algn="tl">
                    <a:srgbClr val="000000">
                      <a:alpha val="43137"/>
                    </a:srgbClr>
                  </a:outerShdw>
                </a:effectLst>
              </a:rPr>
              <a:t>gelenek</a:t>
            </a:r>
            <a:endParaRPr lang="tr-TR" sz="3200" b="1" i="1" dirty="0">
              <a:solidFill>
                <a:srgbClr val="002060"/>
              </a:solidFill>
              <a:effectLst>
                <a:outerShdw blurRad="38100" dist="38100" dir="2700000" algn="tl">
                  <a:srgbClr val="000000">
                    <a:alpha val="43137"/>
                  </a:srgbClr>
                </a:outerShdw>
              </a:effectLst>
            </a:endParaRPr>
          </a:p>
        </p:txBody>
      </p:sp>
      <p:sp>
        <p:nvSpPr>
          <p:cNvPr id="3" name="Dikdörtgen 2"/>
          <p:cNvSpPr/>
          <p:nvPr/>
        </p:nvSpPr>
        <p:spPr>
          <a:xfrm>
            <a:off x="0" y="773415"/>
            <a:ext cx="9144000" cy="2215991"/>
          </a:xfrm>
          <a:prstGeom prst="rect">
            <a:avLst/>
          </a:prstGeom>
        </p:spPr>
        <p:txBody>
          <a:bodyPr wrap="square">
            <a:spAutoFit/>
          </a:bodyPr>
          <a:lstStyle/>
          <a:p>
            <a:r>
              <a:rPr lang="tr-TR" sz="2400" dirty="0" smtClean="0"/>
              <a:t>Hindistan</a:t>
            </a:r>
            <a:r>
              <a:rPr lang="tr-TR" sz="2400" dirty="0"/>
              <a:t> ve </a:t>
            </a:r>
            <a:r>
              <a:rPr lang="tr-TR" sz="2400" dirty="0" smtClean="0"/>
              <a:t>Pakistan'ın </a:t>
            </a:r>
            <a:r>
              <a:rPr lang="tr-TR" sz="2400" dirty="0"/>
              <a:t>1947'de ayrılmasıyla açılan sınır kapısında bu tarihte başlayan tören, iki ülke askerlerinin güç gösterisine </a:t>
            </a:r>
            <a:r>
              <a:rPr lang="tr-TR" sz="2400" dirty="0" smtClean="0"/>
              <a:t>dönüşmüştür.</a:t>
            </a:r>
            <a:r>
              <a:rPr lang="tr-TR" sz="2400" dirty="0"/>
              <a:t> Pakistan'ın </a:t>
            </a:r>
            <a:r>
              <a:rPr lang="tr-TR" sz="2400" dirty="0" smtClean="0"/>
              <a:t>Lahor şehrine bağlı </a:t>
            </a:r>
            <a:r>
              <a:rPr lang="tr-TR" sz="2400" dirty="0" err="1" smtClean="0"/>
              <a:t>Wagah</a:t>
            </a:r>
            <a:r>
              <a:rPr lang="tr-TR" sz="2400" dirty="0" smtClean="0"/>
              <a:t> </a:t>
            </a:r>
            <a:r>
              <a:rPr lang="tr-TR" sz="2400" dirty="0"/>
              <a:t>kenti ile Hindistan'ın </a:t>
            </a:r>
            <a:r>
              <a:rPr lang="tr-TR" sz="2400" dirty="0" err="1"/>
              <a:t>Amritsar</a:t>
            </a:r>
            <a:r>
              <a:rPr lang="tr-TR" sz="2400" dirty="0"/>
              <a:t> kenti arasında bulunan sınır kapısı, iki ülke arasında süregelen rekabetin gösteriye dönüştüğü bir yer olarak her yıl binlerce turisti ağırlıyor</a:t>
            </a:r>
            <a:r>
              <a:rPr lang="tr-TR" dirty="0"/>
              <a:t>.</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08920"/>
            <a:ext cx="9144000" cy="4149079"/>
          </a:xfrm>
          <a:prstGeom prst="rect">
            <a:avLst/>
          </a:prstGeom>
        </p:spPr>
      </p:pic>
    </p:spTree>
    <p:extLst>
      <p:ext uri="{BB962C8B-B14F-4D97-AF65-F5344CB8AC3E}">
        <p14:creationId xmlns:p14="http://schemas.microsoft.com/office/powerpoint/2010/main" val="239052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8927" y="41711"/>
            <a:ext cx="8964488" cy="1938992"/>
          </a:xfrm>
          <a:prstGeom prst="rect">
            <a:avLst/>
          </a:prstGeom>
        </p:spPr>
        <p:txBody>
          <a:bodyPr wrap="square">
            <a:spAutoFit/>
          </a:bodyPr>
          <a:lstStyle/>
          <a:p>
            <a:r>
              <a:rPr lang="tr-TR" sz="2400" dirty="0"/>
              <a:t>İki ülkenin askerlerinin ara bölgeye açılan kapıları açmasıyla başlayan bayrak töreninin ardından kapılar tekrar kapanıyor ve askerler, kendi taraflarında törenlerine başlıyor</a:t>
            </a:r>
            <a:r>
              <a:rPr lang="tr-TR" sz="2400" dirty="0" smtClean="0"/>
              <a:t>.</a:t>
            </a:r>
            <a:r>
              <a:rPr lang="tr-TR" sz="2400" dirty="0"/>
              <a:t> Yaklaşık bir saat süren tören </a:t>
            </a:r>
            <a:r>
              <a:rPr lang="tr-TR" sz="2400" dirty="0" smtClean="0"/>
              <a:t>askeri danslarla başlıyor ve sonrasında bir ayağı olmayan gazilerin şovu ile devam ediyor.</a:t>
            </a:r>
            <a:endParaRPr lang="tr-TR" sz="24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4" y="1980702"/>
            <a:ext cx="9125655" cy="4877297"/>
          </a:xfrm>
          <a:prstGeom prst="rect">
            <a:avLst/>
          </a:prstGeom>
        </p:spPr>
      </p:pic>
    </p:spTree>
    <p:extLst>
      <p:ext uri="{BB962C8B-B14F-4D97-AF65-F5344CB8AC3E}">
        <p14:creationId xmlns:p14="http://schemas.microsoft.com/office/powerpoint/2010/main" val="412460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813" y="0"/>
            <a:ext cx="8999984" cy="830997"/>
          </a:xfrm>
          <a:prstGeom prst="rect">
            <a:avLst/>
          </a:prstGeom>
        </p:spPr>
        <p:txBody>
          <a:bodyPr wrap="square">
            <a:spAutoFit/>
          </a:bodyPr>
          <a:lstStyle/>
          <a:p>
            <a:r>
              <a:rPr lang="tr-TR" sz="2400" dirty="0" smtClean="0"/>
              <a:t>Kılıçlı </a:t>
            </a:r>
            <a:r>
              <a:rPr lang="tr-TR" sz="2400" dirty="0"/>
              <a:t>bir komutanın kapıya </a:t>
            </a:r>
            <a:r>
              <a:rPr lang="tr-TR" sz="2400" dirty="0" smtClean="0"/>
              <a:t>yürümesiyle coşku artıyor ve  komutanın </a:t>
            </a:r>
            <a:r>
              <a:rPr lang="tr-TR" sz="2400" dirty="0"/>
              <a:t>ardından kadın askerlerin yürüyüşü gerçekleşiyor.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5010"/>
            <a:ext cx="9144000" cy="5662990"/>
          </a:xfrm>
          <a:prstGeom prst="rect">
            <a:avLst/>
          </a:prstGeom>
        </p:spPr>
      </p:pic>
    </p:spTree>
    <p:extLst>
      <p:ext uri="{BB962C8B-B14F-4D97-AF65-F5344CB8AC3E}">
        <p14:creationId xmlns:p14="http://schemas.microsoft.com/office/powerpoint/2010/main" val="166372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0558" y="11266"/>
            <a:ext cx="8856984" cy="1384995"/>
          </a:xfrm>
          <a:prstGeom prst="rect">
            <a:avLst/>
          </a:prstGeom>
        </p:spPr>
        <p:txBody>
          <a:bodyPr wrap="square">
            <a:spAutoFit/>
          </a:bodyPr>
          <a:lstStyle/>
          <a:p>
            <a:pPr fontAlgn="base"/>
            <a:r>
              <a:rPr lang="tr-TR" dirty="0"/>
              <a:t> </a:t>
            </a:r>
            <a:r>
              <a:rPr lang="tr-TR" sz="2400" dirty="0"/>
              <a:t>Tribünlerdeki asıl coşku ise postallarının altına demir çakılmış askerlerin kapıya yürümesiyle yaşanıyor.</a:t>
            </a:r>
          </a:p>
          <a:p>
            <a:r>
              <a:rPr lang="tr-TR" dirty="0"/>
              <a:t/>
            </a:r>
            <a:br>
              <a:rPr lang="tr-TR" dirty="0"/>
            </a:b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0812"/>
            <a:ext cx="9144000" cy="5997188"/>
          </a:xfrm>
          <a:prstGeom prst="rect">
            <a:avLst/>
          </a:prstGeom>
        </p:spPr>
      </p:pic>
    </p:spTree>
    <p:extLst>
      <p:ext uri="{BB962C8B-B14F-4D97-AF65-F5344CB8AC3E}">
        <p14:creationId xmlns:p14="http://schemas.microsoft.com/office/powerpoint/2010/main" val="402041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58111"/>
            <a:ext cx="9144000" cy="1200329"/>
          </a:xfrm>
          <a:prstGeom prst="rect">
            <a:avLst/>
          </a:prstGeom>
        </p:spPr>
        <p:txBody>
          <a:bodyPr wrap="square">
            <a:spAutoFit/>
          </a:bodyPr>
          <a:lstStyle/>
          <a:p>
            <a:r>
              <a:rPr lang="tr-TR" sz="2400" dirty="0"/>
              <a:t>Sert bakışların ve mimiklerin hakim olduğu gösteride askerler, yaptıkları sert hareketler ve yüksek sesli tekmilleriyle, birbirlerine horoz dövüşünü andıran güç gösterisi yapıyorlar. </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8440"/>
            <a:ext cx="9144000" cy="5599560"/>
          </a:xfrm>
          <a:prstGeom prst="rect">
            <a:avLst/>
          </a:prstGeom>
        </p:spPr>
      </p:pic>
    </p:spTree>
    <p:extLst>
      <p:ext uri="{BB962C8B-B14F-4D97-AF65-F5344CB8AC3E}">
        <p14:creationId xmlns:p14="http://schemas.microsoft.com/office/powerpoint/2010/main" val="3569352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1200329"/>
          </a:xfrm>
          <a:prstGeom prst="rect">
            <a:avLst/>
          </a:prstGeom>
        </p:spPr>
        <p:txBody>
          <a:bodyPr wrap="square">
            <a:spAutoFit/>
          </a:bodyPr>
          <a:lstStyle/>
          <a:p>
            <a:r>
              <a:rPr lang="tr-TR" sz="2400" dirty="0"/>
              <a:t>Sınırın tam sıfır noktasında karşı karşıya gelen iki ülke askerlerinin tokalaşmasıyla devam eden tören, yine senkronize olarak bayrakları indirme ile sona eriyor.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0329"/>
            <a:ext cx="9144000" cy="5657671"/>
          </a:xfrm>
          <a:prstGeom prst="rect">
            <a:avLst/>
          </a:prstGeom>
        </p:spPr>
      </p:pic>
    </p:spTree>
    <p:extLst>
      <p:ext uri="{BB962C8B-B14F-4D97-AF65-F5344CB8AC3E}">
        <p14:creationId xmlns:p14="http://schemas.microsoft.com/office/powerpoint/2010/main" val="205250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6692"/>
            <a:ext cx="9144000" cy="6145364"/>
          </a:xfrm>
          <a:prstGeom prst="rect">
            <a:avLst/>
          </a:prstGeom>
        </p:spPr>
      </p:pic>
      <p:sp>
        <p:nvSpPr>
          <p:cNvPr id="3" name="Dikdörtgen 2"/>
          <p:cNvSpPr/>
          <p:nvPr/>
        </p:nvSpPr>
        <p:spPr>
          <a:xfrm>
            <a:off x="0" y="16363"/>
            <a:ext cx="8676456" cy="1200329"/>
          </a:xfrm>
          <a:prstGeom prst="rect">
            <a:avLst/>
          </a:prstGeom>
        </p:spPr>
        <p:txBody>
          <a:bodyPr wrap="square">
            <a:spAutoFit/>
          </a:bodyPr>
          <a:lstStyle/>
          <a:p>
            <a:r>
              <a:rPr lang="tr-TR" sz="2400" dirty="0" smtClean="0"/>
              <a:t>İki ülke arasındaki </a:t>
            </a:r>
            <a:r>
              <a:rPr lang="tr-TR" sz="2400" dirty="0"/>
              <a:t>son diplomatik duruma </a:t>
            </a:r>
            <a:r>
              <a:rPr lang="tr-TR" sz="2400" dirty="0" smtClean="0"/>
              <a:t>göre bazen </a:t>
            </a:r>
            <a:r>
              <a:rPr lang="tr-TR" sz="2400" dirty="0"/>
              <a:t>koreografide belirli </a:t>
            </a:r>
            <a:r>
              <a:rPr lang="tr-TR" sz="2400" dirty="0" smtClean="0"/>
              <a:t>değişikliklerde yapılmakta örneğin bir diplomatik kriz söz konusu  </a:t>
            </a:r>
            <a:r>
              <a:rPr lang="tr-TR" sz="2400" dirty="0"/>
              <a:t>ise askerler el </a:t>
            </a:r>
            <a:r>
              <a:rPr lang="tr-TR" sz="2400" dirty="0" smtClean="0"/>
              <a:t>sıkışmıyorlar.</a:t>
            </a:r>
            <a:endParaRPr lang="tr-TR" sz="2400" dirty="0"/>
          </a:p>
        </p:txBody>
      </p:sp>
    </p:spTree>
    <p:extLst>
      <p:ext uri="{BB962C8B-B14F-4D97-AF65-F5344CB8AC3E}">
        <p14:creationId xmlns:p14="http://schemas.microsoft.com/office/powerpoint/2010/main" val="186592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66843"/>
            <a:ext cx="9144000" cy="3785652"/>
          </a:xfrm>
          <a:prstGeom prst="rect">
            <a:avLst/>
          </a:prstGeom>
        </p:spPr>
        <p:txBody>
          <a:bodyPr wrap="square">
            <a:spAutoFit/>
          </a:bodyPr>
          <a:lstStyle/>
          <a:p>
            <a:r>
              <a:rPr lang="tr-TR" sz="2400" dirty="0"/>
              <a:t>İki ülke sınırında yapılan etkinliği izlemek için sınırın iki tarafında da tribünler kurulmuş durumda. Burada alkış ve tezahüratlarla kendi ülkesinin askerine destek veren vatandaşlar yanı sıra bölgeye turistler de akın ediyor. İki tarafta yaklaşık günlük 15 bin kişinin izlediği etkinlikte tribünlerde yer bulmak isteyenler tören saatinden yaklaşık iki saat önce yerlerini alıyor. Yaz günleri sınırdaki töreni izlemek isteyenlerin sayısı 40 bini buluyor. Çocuklara vatanseverlik aşılamak isteyen okullar da bu bölgeye okul gezileri düzenliyor. Sınırdaki tören iki tarafta bir ekonomi de oluşturmuş durumda. İzleyicilere yiyecek, içecek, bayrak ve marş CD'leri satanların yanı sıra fotoğrafçılar da bulunuyor.</a:t>
            </a:r>
          </a:p>
        </p:txBody>
      </p:sp>
    </p:spTree>
    <p:extLst>
      <p:ext uri="{BB962C8B-B14F-4D97-AF65-F5344CB8AC3E}">
        <p14:creationId xmlns:p14="http://schemas.microsoft.com/office/powerpoint/2010/main" val="6758126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72</TotalTime>
  <Words>243</Words>
  <Application>Microsoft Office PowerPoint</Application>
  <PresentationFormat>Ekran Gösterisi (4:3)</PresentationFormat>
  <Paragraphs>12</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Dalga Biçimi</vt:lpstr>
      <vt:lpstr>PAKİSTAN – HİNDİSTAN SINIRI  BAYRAK TÖRENİ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KAYNAKÇA          *Hürriyet Seyahat    *Pakistan News *Wikipedia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PAKİSTAN – HİNDİSTAN SINIRI  BAYRAK TÖRENİ</dc:title>
  <dc:creator>neslihan</dc:creator>
  <cp:lastModifiedBy>user</cp:lastModifiedBy>
  <cp:revision>8</cp:revision>
  <dcterms:created xsi:type="dcterms:W3CDTF">2019-10-16T19:32:50Z</dcterms:created>
  <dcterms:modified xsi:type="dcterms:W3CDTF">2020-04-11T19:32:32Z</dcterms:modified>
</cp:coreProperties>
</file>