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gif"/><Relationship Id="rId5" Type="http://schemas.openxmlformats.org/officeDocument/2006/relationships/image" Target="../media/image43.jpg"/><Relationship Id="rId10" Type="http://schemas.openxmlformats.org/officeDocument/2006/relationships/image" Target="../media/image48.png"/><Relationship Id="rId4" Type="http://schemas.openxmlformats.org/officeDocument/2006/relationships/image" Target="../media/image42.jp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gif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3786190"/>
            <a:ext cx="7215238" cy="1000132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+mn-lt"/>
              </a:rPr>
              <a:t>DBB134</a:t>
            </a:r>
            <a:r>
              <a:rPr lang="tr-TR" sz="2800" b="1" dirty="0" smtClean="0">
                <a:latin typeface="+mn-lt"/>
              </a:rPr>
              <a:t/>
            </a:r>
            <a:br>
              <a:rPr lang="tr-TR" sz="2800" b="1" dirty="0" smtClean="0">
                <a:latin typeface="+mn-lt"/>
              </a:rPr>
            </a:br>
            <a:r>
              <a:rPr lang="tr-TR" sz="3000" b="1" dirty="0" smtClean="0">
                <a:latin typeface="+mn-lt"/>
              </a:rPr>
              <a:t>Bilimsel Araştırmanın Temelleri</a:t>
            </a:r>
            <a:endParaRPr lang="tr-TR" sz="3000" b="1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5072074"/>
            <a:ext cx="6858048" cy="642942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ea typeface="+mj-ea"/>
                <a:cs typeface="+mj-cs"/>
              </a:rPr>
              <a:t>Çarşamba, 09.00-11.00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ea typeface="+mj-ea"/>
                <a:cs typeface="+mj-cs"/>
              </a:rPr>
              <a:t>Dr. </a:t>
            </a:r>
            <a:r>
              <a:rPr lang="tr-TR" sz="1600" dirty="0" err="1" smtClean="0">
                <a:ea typeface="+mj-ea"/>
                <a:cs typeface="+mj-cs"/>
              </a:rPr>
              <a:t>Öğr</a:t>
            </a:r>
            <a:r>
              <a:rPr lang="tr-TR" sz="1600" dirty="0" smtClean="0">
                <a:ea typeface="+mj-ea"/>
                <a:cs typeface="+mj-cs"/>
              </a:rPr>
              <a:t>. Üyesi</a:t>
            </a:r>
            <a:r>
              <a:rPr kumimoji="0" lang="tr-T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tr-T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İpek Pınar</a:t>
            </a:r>
            <a:r>
              <a:rPr kumimoji="0" lang="tr-T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tr-TR" sz="1600" dirty="0" smtClean="0">
                <a:ea typeface="+mj-ea"/>
                <a:cs typeface="+mj-cs"/>
              </a:rPr>
              <a:t>Uzun</a:t>
            </a:r>
            <a:endParaRPr kumimoji="0" lang="tr-T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68" y="1772216"/>
            <a:ext cx="1424483" cy="216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4" y="4058650"/>
            <a:ext cx="1434686" cy="216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02" y="1773099"/>
            <a:ext cx="1620000" cy="21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23" y="1772216"/>
            <a:ext cx="1440000" cy="216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13" y="4058650"/>
            <a:ext cx="1606867" cy="216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80" y="4071524"/>
            <a:ext cx="1620000" cy="216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7" y="1785090"/>
            <a:ext cx="1566563" cy="2160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27" y="4018150"/>
            <a:ext cx="1583437" cy="2160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09" y="1628800"/>
            <a:ext cx="1837987" cy="247698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061502"/>
            <a:ext cx="143336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400" b="1" dirty="0" smtClean="0">
                <a:latin typeface="Book Antiqua" panose="02040602050305030304" pitchFamily="18" charset="0"/>
              </a:rPr>
              <a:t>Veri Kaynakları</a:t>
            </a:r>
            <a:r>
              <a:rPr lang="tr-TR" sz="2400" dirty="0" smtClean="0">
                <a:latin typeface="Book Antiqua" panose="02040602050305030304" pitchFamily="18" charset="0"/>
              </a:rPr>
              <a:t>: </a:t>
            </a:r>
            <a:r>
              <a:rPr lang="tr-TR" sz="21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Yazılı</a:t>
            </a:r>
            <a:r>
              <a:rPr lang="tr-TR" sz="2100" dirty="0">
                <a:solidFill>
                  <a:schemeClr val="tx1"/>
                </a:solidFill>
                <a:latin typeface="Book Antiqua" panose="02040602050305030304" pitchFamily="18" charset="0"/>
              </a:rPr>
              <a:t>, Sözlü ve Görsel Veri Kaynakları</a:t>
            </a:r>
            <a:endParaRPr lang="en-US" sz="21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tr-TR" sz="2400" dirty="0" smtClean="0">
              <a:latin typeface="Book Antiqua" panose="02040602050305030304" pitchFamily="18" charset="0"/>
            </a:endParaRPr>
          </a:p>
          <a:p>
            <a:pPr algn="just"/>
            <a:r>
              <a:rPr lang="tr-TR" sz="2400" b="1" dirty="0" smtClean="0">
                <a:latin typeface="Book Antiqua" panose="02040602050305030304" pitchFamily="18" charset="0"/>
              </a:rPr>
              <a:t>İnternet Taraması</a:t>
            </a:r>
            <a:r>
              <a:rPr lang="tr-TR" sz="2400" dirty="0" smtClean="0">
                <a:latin typeface="Book Antiqua" panose="02040602050305030304" pitchFamily="18" charset="0"/>
              </a:rPr>
              <a:t>: </a:t>
            </a:r>
            <a:r>
              <a:rPr lang="tr-TR" sz="2400" dirty="0">
                <a:latin typeface="Book Antiqua" panose="02040602050305030304" pitchFamily="18" charset="0"/>
              </a:rPr>
              <a:t>Arama Motorları, Akademik Yayın Arama Motorları</a:t>
            </a:r>
            <a:endParaRPr lang="en-US" sz="2400" dirty="0">
              <a:latin typeface="Book Antiqua" panose="02040602050305030304" pitchFamily="18" charset="0"/>
            </a:endParaRPr>
          </a:p>
          <a:p>
            <a:pPr algn="just"/>
            <a:endParaRPr lang="tr-TR" sz="2400" dirty="0" smtClean="0">
              <a:latin typeface="Book Antiqua" panose="02040602050305030304" pitchFamily="18" charset="0"/>
            </a:endParaRPr>
          </a:p>
          <a:p>
            <a:pPr algn="just"/>
            <a:r>
              <a:rPr lang="tr-TR" sz="2400" dirty="0" smtClean="0">
                <a:latin typeface="Book Antiqua" panose="02040602050305030304" pitchFamily="18" charset="0"/>
              </a:rPr>
              <a:t>Google </a:t>
            </a:r>
            <a:r>
              <a:rPr lang="tr-TR" sz="2400" dirty="0" err="1">
                <a:latin typeface="Book Antiqua" panose="02040602050305030304" pitchFamily="18" charset="0"/>
              </a:rPr>
              <a:t>Scholar</a:t>
            </a:r>
            <a:r>
              <a:rPr lang="tr-TR" sz="2400" dirty="0">
                <a:latin typeface="Book Antiqua" panose="02040602050305030304" pitchFamily="18" charset="0"/>
              </a:rPr>
              <a:t>, </a:t>
            </a:r>
            <a:r>
              <a:rPr lang="tr-TR" sz="2400" dirty="0" err="1">
                <a:latin typeface="Book Antiqua" panose="02040602050305030304" pitchFamily="18" charset="0"/>
              </a:rPr>
              <a:t>Elsevier</a:t>
            </a:r>
            <a:r>
              <a:rPr lang="tr-TR" sz="2400" dirty="0">
                <a:latin typeface="Book Antiqua" panose="02040602050305030304" pitchFamily="18" charset="0"/>
              </a:rPr>
              <a:t>, </a:t>
            </a:r>
            <a:r>
              <a:rPr lang="tr-TR" sz="2400" dirty="0" err="1">
                <a:latin typeface="Book Antiqua" panose="02040602050305030304" pitchFamily="18" charset="0"/>
              </a:rPr>
              <a:t>Springer</a:t>
            </a:r>
            <a:r>
              <a:rPr lang="tr-TR" sz="2400" dirty="0">
                <a:latin typeface="Book Antiqua" panose="02040602050305030304" pitchFamily="18" charset="0"/>
              </a:rPr>
              <a:t>, </a:t>
            </a:r>
            <a:r>
              <a:rPr lang="tr-TR" sz="2400" dirty="0" err="1">
                <a:latin typeface="Book Antiqua" panose="02040602050305030304" pitchFamily="18" charset="0"/>
              </a:rPr>
              <a:t>DeGruyter</a:t>
            </a:r>
            <a:r>
              <a:rPr lang="tr-TR" sz="2400" dirty="0">
                <a:latin typeface="Book Antiqua" panose="02040602050305030304" pitchFamily="18" charset="0"/>
              </a:rPr>
              <a:t>, Cambridge gibi </a:t>
            </a:r>
            <a:r>
              <a:rPr lang="tr-TR" sz="2400" dirty="0" smtClean="0">
                <a:latin typeface="Book Antiqua" panose="02040602050305030304" pitchFamily="18" charset="0"/>
              </a:rPr>
              <a:t>kaynaklarda uygulamalı anlatım kullanılarak tarama yapılması</a:t>
            </a:r>
          </a:p>
          <a:p>
            <a:pPr marL="0" indent="0" algn="just">
              <a:buNone/>
            </a:pPr>
            <a:endParaRPr lang="tr-TR" sz="2400" dirty="0" smtClean="0">
              <a:latin typeface="Book Antiqua" panose="02040602050305030304" pitchFamily="18" charset="0"/>
            </a:endParaRPr>
          </a:p>
          <a:p>
            <a:pPr algn="just"/>
            <a:r>
              <a:rPr lang="tr-TR" sz="2400" dirty="0" smtClean="0">
                <a:latin typeface="Book Antiqua" panose="02040602050305030304" pitchFamily="18" charset="0"/>
              </a:rPr>
              <a:t>Konu Seçimi Üzerine Tartışma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7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Veri Kaynakları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961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86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46104"/>
          </a:xfrm>
        </p:spPr>
        <p:txBody>
          <a:bodyPr>
            <a:noAutofit/>
          </a:bodyPr>
          <a:lstStyle/>
          <a:p>
            <a:r>
              <a:rPr lang="tr-TR" sz="1300" b="1" dirty="0" err="1"/>
              <a:t>Science</a:t>
            </a:r>
            <a:r>
              <a:rPr lang="tr-TR" sz="1300" b="1" dirty="0"/>
              <a:t> </a:t>
            </a:r>
            <a:r>
              <a:rPr lang="tr-TR" sz="1300" b="1" dirty="0" err="1"/>
              <a:t>Citation</a:t>
            </a:r>
            <a:r>
              <a:rPr lang="tr-TR" sz="1300" b="1" dirty="0"/>
              <a:t> Index (SCI) ya da </a:t>
            </a:r>
            <a:r>
              <a:rPr lang="tr-TR" sz="1300" b="1" dirty="0" err="1"/>
              <a:t>Social</a:t>
            </a:r>
            <a:r>
              <a:rPr lang="tr-TR" sz="1300" b="1" dirty="0"/>
              <a:t> </a:t>
            </a:r>
            <a:r>
              <a:rPr lang="tr-TR" sz="1300" b="1" dirty="0" err="1"/>
              <a:t>Science</a:t>
            </a:r>
            <a:r>
              <a:rPr lang="tr-TR" sz="1300" b="1" dirty="0"/>
              <a:t> </a:t>
            </a:r>
            <a:r>
              <a:rPr lang="tr-TR" sz="1300" b="1" dirty="0" err="1"/>
              <a:t>Citation</a:t>
            </a:r>
            <a:r>
              <a:rPr lang="tr-TR" sz="1300" b="1" dirty="0"/>
              <a:t> Index (SSCI):</a:t>
            </a:r>
            <a:r>
              <a:rPr lang="tr-TR" sz="1300" dirty="0"/>
              <a:t> https://apps.webofknowledge.com/WOS_GeneralSearch_input.do?product=WOS&amp;search_mode=GeneralSearch&amp;SID=U23CtXdu8JcMUVPUWrF&amp;preferencesSaved=</a:t>
            </a:r>
            <a:endParaRPr lang="en-US" sz="1300" dirty="0"/>
          </a:p>
          <a:p>
            <a:endParaRPr lang="tr-TR" sz="1300" dirty="0"/>
          </a:p>
          <a:p>
            <a:endParaRPr lang="en-US" sz="1300" dirty="0"/>
          </a:p>
          <a:p>
            <a:r>
              <a:rPr lang="tr-TR" sz="1300" b="1" dirty="0" err="1"/>
              <a:t>Pubmed</a:t>
            </a:r>
            <a:r>
              <a:rPr lang="tr-TR" sz="1300" b="1" dirty="0"/>
              <a:t>:</a:t>
            </a:r>
            <a:r>
              <a:rPr lang="tr-TR" sz="1300" dirty="0"/>
              <a:t> https://www.ncbi.nlm.nih.gov/pubmed</a:t>
            </a:r>
            <a:endParaRPr lang="en-US" sz="1300" dirty="0"/>
          </a:p>
          <a:p>
            <a:pPr marL="0" indent="0">
              <a:buNone/>
            </a:pPr>
            <a:r>
              <a:rPr lang="tr-TR" sz="1300" b="1" dirty="0"/>
              <a:t> </a:t>
            </a:r>
            <a:endParaRPr lang="tr-TR" sz="1300" b="1" dirty="0" smtClean="0"/>
          </a:p>
          <a:p>
            <a:pPr marL="0" indent="0">
              <a:buNone/>
            </a:pPr>
            <a:endParaRPr lang="en-US" sz="1300" dirty="0"/>
          </a:p>
          <a:p>
            <a:r>
              <a:rPr lang="tr-TR" sz="1300" b="1" dirty="0" err="1"/>
              <a:t>Elsevier-Science</a:t>
            </a:r>
            <a:r>
              <a:rPr lang="tr-TR" sz="1300" b="1" dirty="0"/>
              <a:t> Direct:</a:t>
            </a:r>
            <a:r>
              <a:rPr lang="tr-TR" sz="1300" dirty="0"/>
              <a:t> http://www.sciencedirect.com/</a:t>
            </a:r>
            <a:endParaRPr lang="en-US" sz="1300" dirty="0"/>
          </a:p>
          <a:p>
            <a:endParaRPr lang="tr-TR" sz="1300" dirty="0" smtClean="0"/>
          </a:p>
          <a:p>
            <a:endParaRPr lang="en-US" sz="1300" dirty="0"/>
          </a:p>
          <a:p>
            <a:r>
              <a:rPr lang="tr-TR" sz="1300" b="1" dirty="0" err="1"/>
              <a:t>Ulakbim</a:t>
            </a:r>
            <a:r>
              <a:rPr lang="tr-TR" sz="1300" b="1" dirty="0"/>
              <a:t> Ulusal </a:t>
            </a:r>
            <a:r>
              <a:rPr lang="tr-TR" sz="1300" b="1" dirty="0" err="1"/>
              <a:t>Veritabanı</a:t>
            </a:r>
            <a:r>
              <a:rPr lang="tr-TR" sz="1300" b="1" dirty="0"/>
              <a:t>:</a:t>
            </a:r>
            <a:r>
              <a:rPr lang="tr-TR" sz="1300" dirty="0"/>
              <a:t> http://uvt.ulakbim.gov.tr/uvt/</a:t>
            </a:r>
            <a:endParaRPr lang="en-US" sz="1300" dirty="0"/>
          </a:p>
          <a:p>
            <a:pPr marL="0" indent="0">
              <a:buNone/>
            </a:pPr>
            <a:endParaRPr lang="tr-TR" sz="1300" dirty="0" smtClean="0"/>
          </a:p>
          <a:p>
            <a:pPr marL="0" indent="0">
              <a:buNone/>
            </a:pPr>
            <a:endParaRPr lang="en-US" sz="1300" dirty="0"/>
          </a:p>
          <a:p>
            <a:r>
              <a:rPr lang="tr-TR" sz="1300" b="1" dirty="0" err="1"/>
              <a:t>Ulakbim</a:t>
            </a:r>
            <a:r>
              <a:rPr lang="tr-TR" sz="1300" b="1" dirty="0"/>
              <a:t> Uluslararası </a:t>
            </a:r>
            <a:r>
              <a:rPr lang="tr-TR" sz="1300" b="1" dirty="0" err="1"/>
              <a:t>Veritabanı</a:t>
            </a:r>
            <a:r>
              <a:rPr lang="tr-TR" sz="1300" b="1" dirty="0"/>
              <a:t>:</a:t>
            </a:r>
            <a:r>
              <a:rPr lang="tr-TR" sz="1300" dirty="0"/>
              <a:t> http://www.ulakbim.gov.tr/yeniweb/vt/</a:t>
            </a:r>
            <a:endParaRPr lang="en-US" sz="1300" dirty="0"/>
          </a:p>
          <a:p>
            <a:pPr marL="0" indent="0">
              <a:buNone/>
            </a:pPr>
            <a:endParaRPr lang="tr-TR" sz="1300" dirty="0" smtClean="0"/>
          </a:p>
          <a:p>
            <a:pPr marL="0" indent="0">
              <a:buNone/>
            </a:pPr>
            <a:endParaRPr lang="en-US" sz="1300" dirty="0"/>
          </a:p>
          <a:p>
            <a:r>
              <a:rPr lang="tr-TR" sz="1300" b="1" dirty="0" smtClean="0"/>
              <a:t>Ulusal Tez </a:t>
            </a:r>
            <a:r>
              <a:rPr lang="tr-TR" sz="1300" b="1" dirty="0"/>
              <a:t>Merkezi:</a:t>
            </a:r>
            <a:r>
              <a:rPr lang="tr-TR" sz="1300" dirty="0"/>
              <a:t> https://tez.yok.gov.tr/UlusalTezMerkezi</a:t>
            </a:r>
            <a:r>
              <a:rPr lang="tr-TR" sz="1300" dirty="0" smtClean="0"/>
              <a:t>/</a:t>
            </a:r>
            <a:endParaRPr lang="en-US" sz="13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58" y="2413512"/>
            <a:ext cx="1012836" cy="36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30" y="5708112"/>
            <a:ext cx="1070182" cy="36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10" y="1679869"/>
            <a:ext cx="360000" cy="36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22" y="1695603"/>
            <a:ext cx="844014" cy="36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96" y="3910487"/>
            <a:ext cx="567000" cy="360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12" y="4810203"/>
            <a:ext cx="567000" cy="360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71" y="2996952"/>
            <a:ext cx="6562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802088"/>
          </a:xfrm>
        </p:spPr>
        <p:txBody>
          <a:bodyPr>
            <a:noAutofit/>
          </a:bodyPr>
          <a:lstStyle/>
          <a:p>
            <a:endParaRPr lang="tr-TR" sz="1300" b="1" dirty="0" smtClean="0"/>
          </a:p>
          <a:p>
            <a:r>
              <a:rPr lang="tr-TR" sz="1300" b="1" dirty="0" smtClean="0"/>
              <a:t>Google </a:t>
            </a:r>
            <a:r>
              <a:rPr lang="tr-TR" sz="1300" b="1" dirty="0"/>
              <a:t>Akademik (Google </a:t>
            </a:r>
            <a:r>
              <a:rPr lang="tr-TR" sz="1300" b="1" dirty="0" err="1"/>
              <a:t>Scholar</a:t>
            </a:r>
            <a:r>
              <a:rPr lang="tr-TR" sz="1300" b="1" dirty="0"/>
              <a:t>):</a:t>
            </a:r>
            <a:r>
              <a:rPr lang="tr-TR" sz="1300" dirty="0"/>
              <a:t> https://scholar.google.com.tr/</a:t>
            </a:r>
            <a:endParaRPr lang="en-US" sz="1300" dirty="0"/>
          </a:p>
          <a:p>
            <a:pPr marL="0" indent="0">
              <a:buNone/>
            </a:pPr>
            <a:endParaRPr lang="tr-TR" sz="1300" dirty="0" smtClean="0"/>
          </a:p>
          <a:p>
            <a:r>
              <a:rPr lang="tr-TR" sz="1300" b="1" dirty="0" err="1" smtClean="0"/>
              <a:t>LinguistList</a:t>
            </a:r>
            <a:r>
              <a:rPr lang="tr-TR" sz="1300" b="1" dirty="0"/>
              <a:t>: </a:t>
            </a:r>
            <a:r>
              <a:rPr lang="tr-TR" sz="1300" dirty="0"/>
              <a:t>http://linguistlist.org</a:t>
            </a:r>
            <a:r>
              <a:rPr lang="tr-TR" sz="1300" dirty="0" smtClean="0"/>
              <a:t>/</a:t>
            </a:r>
          </a:p>
          <a:p>
            <a:endParaRPr lang="tr-TR" sz="1300" dirty="0" smtClean="0"/>
          </a:p>
          <a:p>
            <a:r>
              <a:rPr lang="tr-TR" sz="1300" b="1" dirty="0" smtClean="0"/>
              <a:t>Cambridge </a:t>
            </a:r>
            <a:r>
              <a:rPr lang="tr-TR" sz="1300" b="1" dirty="0" err="1" smtClean="0"/>
              <a:t>University</a:t>
            </a:r>
            <a:r>
              <a:rPr lang="tr-TR" sz="1300" b="1" dirty="0" smtClean="0"/>
              <a:t> </a:t>
            </a:r>
            <a:r>
              <a:rPr lang="tr-TR" sz="1300" b="1" dirty="0" err="1" smtClean="0"/>
              <a:t>Press</a:t>
            </a:r>
            <a:r>
              <a:rPr lang="tr-TR" sz="1300" b="1" dirty="0"/>
              <a:t>:</a:t>
            </a:r>
            <a:r>
              <a:rPr lang="tr-TR" sz="1300" dirty="0"/>
              <a:t> https://www.cambridge.org/</a:t>
            </a:r>
            <a:endParaRPr lang="tr-TR" sz="1300" dirty="0" smtClean="0"/>
          </a:p>
          <a:p>
            <a:endParaRPr lang="tr-TR" sz="1300" dirty="0" smtClean="0"/>
          </a:p>
          <a:p>
            <a:r>
              <a:rPr lang="tr-TR" sz="1300" b="1" dirty="0" smtClean="0"/>
              <a:t>Oxford </a:t>
            </a:r>
            <a:r>
              <a:rPr lang="tr-TR" sz="1300" b="1" dirty="0" err="1" smtClean="0"/>
              <a:t>University</a:t>
            </a:r>
            <a:r>
              <a:rPr lang="tr-TR" sz="1300" b="1" dirty="0" smtClean="0"/>
              <a:t> </a:t>
            </a:r>
            <a:r>
              <a:rPr lang="tr-TR" sz="1300" b="1" dirty="0" err="1" smtClean="0"/>
              <a:t>Press</a:t>
            </a:r>
            <a:r>
              <a:rPr lang="tr-TR" sz="1300" b="1" dirty="0" smtClean="0"/>
              <a:t>: </a:t>
            </a:r>
            <a:r>
              <a:rPr lang="tr-TR" sz="1300" dirty="0"/>
              <a:t>https://academic.oup.com</a:t>
            </a:r>
            <a:r>
              <a:rPr lang="tr-TR" sz="1300" dirty="0" smtClean="0"/>
              <a:t>/ </a:t>
            </a:r>
          </a:p>
          <a:p>
            <a:endParaRPr lang="tr-TR" sz="1300" dirty="0"/>
          </a:p>
          <a:p>
            <a:r>
              <a:rPr lang="tr-TR" sz="1300" b="1" dirty="0" err="1" smtClean="0"/>
              <a:t>The</a:t>
            </a:r>
            <a:r>
              <a:rPr lang="tr-TR" sz="1300" b="1" dirty="0" smtClean="0"/>
              <a:t> MIT </a:t>
            </a:r>
            <a:r>
              <a:rPr lang="tr-TR" sz="1300" b="1" dirty="0" err="1" smtClean="0"/>
              <a:t>Press</a:t>
            </a:r>
            <a:r>
              <a:rPr lang="tr-TR" sz="1300" b="1" dirty="0"/>
              <a:t>:</a:t>
            </a:r>
            <a:r>
              <a:rPr lang="tr-TR" sz="1300" dirty="0"/>
              <a:t> https://mitpress.mit.edu</a:t>
            </a:r>
            <a:r>
              <a:rPr lang="tr-TR" sz="1300" dirty="0" smtClean="0"/>
              <a:t>/</a:t>
            </a:r>
          </a:p>
          <a:p>
            <a:endParaRPr lang="tr-TR" sz="1300" dirty="0"/>
          </a:p>
          <a:p>
            <a:r>
              <a:rPr lang="tr-TR" sz="1300" b="1" dirty="0" smtClean="0"/>
              <a:t>John </a:t>
            </a:r>
            <a:r>
              <a:rPr lang="tr-TR" sz="1300" b="1" dirty="0" err="1" smtClean="0"/>
              <a:t>Benjamins</a:t>
            </a:r>
            <a:r>
              <a:rPr lang="tr-TR" sz="1300" b="1" dirty="0"/>
              <a:t> Publishing: </a:t>
            </a:r>
            <a:r>
              <a:rPr lang="tr-TR" sz="1300" dirty="0"/>
              <a:t>https://benjamins.com/#</a:t>
            </a:r>
            <a:r>
              <a:rPr lang="tr-TR" sz="1300" dirty="0" smtClean="0"/>
              <a:t>home</a:t>
            </a:r>
          </a:p>
          <a:p>
            <a:endParaRPr lang="tr-TR" sz="1300" dirty="0"/>
          </a:p>
          <a:p>
            <a:r>
              <a:rPr lang="tr-TR" sz="1300" b="1" dirty="0" err="1" smtClean="0"/>
              <a:t>Springer</a:t>
            </a:r>
            <a:r>
              <a:rPr lang="tr-TR" sz="1300" b="1" dirty="0"/>
              <a:t>:</a:t>
            </a:r>
            <a:r>
              <a:rPr lang="tr-TR" sz="1300" dirty="0"/>
              <a:t> http://www.springer.com/gp</a:t>
            </a:r>
            <a:r>
              <a:rPr lang="tr-TR" sz="1300" dirty="0" smtClean="0"/>
              <a:t>/</a:t>
            </a:r>
          </a:p>
          <a:p>
            <a:endParaRPr lang="en-US" sz="1300" dirty="0"/>
          </a:p>
          <a:p>
            <a:r>
              <a:rPr lang="tr-TR" sz="1300" b="1" dirty="0" err="1" smtClean="0"/>
              <a:t>Wiley</a:t>
            </a:r>
            <a:r>
              <a:rPr lang="tr-TR" sz="1300" b="1" dirty="0" smtClean="0"/>
              <a:t> </a:t>
            </a:r>
            <a:r>
              <a:rPr lang="tr-TR" sz="1300" b="1" dirty="0" err="1" smtClean="0"/>
              <a:t>Blakcwell</a:t>
            </a:r>
            <a:r>
              <a:rPr lang="tr-TR" sz="1300" b="1" dirty="0" smtClean="0"/>
              <a:t> Publishing</a:t>
            </a:r>
            <a:r>
              <a:rPr lang="tr-TR" sz="1300" b="1" dirty="0"/>
              <a:t>: </a:t>
            </a:r>
            <a:r>
              <a:rPr lang="tr-TR" sz="1300" dirty="0"/>
              <a:t>https://www.wiley.com/en-tr</a:t>
            </a:r>
            <a:endParaRPr lang="tr-TR" sz="1300" dirty="0" smtClean="0"/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13871"/>
            <a:ext cx="939823" cy="36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1025865" cy="36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1709126" cy="3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53" y="3182967"/>
            <a:ext cx="864805" cy="54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8" y="3647907"/>
            <a:ext cx="629160" cy="612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1502182" cy="36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44" y="4797192"/>
            <a:ext cx="976961" cy="360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19" y="5319837"/>
            <a:ext cx="120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/>
              <a:t>Genel </a:t>
            </a:r>
            <a:r>
              <a:rPr lang="tr-TR" sz="1800" b="1" dirty="0" smtClean="0"/>
              <a:t>Dilbilim (</a:t>
            </a:r>
            <a:r>
              <a:rPr lang="tr-TR" sz="1800" dirty="0" smtClean="0"/>
              <a:t>Ulusal Dergiler</a:t>
            </a:r>
            <a:r>
              <a:rPr lang="tr-TR" sz="1800" b="1" dirty="0" smtClean="0"/>
              <a:t>)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1439182" cy="216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204"/>
            <a:ext cx="1551182" cy="21716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32" y="2060848"/>
            <a:ext cx="1553957" cy="216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72" y="2060848"/>
            <a:ext cx="1468800" cy="21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17914"/>
            <a:ext cx="691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4" y="2493136"/>
            <a:ext cx="1442405" cy="216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91" y="2493136"/>
            <a:ext cx="1434687" cy="2160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7" y="2493136"/>
            <a:ext cx="1440000" cy="2160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83" y="2493136"/>
            <a:ext cx="1459459" cy="216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50" y="2493136"/>
            <a:ext cx="152571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060848"/>
            <a:ext cx="1434687" cy="21600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1609938" cy="21600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09" y="2060848"/>
            <a:ext cx="1632558" cy="21600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46" y="2060848"/>
            <a:ext cx="15187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700808"/>
            <a:ext cx="1437383" cy="2160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2" y="4061805"/>
            <a:ext cx="1404000" cy="209371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1620000" cy="216000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58" y="4061806"/>
            <a:ext cx="1440000" cy="209371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18" y="1700808"/>
            <a:ext cx="1434240" cy="216000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8800"/>
            <a:ext cx="1459459" cy="2160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95" y="3996959"/>
            <a:ext cx="1430886" cy="215856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97" y="3995523"/>
            <a:ext cx="1476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44824"/>
            <a:ext cx="1485000" cy="216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1424483" cy="216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87" y="1844824"/>
            <a:ext cx="1442405" cy="2160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35" y="1844824"/>
            <a:ext cx="14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1455</TotalTime>
  <Words>234</Words>
  <Application>Microsoft Office PowerPoint</Application>
  <PresentationFormat>Ekran Gösterisi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Book Antiqua</vt:lpstr>
      <vt:lpstr>Bookman Old Style</vt:lpstr>
      <vt:lpstr>Gill Sans MT</vt:lpstr>
      <vt:lpstr>Wingdings</vt:lpstr>
      <vt:lpstr>Wingdings 3</vt:lpstr>
      <vt:lpstr>Origin</vt:lpstr>
      <vt:lpstr>DBB134 Bilimsel Araştırmanın Temelleri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DBB411 Bilimsel Araştırma ve Yazma Teknikleri</dc:title>
  <dc:creator>user</dc:creator>
  <cp:lastModifiedBy>Hakem</cp:lastModifiedBy>
  <cp:revision>384</cp:revision>
  <dcterms:created xsi:type="dcterms:W3CDTF">2015-09-22T13:45:05Z</dcterms:created>
  <dcterms:modified xsi:type="dcterms:W3CDTF">2019-02-17T12:04:36Z</dcterms:modified>
</cp:coreProperties>
</file>