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5" r:id="rId2"/>
    <p:sldMasterId id="2147483864" r:id="rId3"/>
  </p:sldMasterIdLst>
  <p:notesMasterIdLst>
    <p:notesMasterId r:id="rId34"/>
  </p:notesMasterIdLst>
  <p:sldIdLst>
    <p:sldId id="296" r:id="rId4"/>
    <p:sldId id="256" r:id="rId5"/>
    <p:sldId id="270" r:id="rId6"/>
    <p:sldId id="263" r:id="rId7"/>
    <p:sldId id="265" r:id="rId8"/>
    <p:sldId id="293" r:id="rId9"/>
    <p:sldId id="294" r:id="rId10"/>
    <p:sldId id="290" r:id="rId11"/>
    <p:sldId id="291" r:id="rId12"/>
    <p:sldId id="292" r:id="rId13"/>
    <p:sldId id="268" r:id="rId14"/>
    <p:sldId id="271" r:id="rId15"/>
    <p:sldId id="272" r:id="rId16"/>
    <p:sldId id="273" r:id="rId17"/>
    <p:sldId id="275" r:id="rId18"/>
    <p:sldId id="262" r:id="rId19"/>
    <p:sldId id="264" r:id="rId20"/>
    <p:sldId id="269" r:id="rId21"/>
    <p:sldId id="277" r:id="rId22"/>
    <p:sldId id="279" r:id="rId23"/>
    <p:sldId id="280" r:id="rId24"/>
    <p:sldId id="281" r:id="rId25"/>
    <p:sldId id="282" r:id="rId26"/>
    <p:sldId id="286" r:id="rId27"/>
    <p:sldId id="287" r:id="rId28"/>
    <p:sldId id="283" r:id="rId29"/>
    <p:sldId id="284" r:id="rId30"/>
    <p:sldId id="288" r:id="rId31"/>
    <p:sldId id="289" r:id="rId32"/>
    <p:sldId id="297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FF00FF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C1FD78-9E4E-420A-B30D-CAF4217F807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10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ED4EE-C4D8-4C89-91DA-D885FB07F1F8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B4441BB-CE6E-4C36-B594-6407DF878F13}" type="slidenum">
              <a:rPr lang="en-US" sz="1200"/>
              <a:pPr algn="r" eaLnBrk="0" hangingPunct="0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445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6B324-E290-4119-9461-3032DC15C362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7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4A82A2A-114A-447B-A103-8EEE0DDF037D}" type="slidenum">
              <a:rPr lang="en-US" sz="1200"/>
              <a:pPr algn="r" eaLnBrk="0" hangingPunct="0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298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7F53A-B9D0-4385-B881-7AFCCD2798D4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9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9F08152-A017-4C85-964B-F6A2E4BD72E1}" type="slidenum">
              <a:rPr lang="en-US" sz="1200"/>
              <a:pPr algn="r" eaLnBrk="0" hangingPunct="0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3819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2063E-F772-488F-A200-19441202B66D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4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1093C16-8B4D-4337-BC0D-622AB7FB8F98}" type="slidenum">
              <a:rPr lang="en-US" sz="1200"/>
              <a:pPr algn="r" eaLnBrk="0" hangingPunct="0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768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E71C7-99B7-4373-8344-6B1250064C72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6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1BB94BD-C69F-457B-BD11-B4FF42D2FFE8}" type="slidenum">
              <a:rPr lang="en-US" sz="1200"/>
              <a:pPr algn="r" eaLnBrk="0" hangingPunct="0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362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BA431-EE73-4D02-AA58-AD515DDDE34B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8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79046F5-F934-4DB5-AA0B-2AF576342369}" type="slidenum">
              <a:rPr lang="en-US" sz="1200"/>
              <a:pPr algn="r" eaLnBrk="0" hangingPunct="0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511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1279B-78F3-46CC-A730-A30EA80BF270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02E3318-26ED-4D63-A9F1-E9D41CA8C6CD}" type="slidenum">
              <a:rPr lang="en-US" sz="1200"/>
              <a:pPr algn="r" eaLnBrk="0" hangingPunct="0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3505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71BF3-889E-4E76-87DE-F12FDB8DCB84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C730921-AB02-4ACE-B061-8E28DBCDFFCC}" type="slidenum">
              <a:rPr lang="en-US" sz="1200"/>
              <a:pPr algn="r" eaLnBrk="0" hangingPunct="0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531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76C06-2398-4581-9899-464E17563B36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68126EA-975B-4A0F-9E5F-B555E309F592}" type="slidenum">
              <a:rPr lang="en-US" sz="1200"/>
              <a:pPr algn="r" eaLnBrk="0" hangingPunct="0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981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08BD-7186-4F26-99AE-C31D23D0FE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5CEA-8CBE-4C4C-85A0-481B4562A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1B94-40EA-420D-9D72-1330F817D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FFB7-40DC-4C63-8171-95F9988E1E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C4F3-481D-48B3-86CB-8C3FCDCE30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CF41-3335-41C6-BB53-6D9CAA1ED8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42A8-B006-4100-B9B5-496F58219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947E-C864-42D6-A503-6293390D93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BAB6-7C2B-4AF5-9EA6-6C8C3AE254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DDC1-1E86-4442-95E4-D7BF117F9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920A-D956-4003-86BF-227088ABD0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D34B-0293-42D8-BAA7-54584B64B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D6C2-2ABA-4FEF-8C4F-774926C2EA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AFE1-67E0-4EF6-B710-D98597E39D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B434-673D-4286-9D47-8DA659F4D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2BE25-36A3-44CC-93FF-A4E9E8873F30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C88F3-9221-4068-BA34-39F9211481D0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A41C8-583E-4A2D-A95D-B42A2C59B07A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8E61F-1983-4D02-AB76-E4969C4FAF28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5C4F8-2AB2-4C4B-8F61-8250806DA4B5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B5FB-E845-4C3D-AEAA-AC414AC886F1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5E05F-3402-42D6-8640-EB7F2B892007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7CA2-4759-4E4E-BEE4-B53EA988F83B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128B6-8725-4AAA-8E5C-1645FD6B3996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03211-9F33-4305-8488-E8E0C5AA2C9B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7E3C0-8A60-4129-9533-111F928F83F7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13B1F-34C7-4797-A3BB-F665D2D4C8EC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35FCA-1290-4A4B-BA44-C1C503318B90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540-F063-42C8-81CA-F9BC7BAF22F3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B0FF-9A52-468F-951B-05472E6AB1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30725-6616-4EB9-B2BA-469E1F0D67DE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E9216-7E1E-4FE9-B9CE-508A37049841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65881-E5B7-422E-865A-E49E6597F264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03C1-76F9-47F2-A5E0-E3CF7C88DD78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65910-BDDA-4FD6-A300-BA734138793A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7CFC0-34C3-4934-9785-0922B12D07F3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6E1AE-9209-4C1A-B8A0-CF3BBBAC05CE}" type="datetimeFigureOut">
              <a:rPr lang="zh-CN" altLang="en-US">
                <a:solidFill>
                  <a:srgbClr val="000000"/>
                </a:solidFill>
              </a:rPr>
              <a:pPr/>
              <a:t>2017-9-16</a:t>
            </a:fld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3A7C2-AC73-41D6-BFD7-DE699030D641}" type="slidenum">
              <a:rPr lang="zh-CN" altLang="zh-CN">
                <a:solidFill>
                  <a:srgbClr val="000000"/>
                </a:solidFill>
              </a:rPr>
              <a:pPr/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9A1B-0D3D-4AE9-96C1-7441A40259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715EB-03A8-4D80-83DD-0496B1F44C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1AE-BBCE-4AC5-898A-BA885C61BE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0E4D-C92E-45F4-9979-AFBD12C960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E77F-8F97-41A7-806F-33467546C9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964E-065C-430E-A82F-A820D8D79C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C:\Documents and Settings\Administrator\桌面\未标题-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357188"/>
            <a:ext cx="22145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6676959-5015-4307-BFD2-AED86C28F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Documents and Settings\Administrator\桌面\swf、psd\本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2075" y="928688"/>
            <a:ext cx="92360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4BF1C9F-4E79-4F04-8FA2-B9044FC80D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buFont typeface="Arial" pitchFamily="34" charset="0"/>
              <a:buNone/>
            </a:pPr>
            <a:fld id="{93166241-608E-45CF-A7F4-D8CF3C487367}" type="datetimeFigureOut">
              <a:rPr lang="zh-CN" altLang="en-US">
                <a:solidFill>
                  <a:srgbClr val="000000"/>
                </a:solidFill>
                <a:cs typeface="Arial" pitchFamily="34" charset="0"/>
              </a:rPr>
              <a:pPr>
                <a:buFont typeface="Arial" pitchFamily="34" charset="0"/>
                <a:buNone/>
              </a:pPr>
              <a:t>2017-9-16</a:t>
            </a:fld>
            <a:endParaRPr lang="zh-CN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buFont typeface="Arial" pitchFamily="34" charset="0"/>
              <a:buNone/>
            </a:pPr>
            <a:endParaRPr lang="zh-CN" altLang="zh-CN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buFont typeface="Arial" pitchFamily="34" charset="0"/>
              <a:buNone/>
            </a:pPr>
            <a:fld id="{B9005056-BA80-4F7E-99FF-FCBF3151060E}" type="slidenum">
              <a:rPr lang="zh-CN" altLang="zh-CN">
                <a:solidFill>
                  <a:srgbClr val="000000"/>
                </a:solidFill>
                <a:cs typeface="Arial" pitchFamily="34" charset="0"/>
              </a:rPr>
              <a:pPr>
                <a:buFont typeface="Arial" pitchFamily="34" charset="0"/>
                <a:buNone/>
              </a:pPr>
              <a:t>‹#›</a:t>
            </a:fld>
            <a:endParaRPr lang="zh-CN" altLang="zh-CN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0.jpeg"/><Relationship Id="rId11" Type="http://schemas.openxmlformats.org/officeDocument/2006/relationships/image" Target="../media/image8.png"/><Relationship Id="rId5" Type="http://schemas.openxmlformats.org/officeDocument/2006/relationships/image" Target="../media/image29.jpe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wm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8.w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10" Type="http://schemas.openxmlformats.org/officeDocument/2006/relationships/image" Target="../media/image8.png"/><Relationship Id="rId4" Type="http://schemas.openxmlformats.org/officeDocument/2006/relationships/image" Target="../media/image39.wmf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w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5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新实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775" y="-527050"/>
            <a:ext cx="52355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社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5934075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2775" y="1270000"/>
            <a:ext cx="69151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None/>
            </a:pPr>
            <a:r>
              <a:rPr lang="zh-CN" altLang="en-US" sz="66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大标宋_GBK" charset="-122"/>
                <a:cs typeface="Arial" pitchFamily="34" charset="0"/>
              </a:rPr>
              <a:t>新实用汉语课本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381253"/>
            <a:ext cx="9144000" cy="792163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646013" y="1773238"/>
            <a:ext cx="6518275" cy="4535487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4000" b="1" dirty="0">
                <a:solidFill>
                  <a:srgbClr val="006600"/>
                </a:solidFill>
                <a:latin typeface="宋体" pitchFamily="2" charset="-122"/>
              </a:rPr>
              <a:t>A</a:t>
            </a:r>
            <a:r>
              <a:rPr lang="zh-CN" altLang="en-US" sz="4000" b="1" dirty="0">
                <a:solidFill>
                  <a:srgbClr val="006600"/>
                </a:solidFill>
                <a:latin typeface="宋体" pitchFamily="2" charset="-122"/>
              </a:rPr>
              <a:t>：</a:t>
            </a:r>
            <a:r>
              <a:rPr lang="en-US" altLang="zh-CN" sz="4000" b="1" dirty="0" err="1">
                <a:solidFill>
                  <a:srgbClr val="800000"/>
                </a:solidFill>
                <a:latin typeface="宋体" pitchFamily="2" charset="-122"/>
              </a:rPr>
              <a:t>Nǐ</a:t>
            </a:r>
            <a:r>
              <a:rPr lang="en-US" altLang="zh-CN" sz="40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800000"/>
                </a:solidFill>
                <a:latin typeface="宋体" pitchFamily="2" charset="-122"/>
              </a:rPr>
              <a:t>hǎo</a:t>
            </a:r>
            <a:r>
              <a:rPr lang="en-US" altLang="zh-CN" sz="4000" b="1" dirty="0">
                <a:solidFill>
                  <a:srgbClr val="800000"/>
                </a:solidFill>
                <a:latin typeface="宋体" pitchFamily="2" charset="-122"/>
              </a:rPr>
              <a:t> ma?</a:t>
            </a:r>
            <a:endParaRPr lang="en-US" altLang="zh-CN" sz="1400" b="1" dirty="0">
              <a:solidFill>
                <a:srgbClr val="800000"/>
              </a:solidFill>
              <a:latin typeface="宋体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4000" b="1" dirty="0">
                <a:solidFill>
                  <a:srgbClr val="006600"/>
                </a:solidFill>
                <a:latin typeface="宋体" pitchFamily="2" charset="-122"/>
              </a:rPr>
              <a:t>B</a:t>
            </a:r>
            <a:r>
              <a:rPr lang="zh-CN" altLang="en-US" sz="4000" b="1" dirty="0">
                <a:solidFill>
                  <a:srgbClr val="006600"/>
                </a:solidFill>
                <a:latin typeface="宋体" pitchFamily="2" charset="-122"/>
              </a:rPr>
              <a:t>：</a:t>
            </a:r>
            <a:r>
              <a:rPr lang="en-US" altLang="en-US" sz="4000" b="1" dirty="0" err="1">
                <a:latin typeface="宋体" pitchFamily="2" charset="-122"/>
              </a:rPr>
              <a:t>Wǒ</a:t>
            </a:r>
            <a:r>
              <a:rPr lang="en-US" altLang="en-US" sz="4000" b="1" dirty="0">
                <a:latin typeface="宋体" pitchFamily="2" charset="-122"/>
              </a:rPr>
              <a:t> </a:t>
            </a:r>
            <a:r>
              <a:rPr lang="en-US" altLang="en-US" sz="4000" b="1" dirty="0" err="1">
                <a:latin typeface="宋体" pitchFamily="2" charset="-122"/>
              </a:rPr>
              <a:t>h</a:t>
            </a:r>
            <a:r>
              <a:rPr lang="en-US" altLang="zh-CN" sz="4000" b="1" dirty="0" err="1">
                <a:latin typeface="宋体" pitchFamily="2" charset="-122"/>
              </a:rPr>
              <a:t>ě</a:t>
            </a:r>
            <a:r>
              <a:rPr lang="en-US" altLang="en-US" sz="4000" b="1" dirty="0" err="1">
                <a:latin typeface="宋体" pitchFamily="2" charset="-122"/>
              </a:rPr>
              <a:t>n</a:t>
            </a:r>
            <a:r>
              <a:rPr lang="en-US" altLang="en-US" sz="4000" b="1" dirty="0">
                <a:latin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</a:rPr>
              <a:t>hǎo</a:t>
            </a:r>
            <a:r>
              <a:rPr lang="en-US" altLang="zh-CN" sz="4000" b="1" dirty="0">
                <a:latin typeface="宋体" pitchFamily="2" charset="-122"/>
              </a:rPr>
              <a:t>.</a:t>
            </a:r>
            <a:r>
              <a:rPr lang="en-US" altLang="zh-CN" sz="1400" b="1" dirty="0">
                <a:latin typeface="宋体" pitchFamily="2" charset="-122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4000" b="1" dirty="0">
                <a:solidFill>
                  <a:srgbClr val="006600"/>
                </a:solidFill>
                <a:latin typeface="宋体" pitchFamily="2" charset="-122"/>
              </a:rPr>
              <a:t>A</a:t>
            </a:r>
            <a:r>
              <a:rPr lang="zh-CN" altLang="en-US" sz="4000" b="1" dirty="0">
                <a:solidFill>
                  <a:srgbClr val="006600"/>
                </a:solidFill>
                <a:latin typeface="宋体" pitchFamily="2" charset="-122"/>
              </a:rPr>
              <a:t>：</a:t>
            </a:r>
            <a:r>
              <a:rPr lang="en-US" altLang="zh-CN" sz="4000" b="1" dirty="0" err="1">
                <a:solidFill>
                  <a:srgbClr val="800000"/>
                </a:solidFill>
                <a:latin typeface="宋体" pitchFamily="2" charset="-122"/>
              </a:rPr>
              <a:t>Nǐ</a:t>
            </a:r>
            <a:r>
              <a:rPr lang="en-US" altLang="zh-CN" sz="40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800000"/>
                </a:solidFill>
                <a:latin typeface="宋体" pitchFamily="2" charset="-122"/>
              </a:rPr>
              <a:t>bàba</a:t>
            </a:r>
            <a:r>
              <a:rPr lang="en-US" altLang="zh-CN" sz="40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800000"/>
                </a:solidFill>
                <a:latin typeface="宋体" pitchFamily="2" charset="-122"/>
              </a:rPr>
              <a:t>māma</a:t>
            </a:r>
            <a:r>
              <a:rPr lang="en-US" altLang="zh-CN" sz="40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800000"/>
                </a:solidFill>
                <a:latin typeface="宋体" pitchFamily="2" charset="-122"/>
              </a:rPr>
              <a:t>hǎo</a:t>
            </a:r>
            <a:r>
              <a:rPr lang="en-US" altLang="zh-CN" sz="4000" b="1" dirty="0">
                <a:solidFill>
                  <a:srgbClr val="800000"/>
                </a:solidFill>
                <a:latin typeface="宋体" pitchFamily="2" charset="-122"/>
              </a:rPr>
              <a:t> ma?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4000" b="1" dirty="0">
                <a:solidFill>
                  <a:srgbClr val="006600"/>
                </a:solidFill>
                <a:latin typeface="宋体" pitchFamily="2" charset="-122"/>
              </a:rPr>
              <a:t>B</a:t>
            </a:r>
            <a:r>
              <a:rPr lang="zh-CN" altLang="en-US" sz="4000" b="1" dirty="0">
                <a:solidFill>
                  <a:srgbClr val="006600"/>
                </a:solidFill>
                <a:latin typeface="宋体" pitchFamily="2" charset="-122"/>
              </a:rPr>
              <a:t>：</a:t>
            </a:r>
            <a:r>
              <a:rPr lang="en-US" altLang="zh-CN" sz="4000" b="1" dirty="0" err="1">
                <a:latin typeface="宋体" pitchFamily="2" charset="-122"/>
              </a:rPr>
              <a:t>Tāmen</a:t>
            </a:r>
            <a:r>
              <a:rPr lang="en-US" altLang="zh-CN" sz="4000" b="1" dirty="0">
                <a:latin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</a:rPr>
              <a:t>dōu</a:t>
            </a:r>
            <a:r>
              <a:rPr lang="en-US" altLang="zh-CN" sz="4000" b="1" dirty="0">
                <a:latin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</a:rPr>
              <a:t>hěn</a:t>
            </a:r>
            <a:r>
              <a:rPr lang="en-US" altLang="zh-CN" sz="4000" b="1" dirty="0">
                <a:latin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</a:rPr>
              <a:t>hǎo</a:t>
            </a:r>
            <a:r>
              <a:rPr lang="en-US" altLang="zh-CN" sz="4000" b="1" dirty="0">
                <a:latin typeface="宋体" pitchFamily="2" charset="-122"/>
              </a:rPr>
              <a:t>.</a:t>
            </a:r>
          </a:p>
        </p:txBody>
      </p:sp>
      <p:sp>
        <p:nvSpPr>
          <p:cNvPr id="16793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693738"/>
            <a:ext cx="5364088" cy="790575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Dialogue practice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6440115" y="1065535"/>
            <a:ext cx="2092325" cy="2003425"/>
            <a:chOff x="3921" y="436"/>
            <a:chExt cx="1318" cy="1262"/>
          </a:xfrm>
        </p:grpSpPr>
        <p:sp>
          <p:nvSpPr>
            <p:cNvPr id="167941" name="Rectangle 5"/>
            <p:cNvSpPr>
              <a:spLocks noChangeArrowheads="1"/>
            </p:cNvSpPr>
            <p:nvPr/>
          </p:nvSpPr>
          <p:spPr bwMode="auto">
            <a:xfrm rot="899757">
              <a:off x="3921" y="436"/>
              <a:ext cx="1316" cy="1241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7942" name="Rectangle 6"/>
            <p:cNvSpPr>
              <a:spLocks noChangeArrowheads="1"/>
            </p:cNvSpPr>
            <p:nvPr/>
          </p:nvSpPr>
          <p:spPr bwMode="auto">
            <a:xfrm>
              <a:off x="4164" y="1468"/>
              <a:ext cx="984" cy="23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67943" name="Picture 7" descr="01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9" y="510"/>
              <a:ext cx="1270" cy="11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3" name="27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28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2213"/>
            <a:ext cx="8229600" cy="941387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Wǒmen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xuéxí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zh-CN" altLang="en-US" b="1" dirty="0">
                <a:solidFill>
                  <a:srgbClr val="A50021"/>
                </a:solidFill>
                <a:latin typeface="宋体" pitchFamily="2" charset="-122"/>
              </a:rPr>
              <a:t>韵母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yùnmǔ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.</a:t>
            </a:r>
            <a:endParaRPr lang="en-US" altLang="zh-CN" b="1" dirty="0">
              <a:solidFill>
                <a:srgbClr val="A5002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030" y="2636912"/>
            <a:ext cx="7345362" cy="2087563"/>
          </a:xfrm>
        </p:spPr>
        <p:txBody>
          <a:bodyPr/>
          <a:lstStyle/>
          <a:p>
            <a:pPr lvl="1">
              <a:lnSpc>
                <a:spcPct val="110000"/>
              </a:lnSpc>
              <a:buNone/>
            </a:pPr>
            <a:r>
              <a:rPr lang="en-US" altLang="zh-CN" sz="8800" dirty="0">
                <a:solidFill>
                  <a:srgbClr val="0000FF"/>
                </a:solidFill>
              </a:rPr>
              <a:t>  </a:t>
            </a:r>
            <a:r>
              <a:rPr lang="en-US" altLang="zh-CN" sz="11500" dirty="0" err="1">
                <a:solidFill>
                  <a:srgbClr val="0000FF"/>
                </a:solidFill>
                <a:latin typeface="宋体" pitchFamily="2" charset="-122"/>
              </a:rPr>
              <a:t>ɑ</a:t>
            </a:r>
            <a:r>
              <a:rPr lang="en-US" altLang="zh-CN" sz="8800" dirty="0" err="1">
                <a:solidFill>
                  <a:srgbClr val="0000FF"/>
                </a:solidFill>
              </a:rPr>
              <a:t>n</a:t>
            </a:r>
            <a:r>
              <a:rPr lang="en-US" altLang="zh-CN" sz="8800" dirty="0">
                <a:solidFill>
                  <a:srgbClr val="0000FF"/>
                </a:solidFill>
              </a:rPr>
              <a:t> </a:t>
            </a:r>
            <a:r>
              <a:rPr lang="en-US" altLang="zh-CN" sz="8800" dirty="0" smtClean="0">
                <a:solidFill>
                  <a:srgbClr val="0000FF"/>
                </a:solidFill>
              </a:rPr>
              <a:t>      </a:t>
            </a:r>
            <a:r>
              <a:rPr lang="en-US" altLang="zh-CN" sz="11500" dirty="0" err="1">
                <a:solidFill>
                  <a:srgbClr val="FF0000"/>
                </a:solidFill>
                <a:latin typeface="宋体" pitchFamily="2" charset="-122"/>
              </a:rPr>
              <a:t>ɑ</a:t>
            </a:r>
            <a:r>
              <a:rPr lang="en-US" altLang="zh-CN" sz="8800" dirty="0" err="1">
                <a:solidFill>
                  <a:srgbClr val="FF0000"/>
                </a:solidFill>
              </a:rPr>
              <a:t>ng</a:t>
            </a:r>
            <a:endParaRPr lang="en-US" altLang="zh-CN" sz="8800" dirty="0">
              <a:solidFill>
                <a:srgbClr val="FF00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723160" y="799877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itchFamily="34" charset="0"/>
              </a:rPr>
              <a:t>Finals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0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11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24525" y="2420391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3300"/>
                </a:solidFill>
                <a:latin typeface="Verdana" pitchFamily="34" charset="0"/>
              </a:rPr>
              <a:t>busy</a:t>
            </a:r>
          </a:p>
        </p:txBody>
      </p:sp>
      <p:grpSp>
        <p:nvGrpSpPr>
          <p:cNvPr id="85005" name="Group 13"/>
          <p:cNvGrpSpPr>
            <a:grpSpLocks/>
          </p:cNvGrpSpPr>
          <p:nvPr/>
        </p:nvGrpSpPr>
        <p:grpSpPr bwMode="auto">
          <a:xfrm>
            <a:off x="1619250" y="3428454"/>
            <a:ext cx="5978525" cy="2736850"/>
            <a:chOff x="1020" y="1978"/>
            <a:chExt cx="3766" cy="1724"/>
          </a:xfrm>
        </p:grpSpPr>
        <p:sp>
          <p:nvSpPr>
            <p:cNvPr id="84995" name="Rectangle 3"/>
            <p:cNvSpPr>
              <a:spLocks noChangeArrowheads="1"/>
            </p:cNvSpPr>
            <p:nvPr/>
          </p:nvSpPr>
          <p:spPr bwMode="auto">
            <a:xfrm>
              <a:off x="1020" y="1978"/>
              <a:ext cx="2314" cy="1724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lnSpc>
                  <a:spcPct val="140000"/>
                </a:lnSpc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</a:pPr>
              <a:r>
                <a:rPr lang="en-US" altLang="zh-CN" sz="440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PMingLiU" pitchFamily="18" charset="-120"/>
                </a:rPr>
                <a:t> hěn mánɡ</a:t>
              </a:r>
            </a:p>
            <a:p>
              <a:pPr marL="342900" indent="-342900">
                <a:lnSpc>
                  <a:spcPct val="140000"/>
                </a:lnSpc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­"/>
              </a:pPr>
              <a:r>
                <a:rPr lang="en-US" altLang="zh-CN" sz="440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pitchFamily="2" charset="-122"/>
                  <a:ea typeface="PMingLiU" pitchFamily="18" charset="-120"/>
                </a:rPr>
                <a:t> bù  mánɡ</a:t>
              </a:r>
            </a:p>
          </p:txBody>
        </p:sp>
        <p:sp>
          <p:nvSpPr>
            <p:cNvPr id="84998" name="Text Box 6"/>
            <p:cNvSpPr txBox="1">
              <a:spLocks noChangeArrowheads="1"/>
            </p:cNvSpPr>
            <p:nvPr/>
          </p:nvSpPr>
          <p:spPr bwMode="auto">
            <a:xfrm>
              <a:off x="3652" y="2930"/>
              <a:ext cx="1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1C1C1C"/>
                  </a:solidFill>
                  <a:latin typeface="Verdana" pitchFamily="34" charset="0"/>
                </a:rPr>
                <a:t>not busy</a:t>
              </a:r>
            </a:p>
          </p:txBody>
        </p:sp>
      </p:grp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547813" y="2060029"/>
            <a:ext cx="2519362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600">
                <a:solidFill>
                  <a:srgbClr val="FF3300"/>
                </a:solidFill>
                <a:latin typeface="宋体" pitchFamily="2" charset="-122"/>
              </a:rPr>
              <a:t>mánɡ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5950"/>
            <a:ext cx="8229600" cy="941388"/>
          </a:xfrm>
          <a:ln/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</a:rPr>
              <a:t>生词 </a:t>
            </a:r>
            <a:r>
              <a:rPr lang="en-US" altLang="zh-CN" b="1" dirty="0" err="1">
                <a:solidFill>
                  <a:srgbClr val="C00000"/>
                </a:solidFill>
                <a:latin typeface="宋体" pitchFamily="2" charset="-122"/>
              </a:rPr>
              <a:t>shēngcí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宋体" pitchFamily="2" charset="-122"/>
              </a:rPr>
              <a:t>New Words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611188" y="1772816"/>
            <a:ext cx="7273925" cy="0"/>
          </a:xfrm>
          <a:prstGeom prst="line">
            <a:avLst/>
          </a:prstGeom>
          <a:noFill/>
          <a:ln w="19050">
            <a:solidFill>
              <a:srgbClr val="5F5F5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4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12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6800" y="981050"/>
            <a:ext cx="4967288" cy="4248150"/>
          </a:xfrm>
        </p:spPr>
        <p:txBody>
          <a:bodyPr/>
          <a:lstStyle/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en-US" altLang="zh-CN" sz="4000" b="1" dirty="0">
                <a:solidFill>
                  <a:srgbClr val="990000"/>
                </a:solidFill>
                <a:latin typeface="Franklin Gothic Medium Cond" pitchFamily="34" charset="0"/>
                <a:ea typeface="宋体" pitchFamily="2" charset="-122"/>
              </a:rPr>
              <a:t>A</a:t>
            </a:r>
            <a:r>
              <a:rPr lang="zh-CN" altLang="en-US" sz="4000" b="1" dirty="0">
                <a:solidFill>
                  <a:srgbClr val="990000"/>
                </a:solidFill>
                <a:latin typeface="Franklin Gothic Medium Cond" pitchFamily="34" charset="0"/>
                <a:ea typeface="宋体" pitchFamily="2" charset="-122"/>
              </a:rPr>
              <a:t>：</a:t>
            </a:r>
            <a:r>
              <a:rPr lang="en-US" altLang="zh-CN" sz="4000" b="1" dirty="0">
                <a:solidFill>
                  <a:srgbClr val="990000"/>
                </a:solidFill>
                <a:latin typeface="Franklin Gothic Medium Cond" pitchFamily="34" charset="0"/>
                <a:ea typeface="宋体" pitchFamily="2" charset="-122"/>
              </a:rPr>
              <a:t>_____</a:t>
            </a:r>
            <a:r>
              <a:rPr lang="en-US" altLang="zh-CN" sz="4000" b="1" dirty="0">
                <a:solidFill>
                  <a:srgbClr val="99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990000"/>
                </a:solidFill>
                <a:latin typeface="宋体" pitchFamily="2" charset="-122"/>
                <a:ea typeface="宋体" pitchFamily="2" charset="-122"/>
              </a:rPr>
              <a:t>m</a:t>
            </a:r>
            <a:r>
              <a:rPr lang="en-US" altLang="zh-CN" sz="4000" b="1" dirty="0" err="1">
                <a:solidFill>
                  <a:srgbClr val="990000"/>
                </a:solidFill>
                <a:latin typeface="Arial"/>
                <a:ea typeface="宋体" pitchFamily="2" charset="-122"/>
              </a:rPr>
              <a:t>á</a:t>
            </a:r>
            <a:r>
              <a:rPr lang="en-US" altLang="zh-CN" sz="4000" b="1" dirty="0" err="1">
                <a:solidFill>
                  <a:srgbClr val="990000"/>
                </a:solidFill>
                <a:latin typeface="宋体" pitchFamily="2" charset="-122"/>
                <a:ea typeface="宋体" pitchFamily="2" charset="-122"/>
              </a:rPr>
              <a:t>ng</a:t>
            </a:r>
            <a:r>
              <a:rPr lang="en-US" altLang="zh-CN" sz="4000" b="1" dirty="0">
                <a:solidFill>
                  <a:srgbClr val="99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 b="1" dirty="0" err="1">
                <a:solidFill>
                  <a:srgbClr val="990000"/>
                </a:solidFill>
                <a:latin typeface="宋体" pitchFamily="2" charset="-122"/>
                <a:ea typeface="宋体" pitchFamily="2" charset="-122"/>
              </a:rPr>
              <a:t>mɑ</a:t>
            </a:r>
            <a:r>
              <a:rPr lang="en-US" altLang="zh-CN" sz="4000" b="1" dirty="0">
                <a:solidFill>
                  <a:srgbClr val="990000"/>
                </a:solidFill>
                <a:latin typeface="宋体" pitchFamily="2" charset="-122"/>
                <a:ea typeface="宋体" pitchFamily="2" charset="-122"/>
              </a:rPr>
              <a:t>?</a:t>
            </a:r>
            <a:endParaRPr lang="en-US" altLang="zh-CN" sz="1400" b="1" dirty="0">
              <a:solidFill>
                <a:srgbClr val="99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Franklin Gothic Medium Cond" pitchFamily="34" charset="0"/>
                <a:ea typeface="宋体" pitchFamily="2" charset="-122"/>
              </a:rPr>
              <a:t>B</a:t>
            </a:r>
            <a:r>
              <a:rPr lang="zh-CN" altLang="en-US" sz="4000" b="1" dirty="0">
                <a:latin typeface="Franklin Gothic Medium Cond" pitchFamily="34" charset="0"/>
                <a:ea typeface="宋体" pitchFamily="2" charset="-122"/>
              </a:rPr>
              <a:t>：</a:t>
            </a:r>
            <a:r>
              <a:rPr lang="en-US" altLang="zh-CN" sz="4000" b="1" dirty="0">
                <a:latin typeface="Franklin Gothic Medium Cond" pitchFamily="34" charset="0"/>
                <a:ea typeface="宋体" pitchFamily="2" charset="-122"/>
              </a:rPr>
              <a:t>_____</a:t>
            </a:r>
            <a:r>
              <a:rPr lang="en-US" altLang="en-US" sz="4000" b="1" dirty="0">
                <a:latin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  <a:ea typeface="宋体" pitchFamily="2" charset="-122"/>
              </a:rPr>
              <a:t>hěn</a:t>
            </a:r>
            <a:r>
              <a:rPr lang="en-US" altLang="en-US" sz="4000" b="1" dirty="0">
                <a:latin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  <a:ea typeface="宋体" pitchFamily="2" charset="-122"/>
              </a:rPr>
              <a:t>m</a:t>
            </a:r>
            <a:r>
              <a:rPr lang="en-US" altLang="zh-CN" sz="4000" b="1" dirty="0" err="1">
                <a:latin typeface="Arial"/>
                <a:ea typeface="宋体" pitchFamily="2" charset="-122"/>
              </a:rPr>
              <a:t>á</a:t>
            </a:r>
            <a:r>
              <a:rPr lang="en-US" altLang="zh-CN" sz="4000" b="1" dirty="0" err="1">
                <a:latin typeface="宋体" pitchFamily="2" charset="-122"/>
                <a:ea typeface="宋体" pitchFamily="2" charset="-122"/>
              </a:rPr>
              <a:t>ng</a:t>
            </a: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.</a:t>
            </a:r>
            <a:r>
              <a:rPr lang="en-US" altLang="zh-CN" sz="1400" b="1" dirty="0">
                <a:latin typeface="宋体" pitchFamily="2" charset="-122"/>
                <a:ea typeface="宋体" pitchFamily="2" charset="-122"/>
              </a:rPr>
              <a:t> </a:t>
            </a: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       (</a:t>
            </a:r>
            <a:r>
              <a:rPr lang="en-US" altLang="zh-CN" sz="4000" b="1" dirty="0" err="1">
                <a:latin typeface="宋体" pitchFamily="2" charset="-122"/>
                <a:ea typeface="宋体" pitchFamily="2" charset="-122"/>
              </a:rPr>
              <a:t>b</a:t>
            </a:r>
            <a:r>
              <a:rPr lang="en-US" altLang="zh-CN" sz="4000" b="1" dirty="0" err="1">
                <a:latin typeface="Arial"/>
                <a:ea typeface="宋体" pitchFamily="2" charset="-122"/>
              </a:rPr>
              <a:t>ù</a:t>
            </a: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4000" b="1" dirty="0" err="1">
                <a:latin typeface="宋体" pitchFamily="2" charset="-122"/>
                <a:ea typeface="宋体" pitchFamily="2" charset="-122"/>
              </a:rPr>
              <a:t>m</a:t>
            </a:r>
            <a:r>
              <a:rPr lang="en-US" altLang="zh-CN" sz="4000" b="1" dirty="0" err="1">
                <a:latin typeface="Arial"/>
                <a:ea typeface="宋体" pitchFamily="2" charset="-122"/>
              </a:rPr>
              <a:t>á</a:t>
            </a:r>
            <a:r>
              <a:rPr lang="en-US" altLang="zh-CN" sz="4000" b="1" dirty="0" err="1">
                <a:latin typeface="宋体" pitchFamily="2" charset="-122"/>
                <a:ea typeface="宋体" pitchFamily="2" charset="-122"/>
              </a:rPr>
              <a:t>ng</a:t>
            </a:r>
            <a:r>
              <a:rPr lang="en-US" altLang="zh-CN" sz="4000" b="1" dirty="0">
                <a:latin typeface="宋体" pitchFamily="2" charset="-122"/>
                <a:ea typeface="宋体" pitchFamily="2" charset="-122"/>
              </a:rPr>
              <a:t>.)</a:t>
            </a:r>
          </a:p>
        </p:txBody>
      </p:sp>
      <p:graphicFrame>
        <p:nvGraphicFramePr>
          <p:cNvPr id="88115" name="Group 51"/>
          <p:cNvGraphicFramePr>
            <a:graphicFrameLocks noGrp="1"/>
          </p:cNvGraphicFramePr>
          <p:nvPr/>
        </p:nvGraphicFramePr>
        <p:xfrm>
          <a:off x="5580112" y="1989138"/>
          <a:ext cx="3024188" cy="4464051"/>
        </p:xfrm>
        <a:graphic>
          <a:graphicData uri="http://schemas.openxmlformats.org/drawingml/2006/table">
            <a:tbl>
              <a:tblPr/>
              <a:tblGrid>
                <a:gridCol w="3024188"/>
              </a:tblGrid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à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ɑ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mām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Arial" pitchFamily="34" charset="0"/>
                        </a:rPr>
                        <a:t>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N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á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n p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é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ngyou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Nǚ p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é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ngyou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tā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22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13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/>
          </p:cNvSpPr>
          <p:nvPr/>
        </p:nvSpPr>
        <p:spPr bwMode="auto">
          <a:xfrm>
            <a:off x="179512" y="332656"/>
            <a:ext cx="6407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Dialogue practice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620838" y="1365399"/>
            <a:ext cx="6480175" cy="5087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Nǐ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hǎo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ma?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…….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Nǐ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bàbɑ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māmɑ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hǎo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ma?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…….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Nǐ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máng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ma?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…….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Nǐ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nán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péngyou</a:t>
            </a:r>
            <a:r>
              <a:rPr lang="en-US" altLang="zh-CN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ne?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 </a:t>
            </a:r>
            <a:r>
              <a:rPr lang="en-US" altLang="zh-CN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…….</a:t>
            </a:r>
            <a:endParaRPr lang="en-US" altLang="zh-CN" sz="36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9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14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/>
          </p:cNvSpPr>
          <p:nvPr/>
        </p:nvSpPr>
        <p:spPr bwMode="auto">
          <a:xfrm>
            <a:off x="467544" y="557808"/>
            <a:ext cx="8231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400" dirty="0">
                <a:solidFill>
                  <a:srgbClr val="660066"/>
                </a:solidFill>
              </a:rPr>
              <a:t>课文 </a:t>
            </a:r>
            <a:r>
              <a:rPr lang="en-US" altLang="zh-CN" sz="4400" dirty="0">
                <a:solidFill>
                  <a:srgbClr val="660066"/>
                </a:solidFill>
              </a:rPr>
              <a:t>Text </a:t>
            </a:r>
            <a:r>
              <a:rPr lang="zh-CN" altLang="en-US" sz="4400" dirty="0">
                <a:solidFill>
                  <a:srgbClr val="660066"/>
                </a:solidFill>
              </a:rPr>
              <a:t>（一）</a:t>
            </a:r>
          </a:p>
        </p:txBody>
      </p:sp>
      <p:pic>
        <p:nvPicPr>
          <p:cNvPr id="112646" name="Picture 6" descr="13-18第二课课文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563" y="1962175"/>
            <a:ext cx="5811837" cy="427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9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15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3850" y="3356992"/>
            <a:ext cx="8569325" cy="2952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8229600" cy="941388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Wǒmen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xuéxí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zh-CN" altLang="en-US" b="1" dirty="0">
                <a:solidFill>
                  <a:srgbClr val="A50021"/>
                </a:solidFill>
                <a:latin typeface="宋体" pitchFamily="2" charset="-122"/>
              </a:rPr>
              <a:t>声母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shēngmǔ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.</a:t>
            </a:r>
            <a:endParaRPr lang="en-US" altLang="zh-CN" b="1" dirty="0">
              <a:solidFill>
                <a:srgbClr val="A50021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683568" y="1844675"/>
            <a:ext cx="7776220" cy="4114800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altLang="zh-CN" sz="5400" dirty="0"/>
              <a:t> b</a:t>
            </a:r>
            <a:r>
              <a:rPr lang="en-US" altLang="zh-CN" sz="3600" dirty="0"/>
              <a:t>(o)</a:t>
            </a:r>
            <a:r>
              <a:rPr lang="en-US" altLang="zh-CN" sz="5400" dirty="0"/>
              <a:t>     p</a:t>
            </a:r>
            <a:r>
              <a:rPr lang="en-US" altLang="zh-CN" sz="3600" dirty="0"/>
              <a:t>(o)</a:t>
            </a:r>
            <a:r>
              <a:rPr lang="en-US" altLang="zh-CN" sz="5400" dirty="0"/>
              <a:t>    m</a:t>
            </a:r>
            <a:r>
              <a:rPr lang="en-US" altLang="zh-CN" sz="3600" dirty="0"/>
              <a:t>(o)</a:t>
            </a:r>
            <a:r>
              <a:rPr lang="en-US" altLang="zh-CN" sz="5400" dirty="0"/>
              <a:t>   </a:t>
            </a:r>
            <a:r>
              <a:rPr lang="en-US" altLang="zh-CN" sz="5400" dirty="0" smtClean="0"/>
              <a:t> </a:t>
            </a:r>
            <a:r>
              <a:rPr lang="en-US" altLang="zh-CN" sz="5400" b="1" dirty="0">
                <a:solidFill>
                  <a:srgbClr val="FF0000"/>
                </a:solidFill>
              </a:rPr>
              <a:t>f</a:t>
            </a:r>
            <a:r>
              <a:rPr lang="en-US" altLang="zh-CN" sz="3600" b="1" dirty="0">
                <a:solidFill>
                  <a:srgbClr val="FF0000"/>
                </a:solidFill>
              </a:rPr>
              <a:t>(o)</a:t>
            </a:r>
            <a:endParaRPr lang="en-US" altLang="zh-CN" sz="5400" b="1" dirty="0">
              <a:solidFill>
                <a:srgbClr val="FF0000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79144" y="727869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itchFamily="34" charset="0"/>
              </a:rPr>
              <a:t>Initials</a:t>
            </a:r>
          </a:p>
        </p:txBody>
      </p:sp>
      <p:pic>
        <p:nvPicPr>
          <p:cNvPr id="40966" name="Picture 6" descr="b"/>
          <p:cNvPicPr>
            <a:picLocks noChangeAspect="1" noChangeArrowheads="1"/>
          </p:cNvPicPr>
          <p:nvPr/>
        </p:nvPicPr>
        <p:blipFill>
          <a:blip r:embed="rId3" cstate="print"/>
          <a:srcRect l="3806"/>
          <a:stretch>
            <a:fillRect/>
          </a:stretch>
        </p:blipFill>
        <p:spPr bwMode="auto">
          <a:xfrm>
            <a:off x="612775" y="3723704"/>
            <a:ext cx="18716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p'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463" y="3723704"/>
            <a:ext cx="19431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354"/>
            <a:ext cx="1927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f'"/>
          <p:cNvPicPr>
            <a:picLocks noChangeAspect="1" noChangeArrowheads="1"/>
          </p:cNvPicPr>
          <p:nvPr/>
        </p:nvPicPr>
        <p:blipFill>
          <a:blip r:embed="rId6" cstate="print"/>
          <a:srcRect t="5560" b="5560"/>
          <a:stretch>
            <a:fillRect/>
          </a:stretch>
        </p:blipFill>
        <p:spPr bwMode="auto">
          <a:xfrm>
            <a:off x="6686550" y="3730054"/>
            <a:ext cx="1925638" cy="2303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5" name="27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28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16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9874" y="3284984"/>
            <a:ext cx="8064574" cy="2952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3288"/>
            <a:ext cx="8229600" cy="941387"/>
          </a:xfrm>
        </p:spPr>
        <p:txBody>
          <a:bodyPr/>
          <a:lstStyle/>
          <a:p>
            <a:r>
              <a:rPr lang="en-US" altLang="zh-CN" b="1">
                <a:solidFill>
                  <a:srgbClr val="A50021"/>
                </a:solidFill>
                <a:latin typeface="宋体" pitchFamily="2" charset="-122"/>
              </a:rPr>
              <a:t>Wǒmen xuéxí </a:t>
            </a:r>
            <a:r>
              <a:rPr lang="zh-CN" altLang="en-US" b="1">
                <a:solidFill>
                  <a:srgbClr val="A50021"/>
                </a:solidFill>
                <a:latin typeface="宋体" pitchFamily="2" charset="-122"/>
              </a:rPr>
              <a:t>声母 </a:t>
            </a:r>
            <a:r>
              <a:rPr lang="en-US" altLang="zh-CN" b="1">
                <a:solidFill>
                  <a:srgbClr val="A50021"/>
                </a:solidFill>
                <a:latin typeface="宋体" pitchFamily="2" charset="-122"/>
              </a:rPr>
              <a:t>shēngmǔ .</a:t>
            </a:r>
            <a:endParaRPr lang="en-US" altLang="zh-CN" b="1">
              <a:solidFill>
                <a:srgbClr val="A50021"/>
              </a:solidFill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935038" y="1835150"/>
            <a:ext cx="8208962" cy="4114800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altLang="zh-CN" sz="5400" dirty="0"/>
              <a:t> </a:t>
            </a:r>
            <a:r>
              <a:rPr lang="en-US" altLang="zh-CN" sz="5400" dirty="0">
                <a:solidFill>
                  <a:srgbClr val="FF0000"/>
                </a:solidFill>
              </a:rPr>
              <a:t>g</a:t>
            </a:r>
            <a:r>
              <a:rPr lang="en-US" altLang="zh-CN" sz="3600" dirty="0">
                <a:solidFill>
                  <a:srgbClr val="FF0000"/>
                </a:solidFill>
              </a:rPr>
              <a:t>(e)</a:t>
            </a:r>
            <a:r>
              <a:rPr lang="en-US" altLang="zh-CN" sz="5400" dirty="0">
                <a:solidFill>
                  <a:srgbClr val="FF0000"/>
                </a:solidFill>
              </a:rPr>
              <a:t>     k</a:t>
            </a:r>
            <a:r>
              <a:rPr lang="en-US" altLang="zh-CN" sz="3600" dirty="0">
                <a:solidFill>
                  <a:srgbClr val="FF0000"/>
                </a:solidFill>
              </a:rPr>
              <a:t>(e)</a:t>
            </a:r>
            <a:r>
              <a:rPr lang="en-US" altLang="zh-CN" sz="5400" dirty="0"/>
              <a:t>    </a:t>
            </a:r>
            <a:r>
              <a:rPr lang="en-US" altLang="zh-CN" sz="5400" dirty="0" smtClean="0"/>
              <a:t>  </a:t>
            </a:r>
            <a:r>
              <a:rPr lang="en-US" altLang="zh-CN" sz="5400" b="1" dirty="0"/>
              <a:t>h</a:t>
            </a:r>
            <a:r>
              <a:rPr lang="en-US" altLang="zh-CN" sz="3600" b="1" dirty="0"/>
              <a:t>(e)</a:t>
            </a:r>
            <a:endParaRPr lang="en-US" altLang="zh-CN" sz="5400" b="1" dirty="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723160" y="655861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itchFamily="34" charset="0"/>
              </a:rPr>
              <a:t>Initials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 t="5324"/>
          <a:stretch>
            <a:fillRect/>
          </a:stretch>
        </p:blipFill>
        <p:spPr bwMode="auto">
          <a:xfrm>
            <a:off x="900237" y="3645346"/>
            <a:ext cx="2124075" cy="2232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 t="2663"/>
          <a:stretch>
            <a:fillRect/>
          </a:stretch>
        </p:blipFill>
        <p:spPr bwMode="auto">
          <a:xfrm>
            <a:off x="3275137" y="3645346"/>
            <a:ext cx="2108200" cy="22320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/>
          <a:srcRect t="5034"/>
          <a:stretch>
            <a:fillRect/>
          </a:stretch>
        </p:blipFill>
        <p:spPr bwMode="auto">
          <a:xfrm>
            <a:off x="6011987" y="3645346"/>
            <a:ext cx="2201862" cy="2232025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4" name="27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28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17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9188"/>
            <a:ext cx="8229600" cy="941387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Wǒmen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xuéxí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zh-CN" altLang="en-US" b="1" dirty="0">
                <a:solidFill>
                  <a:srgbClr val="A50021"/>
                </a:solidFill>
                <a:latin typeface="宋体" pitchFamily="2" charset="-122"/>
              </a:rPr>
              <a:t>韵母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yùnmǔ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.</a:t>
            </a:r>
            <a:endParaRPr lang="en-US" altLang="zh-CN" b="1" dirty="0">
              <a:solidFill>
                <a:srgbClr val="A5002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75656" y="2492598"/>
            <a:ext cx="6840537" cy="3168650"/>
          </a:xfrm>
        </p:spPr>
        <p:txBody>
          <a:bodyPr/>
          <a:lstStyle/>
          <a:p>
            <a:pPr lvl="1">
              <a:lnSpc>
                <a:spcPct val="110000"/>
              </a:lnSpc>
              <a:buNone/>
            </a:pPr>
            <a:r>
              <a:rPr lang="en-US" altLang="zh-CN" sz="6600" dirty="0">
                <a:solidFill>
                  <a:srgbClr val="0000FF"/>
                </a:solidFill>
              </a:rPr>
              <a:t>  </a:t>
            </a:r>
            <a:r>
              <a:rPr lang="en-US" altLang="zh-CN" sz="8000" dirty="0" err="1">
                <a:solidFill>
                  <a:srgbClr val="0000FF"/>
                </a:solidFill>
                <a:latin typeface="宋体" pitchFamily="2" charset="-122"/>
              </a:rPr>
              <a:t>ie</a:t>
            </a:r>
            <a:r>
              <a:rPr lang="en-US" altLang="zh-CN" sz="6600" dirty="0">
                <a:solidFill>
                  <a:srgbClr val="0000FF"/>
                </a:solidFill>
              </a:rPr>
              <a:t>       </a:t>
            </a:r>
            <a:r>
              <a:rPr lang="en-US" altLang="zh-CN" sz="8000" dirty="0" err="1">
                <a:solidFill>
                  <a:srgbClr val="FF0000"/>
                </a:solidFill>
                <a:latin typeface="宋体" pitchFamily="2" charset="-122"/>
              </a:rPr>
              <a:t>ei</a:t>
            </a:r>
            <a:endParaRPr lang="en-US" altLang="zh-CN" sz="6600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buNone/>
            </a:pPr>
            <a:r>
              <a:rPr lang="en-US" altLang="zh-CN" sz="6600" dirty="0">
                <a:solidFill>
                  <a:srgbClr val="0000FF"/>
                </a:solidFill>
              </a:rPr>
              <a:t>  </a:t>
            </a:r>
            <a:r>
              <a:rPr lang="en-US" altLang="zh-CN" sz="66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8000" dirty="0" err="1" smtClean="0">
                <a:solidFill>
                  <a:srgbClr val="FF0000"/>
                </a:solidFill>
                <a:latin typeface="宋体" pitchFamily="2" charset="-122"/>
              </a:rPr>
              <a:t>ɑ</a:t>
            </a:r>
            <a:r>
              <a:rPr lang="en-US" altLang="zh-CN" sz="6600" dirty="0" err="1" smtClean="0">
                <a:solidFill>
                  <a:srgbClr val="FF0000"/>
                </a:solidFill>
              </a:rPr>
              <a:t>o</a:t>
            </a:r>
            <a:r>
              <a:rPr lang="en-US" altLang="zh-CN" sz="6600" dirty="0" smtClean="0">
                <a:solidFill>
                  <a:srgbClr val="0000FF"/>
                </a:solidFill>
              </a:rPr>
              <a:t>      </a:t>
            </a:r>
            <a:r>
              <a:rPr lang="en-US" altLang="zh-CN" sz="8000" dirty="0" err="1">
                <a:solidFill>
                  <a:srgbClr val="0000FF"/>
                </a:solidFill>
                <a:latin typeface="宋体" pitchFamily="2" charset="-122"/>
              </a:rPr>
              <a:t>iou</a:t>
            </a:r>
            <a:endParaRPr lang="en-US" altLang="zh-CN" sz="6600" dirty="0">
              <a:solidFill>
                <a:srgbClr val="00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652120" y="836712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itchFamily="34" charset="0"/>
              </a:rPr>
              <a:t>Finals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0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18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54" name="Group 2"/>
          <p:cNvGraphicFramePr>
            <a:graphicFrameLocks noGrp="1"/>
          </p:cNvGraphicFramePr>
          <p:nvPr/>
        </p:nvGraphicFramePr>
        <p:xfrm>
          <a:off x="684213" y="895942"/>
          <a:ext cx="7775575" cy="5413378"/>
        </p:xfrm>
        <a:graphic>
          <a:graphicData uri="http://schemas.openxmlformats.org/drawingml/2006/table">
            <a:tbl>
              <a:tblPr/>
              <a:tblGrid>
                <a:gridCol w="1555750"/>
                <a:gridCol w="1554162"/>
                <a:gridCol w="1555750"/>
                <a:gridCol w="1554163"/>
                <a:gridCol w="1555750"/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he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ka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fei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ge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di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yao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you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liu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76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19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9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0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1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14363" y="1628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9600" b="1">
                <a:solidFill>
                  <a:srgbClr val="FF0000"/>
                </a:solidFill>
                <a:latin typeface="宋体" pitchFamily="2" charset="-122"/>
              </a:rPr>
              <a:t>D</a:t>
            </a:r>
            <a:r>
              <a:rPr lang="en-US" altLang="zh-CN" sz="9600" b="1">
                <a:solidFill>
                  <a:srgbClr val="0000FF"/>
                </a:solidFill>
                <a:latin typeface="宋体" pitchFamily="2" charset="-122"/>
              </a:rPr>
              <a:t>ì</a:t>
            </a:r>
            <a:r>
              <a:rPr lang="en-US" altLang="zh-CN" sz="9600" b="1">
                <a:solidFill>
                  <a:schemeClr val="bg1"/>
                </a:solidFill>
                <a:latin typeface="宋体" pitchFamily="2" charset="-122"/>
              </a:rPr>
              <a:t> </a:t>
            </a:r>
            <a:r>
              <a:rPr lang="en-US" altLang="zh-CN" sz="9600" b="1">
                <a:solidFill>
                  <a:srgbClr val="0000FF"/>
                </a:solidFill>
                <a:latin typeface="宋体" pitchFamily="2" charset="-122"/>
              </a:rPr>
              <a:t>èr</a:t>
            </a:r>
            <a:r>
              <a:rPr lang="en-US" altLang="zh-CN" sz="9600" b="1">
                <a:solidFill>
                  <a:schemeClr val="bg1"/>
                </a:solidFill>
                <a:latin typeface="宋体" pitchFamily="2" charset="-122"/>
              </a:rPr>
              <a:t> </a:t>
            </a:r>
            <a:r>
              <a:rPr lang="en-US" altLang="zh-CN" sz="9600" b="1">
                <a:solidFill>
                  <a:srgbClr val="FF0000"/>
                </a:solidFill>
                <a:latin typeface="宋体" pitchFamily="2" charset="-122"/>
              </a:rPr>
              <a:t>k</a:t>
            </a:r>
            <a:r>
              <a:rPr lang="en-US" altLang="zh-CN" sz="9600" b="1">
                <a:solidFill>
                  <a:srgbClr val="0000FF"/>
                </a:solidFill>
                <a:latin typeface="宋体" pitchFamily="2" charset="-122"/>
              </a:rPr>
              <a:t>è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300163" y="4076700"/>
            <a:ext cx="6400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SzPct val="200000"/>
            </a:pPr>
            <a:r>
              <a:rPr lang="zh-CN" altLang="en-US" sz="7200">
                <a:latin typeface="华文楷体" pitchFamily="2" charset="-122"/>
                <a:ea typeface="华文楷体" pitchFamily="2" charset="-122"/>
              </a:rPr>
              <a:t>第二课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0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</a:t>
            </a:r>
            <a:endParaRPr lang="en-US" altLang="zh-CN" sz="1200" b="1" dirty="0" smtClean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146675" y="2349500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  <a:latin typeface="Verdana" pitchFamily="34" charset="0"/>
              </a:rPr>
              <a:t>drink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219700" y="50593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990000"/>
                </a:solidFill>
                <a:latin typeface="Verdana" pitchFamily="34" charset="0"/>
              </a:rPr>
              <a:t>coffee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474788" y="1989138"/>
            <a:ext cx="3095625" cy="36656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hē</a:t>
            </a:r>
            <a:endParaRPr lang="en-US" altLang="zh-CN" sz="5400" b="1" dirty="0">
              <a:latin typeface="宋体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yào</a:t>
            </a:r>
            <a:endParaRPr lang="en-US" altLang="zh-CN" sz="5400" b="1" dirty="0">
              <a:latin typeface="宋体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kāfēi</a:t>
            </a:r>
            <a:endParaRPr lang="en-US" altLang="zh-CN" sz="5400" b="1" dirty="0">
              <a:latin typeface="宋体" pitchFamily="2" charset="-122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146675" y="3644900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  <a:latin typeface="Verdana" pitchFamily="34" charset="0"/>
              </a:rPr>
              <a:t>want</a:t>
            </a:r>
          </a:p>
        </p:txBody>
      </p:sp>
      <p:sp>
        <p:nvSpPr>
          <p:cNvPr id="1300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15950"/>
            <a:ext cx="8229600" cy="941388"/>
          </a:xfrm>
          <a:ln/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</a:rPr>
              <a:t>生词 </a:t>
            </a:r>
            <a:r>
              <a:rPr lang="en-US" altLang="zh-CN" b="1" dirty="0" err="1">
                <a:solidFill>
                  <a:srgbClr val="C00000"/>
                </a:solidFill>
                <a:latin typeface="宋体" pitchFamily="2" charset="-122"/>
              </a:rPr>
              <a:t>shēngcí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宋体" pitchFamily="2" charset="-122"/>
              </a:rPr>
              <a:t>New Words</a:t>
            </a:r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611188" y="1628800"/>
            <a:ext cx="7273925" cy="0"/>
          </a:xfrm>
          <a:prstGeom prst="line">
            <a:avLst/>
          </a:prstGeom>
          <a:noFill/>
          <a:ln w="19050">
            <a:solidFill>
              <a:srgbClr val="5F5F5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3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20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/>
          </p:cNvSpPr>
          <p:nvPr>
            <p:ph idx="4294967295"/>
          </p:nvPr>
        </p:nvSpPr>
        <p:spPr>
          <a:xfrm>
            <a:off x="827584" y="1300163"/>
            <a:ext cx="7437437" cy="4289425"/>
          </a:xfrm>
        </p:spPr>
        <p:txBody>
          <a:bodyPr/>
          <a:lstStyle/>
          <a:p>
            <a:pPr>
              <a:lnSpc>
                <a:spcPct val="190000"/>
              </a:lnSpc>
              <a:buNone/>
            </a:pPr>
            <a:r>
              <a:rPr lang="en-US" altLang="zh-CN" sz="5400" b="1" dirty="0">
                <a:latin typeface="宋体" pitchFamily="2" charset="-122"/>
              </a:rPr>
              <a:t>  </a:t>
            </a:r>
            <a:r>
              <a:rPr lang="en-US" altLang="zh-CN" sz="5400" b="1" dirty="0" err="1">
                <a:latin typeface="宋体" pitchFamily="2" charset="-122"/>
              </a:rPr>
              <a:t>Nǐ</a:t>
            </a: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hē</a:t>
            </a: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kāfēi</a:t>
            </a:r>
            <a:r>
              <a:rPr lang="en-US" altLang="zh-CN" sz="5400" b="1" dirty="0">
                <a:latin typeface="宋体" pitchFamily="2" charset="-122"/>
              </a:rPr>
              <a:t> ma?</a:t>
            </a:r>
          </a:p>
          <a:p>
            <a:pPr>
              <a:lnSpc>
                <a:spcPct val="190000"/>
              </a:lnSpc>
              <a:buNone/>
            </a:pPr>
            <a:r>
              <a:rPr lang="en-US" altLang="zh-CN" sz="5400" b="1" dirty="0">
                <a:latin typeface="宋体" pitchFamily="2" charset="-122"/>
              </a:rPr>
              <a:t>  </a:t>
            </a:r>
            <a:r>
              <a:rPr lang="en-US" altLang="zh-CN" sz="5400" b="1" dirty="0" err="1">
                <a:latin typeface="宋体" pitchFamily="2" charset="-122"/>
              </a:rPr>
              <a:t>Nǐ</a:t>
            </a: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yào</a:t>
            </a:r>
            <a:r>
              <a:rPr lang="en-US" altLang="zh-CN" sz="5400" b="1" dirty="0">
                <a:latin typeface="宋体" pitchFamily="2" charset="-122"/>
              </a:rPr>
              <a:t> </a:t>
            </a:r>
            <a:r>
              <a:rPr lang="en-US" altLang="zh-CN" sz="5400" b="1" dirty="0" err="1">
                <a:latin typeface="宋体" pitchFamily="2" charset="-122"/>
              </a:rPr>
              <a:t>kāfēi</a:t>
            </a:r>
            <a:r>
              <a:rPr lang="en-US" altLang="zh-CN" sz="5400" b="1" dirty="0">
                <a:latin typeface="宋体" pitchFamily="2" charset="-122"/>
              </a:rPr>
              <a:t> ma?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8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21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可乐"/>
          <p:cNvPicPr>
            <a:picLocks noChangeAspect="1" noChangeArrowheads="1"/>
          </p:cNvPicPr>
          <p:nvPr/>
        </p:nvPicPr>
        <p:blipFill>
          <a:blip r:embed="rId3" cstate="print">
            <a:lum bright="12000" contrast="42000"/>
          </a:blip>
          <a:srcRect/>
          <a:stretch>
            <a:fillRect/>
          </a:stretch>
        </p:blipFill>
        <p:spPr bwMode="auto">
          <a:xfrm>
            <a:off x="3493145" y="4394349"/>
            <a:ext cx="16573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2095" y="2665016"/>
            <a:ext cx="10493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318770" y="4047728"/>
            <a:ext cx="901700" cy="519113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/>
              <a:t>chá </a:t>
            </a:r>
          </a:p>
        </p:txBody>
      </p: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6896745" y="4364186"/>
            <a:ext cx="1563687" cy="1265238"/>
            <a:chOff x="3288" y="572"/>
            <a:chExt cx="985" cy="797"/>
          </a:xfrm>
        </p:grpSpPr>
        <p:pic>
          <p:nvPicPr>
            <p:cNvPr id="134151" name="Picture 7" descr="牛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8" y="1017"/>
              <a:ext cx="47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52" name="Picture 8" descr="一杯牛奶"/>
            <p:cNvPicPr>
              <a:picLocks noChangeAspect="1" noChangeArrowheads="1"/>
            </p:cNvPicPr>
            <p:nvPr/>
          </p:nvPicPr>
          <p:blipFill>
            <a:blip r:embed="rId6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3787" y="572"/>
              <a:ext cx="48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153" name="Line 9"/>
            <p:cNvSpPr>
              <a:spLocks noChangeShapeType="1"/>
            </p:cNvSpPr>
            <p:nvPr/>
          </p:nvSpPr>
          <p:spPr bwMode="auto">
            <a:xfrm flipV="1">
              <a:off x="3651" y="1026"/>
              <a:ext cx="20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896745" y="5891361"/>
            <a:ext cx="1511300" cy="519113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/>
              <a:t>niúnǎi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3566170" y="5934224"/>
            <a:ext cx="1439862" cy="519112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/>
              <a:t>kělè 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985020" y="4062016"/>
            <a:ext cx="1439862" cy="5191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/>
              <a:t>kāfēi</a:t>
            </a:r>
            <a:r>
              <a:rPr lang="en-US" altLang="zh-CN" sz="2800"/>
              <a:t>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756642" y="908720"/>
            <a:ext cx="5543550" cy="1354138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A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：</a:t>
            </a:r>
            <a:r>
              <a:rPr lang="en-US" altLang="zh-CN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Nǐ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hē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______ </a:t>
            </a:r>
            <a:r>
              <a:rPr lang="en-US" altLang="zh-CN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mɑ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B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：</a:t>
            </a:r>
            <a:r>
              <a:rPr lang="en-US" altLang="zh-CN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Wǒ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 ____________ .</a:t>
            </a:r>
          </a:p>
        </p:txBody>
      </p:sp>
      <p:pic>
        <p:nvPicPr>
          <p:cNvPr id="134160" name="Picture 16" descr="kafe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1707" y="2750741"/>
            <a:ext cx="1069975" cy="106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4161" name="WordArt 17"/>
          <p:cNvSpPr>
            <a:spLocks noChangeArrowheads="1" noChangeShapeType="1" noTextEdit="1"/>
          </p:cNvSpPr>
          <p:nvPr/>
        </p:nvSpPr>
        <p:spPr bwMode="auto">
          <a:xfrm>
            <a:off x="139700" y="133350"/>
            <a:ext cx="3352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Do you drink ……?</a:t>
            </a:r>
            <a:endParaRPr lang="zh-CN" altLang="en-US" sz="2400" kern="1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22" name="27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28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22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10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4" grpId="0" animBg="1"/>
      <p:bldP spid="134155" grpId="0" animBg="1"/>
      <p:bldP spid="1341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 descr="15-19第二课课文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58602"/>
            <a:ext cx="7107237" cy="52387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8243" name="Rectangle 3"/>
          <p:cNvSpPr>
            <a:spLocks noRot="1" noChangeArrowheads="1"/>
          </p:cNvSpPr>
          <p:nvPr/>
        </p:nvSpPr>
        <p:spPr bwMode="auto">
          <a:xfrm>
            <a:off x="323528" y="557808"/>
            <a:ext cx="8231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400" dirty="0">
                <a:solidFill>
                  <a:srgbClr val="660066"/>
                </a:solidFill>
              </a:rPr>
              <a:t>课文 </a:t>
            </a:r>
            <a:r>
              <a:rPr lang="en-US" altLang="zh-CN" sz="4400" dirty="0">
                <a:solidFill>
                  <a:srgbClr val="660066"/>
                </a:solidFill>
              </a:rPr>
              <a:t>Text </a:t>
            </a:r>
            <a:r>
              <a:rPr lang="zh-CN" altLang="en-US" sz="4400" dirty="0">
                <a:solidFill>
                  <a:srgbClr val="660066"/>
                </a:solidFill>
              </a:rPr>
              <a:t>（二）</a:t>
            </a: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179388" y="1934865"/>
            <a:ext cx="2663825" cy="1081087"/>
          </a:xfrm>
          <a:prstGeom prst="wedgeRoundRectCallout">
            <a:avLst>
              <a:gd name="adj1" fmla="val 39394"/>
              <a:gd name="adj2" fmla="val 86269"/>
              <a:gd name="adj3" fmla="val 16667"/>
            </a:avLst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altLang="zh-CN" sz="2400" b="1">
                <a:solidFill>
                  <a:srgbClr val="800000"/>
                </a:solidFill>
              </a:rPr>
              <a:t>Nǐ yào……ma?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6516688" y="3735090"/>
            <a:ext cx="2303462" cy="1081087"/>
          </a:xfrm>
          <a:prstGeom prst="wedgeRoundRectCallout">
            <a:avLst>
              <a:gd name="adj1" fmla="val -59509"/>
              <a:gd name="adj2" fmla="val -57343"/>
              <a:gd name="adj3" fmla="val 16667"/>
            </a:avLst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altLang="zh-CN" sz="2400" b="1">
                <a:solidFill>
                  <a:srgbClr val="800000"/>
                </a:solidFill>
              </a:rPr>
              <a:t>Wǒ yào…….</a:t>
            </a:r>
          </a:p>
        </p:txBody>
      </p: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4427538" y="1215727"/>
            <a:ext cx="2665412" cy="1081088"/>
          </a:xfrm>
          <a:prstGeom prst="wedgeRoundRectCallout">
            <a:avLst>
              <a:gd name="adj1" fmla="val -14620"/>
              <a:gd name="adj2" fmla="val 139722"/>
              <a:gd name="adj3" fmla="val 16667"/>
            </a:avLst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altLang="zh-CN" sz="2400" b="1">
                <a:solidFill>
                  <a:srgbClr val="800000"/>
                </a:solidFill>
              </a:rPr>
              <a:t>Wǒ yě yào…….</a:t>
            </a:r>
          </a:p>
        </p:txBody>
      </p:sp>
      <p:sp>
        <p:nvSpPr>
          <p:cNvPr id="138249" name="AutoShape 9"/>
          <p:cNvSpPr>
            <a:spLocks noChangeArrowheads="1"/>
          </p:cNvSpPr>
          <p:nvPr/>
        </p:nvSpPr>
        <p:spPr bwMode="auto">
          <a:xfrm>
            <a:off x="179388" y="5103515"/>
            <a:ext cx="2303462" cy="1441450"/>
          </a:xfrm>
          <a:prstGeom prst="wedgeRoundRectCallout">
            <a:avLst>
              <a:gd name="adj1" fmla="val 51380"/>
              <a:gd name="adj2" fmla="val -150000"/>
              <a:gd name="adj3" fmla="val 16667"/>
            </a:avLst>
          </a:prstGeom>
          <a:solidFill>
            <a:srgbClr val="FFFFFF"/>
          </a:solidFill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altLang="zh-CN" sz="2400" b="1">
                <a:solidFill>
                  <a:srgbClr val="800000"/>
                </a:solidFill>
              </a:rPr>
              <a:t>Hǎo, wǒmen dōu hē…….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3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23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6" grpId="1" animBg="1"/>
      <p:bldP spid="138247" grpId="0" animBg="1"/>
      <p:bldP spid="138247" grpId="1" animBg="1"/>
      <p:bldP spid="138248" grpId="0" animBg="1"/>
      <p:bldP spid="138248" grpId="1" animBg="1"/>
      <p:bldP spid="138249" grpId="0" animBg="1"/>
      <p:bldP spid="1382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 r="15663" b="-3030"/>
          <a:stretch>
            <a:fillRect/>
          </a:stretch>
        </p:blipFill>
        <p:spPr bwMode="auto">
          <a:xfrm>
            <a:off x="107504" y="869280"/>
            <a:ext cx="8893175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7615238" cy="4860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9" name="27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28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24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9" y="757238"/>
            <a:ext cx="84248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9144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9" name="27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28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25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re 1"/>
          <p:cNvSpPr>
            <a:spLocks noGrp="1"/>
          </p:cNvSpPr>
          <p:nvPr>
            <p:ph type="title" idx="4294967295"/>
          </p:nvPr>
        </p:nvSpPr>
        <p:spPr>
          <a:xfrm>
            <a:off x="395536" y="629816"/>
            <a:ext cx="8604448" cy="1143000"/>
          </a:xfrm>
        </p:spPr>
        <p:txBody>
          <a:bodyPr/>
          <a:lstStyle/>
          <a:p>
            <a:pPr algn="l"/>
            <a:r>
              <a:rPr lang="zh-CN" altLang="en-US" b="1" dirty="0">
                <a:ea typeface="方正姚体" pitchFamily="2" charset="-122"/>
              </a:rPr>
              <a:t>核心句</a:t>
            </a:r>
            <a:r>
              <a:rPr lang="zh-CN" altLang="en-US" dirty="0"/>
              <a:t> </a:t>
            </a:r>
            <a:r>
              <a:rPr lang="en-US" altLang="zh-CN" dirty="0"/>
              <a:t>KEY SENTENCES</a:t>
            </a:r>
            <a:endParaRPr lang="fr-FR" altLang="zh-CN" dirty="0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907704" y="1700808"/>
            <a:ext cx="58832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19100" indent="-4191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Tāmen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dōu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hěn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hǎo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  <a:p>
            <a:pPr marL="419100" indent="-4191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Nǐ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máng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ma?</a:t>
            </a:r>
          </a:p>
          <a:p>
            <a:pPr marL="419100" indent="-4191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Wǒ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bù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máng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  <a:p>
            <a:pPr marL="419100" indent="-4191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Nǐ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yào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kāfēi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ma?</a:t>
            </a:r>
          </a:p>
          <a:p>
            <a:pPr marL="419100" indent="-4191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Wǒ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yào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kāfēi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  <a:p>
            <a:pPr marL="419100" indent="-419100">
              <a:lnSpc>
                <a:spcPct val="13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Wǒmen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dōu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hē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400" b="1" dirty="0" err="1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kāfēi</a:t>
            </a:r>
            <a:r>
              <a:rPr lang="en-US" altLang="zh-CN" sz="3400" b="1" dirty="0">
                <a:solidFill>
                  <a:srgbClr val="99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9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26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3" cstate="print"/>
          <a:srcRect b="4493"/>
          <a:stretch>
            <a:fillRect/>
          </a:stretch>
        </p:blipFill>
        <p:spPr bwMode="auto">
          <a:xfrm>
            <a:off x="431800" y="547067"/>
            <a:ext cx="8388350" cy="612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466725" y="605632"/>
            <a:ext cx="936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P.</a:t>
            </a:r>
            <a:r>
              <a:rPr lang="en-US" altLang="zh-CN" sz="2400" b="1">
                <a:solidFill>
                  <a:srgbClr val="990000"/>
                </a:solidFill>
              </a:rPr>
              <a:t>19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9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27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12713"/>
            <a:ext cx="86756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4925" y="115888"/>
            <a:ext cx="936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P.</a:t>
            </a:r>
            <a:r>
              <a:rPr lang="en-US" altLang="zh-CN" sz="2400" b="1">
                <a:solidFill>
                  <a:srgbClr val="990000"/>
                </a:solidFill>
              </a:rPr>
              <a:t>19</a:t>
            </a:r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420838"/>
            <a:ext cx="8174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610" name="Group 10"/>
          <p:cNvGrpSpPr>
            <a:grpSpLocks/>
          </p:cNvGrpSpPr>
          <p:nvPr/>
        </p:nvGrpSpPr>
        <p:grpSpPr bwMode="auto">
          <a:xfrm>
            <a:off x="115888" y="3428901"/>
            <a:ext cx="8848725" cy="2592387"/>
            <a:chOff x="73" y="1979"/>
            <a:chExt cx="5574" cy="1633"/>
          </a:xfrm>
        </p:grpSpPr>
        <p:pic>
          <p:nvPicPr>
            <p:cNvPr id="15360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" y="1979"/>
              <a:ext cx="2679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0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1" y="1979"/>
              <a:ext cx="2716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3" name="27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28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28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41523"/>
            <a:ext cx="86756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4925" y="115888"/>
            <a:ext cx="9366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990000"/>
                </a:solidFill>
              </a:rPr>
              <a:t>P.</a:t>
            </a:r>
            <a:r>
              <a:rPr lang="en-US" altLang="zh-CN" sz="2400" b="1">
                <a:solidFill>
                  <a:srgbClr val="990000"/>
                </a:solidFill>
              </a:rPr>
              <a:t>19</a:t>
            </a:r>
          </a:p>
        </p:txBody>
      </p:sp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" y="2132161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8" name="Picture 10"/>
          <p:cNvPicPr>
            <a:picLocks noChangeAspect="1" noChangeArrowheads="1"/>
          </p:cNvPicPr>
          <p:nvPr/>
        </p:nvPicPr>
        <p:blipFill>
          <a:blip r:embed="rId5" cstate="print"/>
          <a:srcRect l="1384" r="1399"/>
          <a:stretch>
            <a:fillRect/>
          </a:stretch>
        </p:blipFill>
        <p:spPr bwMode="auto">
          <a:xfrm>
            <a:off x="0" y="2871936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1" name="27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28 Imag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29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3-10第一课课文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63" y="2997200"/>
            <a:ext cx="2998787" cy="2819400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250" y="692150"/>
            <a:ext cx="8540750" cy="1143000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C00000"/>
                </a:solidFill>
                <a:ea typeface="宋体" pitchFamily="2" charset="-122"/>
              </a:rPr>
              <a:t>复习 </a:t>
            </a:r>
            <a:r>
              <a:rPr lang="en-US" altLang="zh-CN" b="1" dirty="0" err="1">
                <a:solidFill>
                  <a:srgbClr val="C00000"/>
                </a:solidFill>
                <a:ea typeface="宋体" pitchFamily="2" charset="-122"/>
              </a:rPr>
              <a:t>fùxí</a:t>
            </a:r>
            <a:r>
              <a:rPr lang="en-US" altLang="zh-CN" b="1" dirty="0">
                <a:solidFill>
                  <a:srgbClr val="C00000"/>
                </a:solidFill>
                <a:ea typeface="宋体" pitchFamily="2" charset="-122"/>
              </a:rPr>
              <a:t>  </a:t>
            </a:r>
            <a:r>
              <a:rPr lang="en-US" altLang="zh-CN" sz="3200" b="1" dirty="0">
                <a:solidFill>
                  <a:srgbClr val="C00000"/>
                </a:solidFill>
                <a:ea typeface="宋体" pitchFamily="2" charset="-122"/>
              </a:rPr>
              <a:t>review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55576" y="3856980"/>
            <a:ext cx="396044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Verdana" pitchFamily="34" charset="0"/>
                <a:ea typeface="楷体" pitchFamily="49" charset="-122"/>
              </a:rPr>
              <a:t>－你好吗？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Verdana" pitchFamily="34" charset="0"/>
                <a:ea typeface="楷体" pitchFamily="49" charset="-122"/>
              </a:rPr>
              <a:t>－我很好。你呢？</a:t>
            </a:r>
          </a:p>
          <a:p>
            <a:pPr>
              <a:spcBef>
                <a:spcPct val="50000"/>
              </a:spcBef>
            </a:pPr>
            <a:r>
              <a:rPr lang="zh-CN" altLang="en-US" sz="3600" dirty="0">
                <a:latin typeface="Verdana" pitchFamily="34" charset="0"/>
                <a:ea typeface="楷体" pitchFamily="49" charset="-122"/>
              </a:rPr>
              <a:t>－也很好。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348038" y="2276475"/>
            <a:ext cx="1871662" cy="1152525"/>
          </a:xfrm>
          <a:prstGeom prst="wedgeEllipseCallout">
            <a:avLst>
              <a:gd name="adj1" fmla="val 54495"/>
              <a:gd name="adj2" fmla="val 82231"/>
            </a:avLst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000" b="1">
                <a:solidFill>
                  <a:schemeClr val="folHlink"/>
                </a:solidFill>
                <a:latin typeface="Arial"/>
              </a:rPr>
              <a:t>……</a:t>
            </a:r>
            <a:r>
              <a:rPr lang="en-US" altLang="zh-CN" sz="2000" b="1">
                <a:solidFill>
                  <a:schemeClr val="folHlink"/>
                </a:solidFill>
                <a:latin typeface="Verdana" pitchFamily="34" charset="0"/>
              </a:rPr>
              <a:t>m</a:t>
            </a:r>
            <a:r>
              <a:rPr lang="en-US" altLang="zh-CN" sz="2800" b="1">
                <a:solidFill>
                  <a:schemeClr val="folHlink"/>
                </a:solidFill>
                <a:latin typeface="宋体" pitchFamily="2" charset="-122"/>
              </a:rPr>
              <a:t>ɑ</a:t>
            </a:r>
            <a:r>
              <a:rPr lang="en-US" altLang="zh-CN" sz="2000" b="1">
                <a:solidFill>
                  <a:schemeClr val="folHlink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7019925" y="1700213"/>
            <a:ext cx="1728788" cy="1152525"/>
          </a:xfrm>
          <a:prstGeom prst="wedgeEllipseCallout">
            <a:avLst>
              <a:gd name="adj1" fmla="val -57713"/>
              <a:gd name="adj2" fmla="val 118870"/>
            </a:avLst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chemeClr val="folHlink"/>
                </a:solidFill>
                <a:latin typeface="Arial"/>
              </a:rPr>
              <a:t>……</a:t>
            </a:r>
            <a:r>
              <a:rPr lang="en-US" altLang="zh-CN" sz="2000" b="1">
                <a:solidFill>
                  <a:schemeClr val="folHlink"/>
                </a:solidFill>
                <a:latin typeface="Verdana" pitchFamily="34" charset="0"/>
              </a:rPr>
              <a:t>ne?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2" name="27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28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3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083788"/>
            <a:ext cx="9144000" cy="27813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170" tIns="46990" rIns="90170" bIns="46990" anchor="ctr"/>
          <a:lstStyle/>
          <a:p>
            <a:pPr algn="ctr">
              <a:buFont typeface="Arial" pitchFamily="34" charset="0"/>
              <a:buNone/>
            </a:pPr>
            <a:endParaRPr lang="zh-CN" altLang="zh-CN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6875" y="1412875"/>
            <a:ext cx="5762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6000" b="1" i="1">
                <a:solidFill>
                  <a:srgbClr val="5F5F5F"/>
                </a:solidFill>
                <a:ea typeface="微软雅黑" pitchFamily="34" charset="-122"/>
                <a:cs typeface="Arial" pitchFamily="34" charset="0"/>
              </a:rPr>
              <a:t>谢谢</a:t>
            </a:r>
            <a:r>
              <a:rPr lang="zh-CN" altLang="en-US" sz="6000" b="1" i="1">
                <a:solidFill>
                  <a:srgbClr val="993300"/>
                </a:solidFill>
                <a:ea typeface="微软雅黑" pitchFamily="34" charset="-122"/>
                <a:cs typeface="Arial" pitchFamily="34" charset="0"/>
              </a:rPr>
              <a:t>观赏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3850" y="3356992"/>
            <a:ext cx="8569325" cy="29527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3288"/>
            <a:ext cx="8229600" cy="941387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Wǒmen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xuéxí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zh-CN" altLang="en-US" b="1" dirty="0">
                <a:solidFill>
                  <a:srgbClr val="A50021"/>
                </a:solidFill>
                <a:latin typeface="宋体" pitchFamily="2" charset="-122"/>
              </a:rPr>
              <a:t>声母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shēngmǔ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.</a:t>
            </a:r>
            <a:endParaRPr lang="en-US" altLang="zh-CN" b="1" dirty="0">
              <a:solidFill>
                <a:srgbClr val="A50021"/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684213" y="1844675"/>
            <a:ext cx="8459787" cy="4114800"/>
          </a:xfrm>
        </p:spPr>
        <p:txBody>
          <a:bodyPr/>
          <a:lstStyle/>
          <a:p>
            <a:pPr>
              <a:lnSpc>
                <a:spcPct val="140000"/>
              </a:lnSpc>
              <a:buNone/>
            </a:pPr>
            <a:r>
              <a:rPr lang="en-US" altLang="zh-CN" sz="5400" dirty="0"/>
              <a:t> </a:t>
            </a:r>
            <a:r>
              <a:rPr lang="en-US" altLang="zh-CN" sz="5400" b="1" dirty="0">
                <a:solidFill>
                  <a:srgbClr val="FF0000"/>
                </a:solidFill>
              </a:rPr>
              <a:t>d</a:t>
            </a:r>
            <a:r>
              <a:rPr lang="en-US" altLang="zh-CN" sz="3600" b="1" dirty="0">
                <a:solidFill>
                  <a:srgbClr val="FF0000"/>
                </a:solidFill>
              </a:rPr>
              <a:t>(e)</a:t>
            </a:r>
            <a:r>
              <a:rPr lang="en-US" altLang="zh-CN" sz="5400" b="1" dirty="0">
                <a:solidFill>
                  <a:srgbClr val="FF0000"/>
                </a:solidFill>
              </a:rPr>
              <a:t>     t</a:t>
            </a:r>
            <a:r>
              <a:rPr lang="en-US" altLang="zh-CN" sz="3600" b="1" dirty="0">
                <a:solidFill>
                  <a:srgbClr val="FF0000"/>
                </a:solidFill>
              </a:rPr>
              <a:t>(e)</a:t>
            </a:r>
            <a:r>
              <a:rPr lang="en-US" altLang="zh-CN" sz="5400" dirty="0"/>
              <a:t>    n</a:t>
            </a:r>
            <a:r>
              <a:rPr lang="en-US" altLang="zh-CN" sz="3600" dirty="0"/>
              <a:t>(e)</a:t>
            </a:r>
            <a:r>
              <a:rPr lang="en-US" altLang="zh-CN" sz="5400" dirty="0"/>
              <a:t>   </a:t>
            </a:r>
            <a:r>
              <a:rPr lang="en-US" altLang="zh-CN" sz="5400" dirty="0" smtClean="0"/>
              <a:t> </a:t>
            </a:r>
            <a:r>
              <a:rPr lang="en-US" altLang="zh-CN" sz="5400" dirty="0"/>
              <a:t>l</a:t>
            </a:r>
            <a:r>
              <a:rPr lang="en-US" altLang="zh-CN" sz="3600" dirty="0"/>
              <a:t>(e)</a:t>
            </a:r>
            <a:endParaRPr lang="en-US" altLang="zh-CN" sz="5400" dirty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723160" y="655861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itchFamily="34" charset="0"/>
              </a:rPr>
              <a:t>Initials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/>
          <a:srcRect l="6638" t="7889" r="7367" b="7947"/>
          <a:stretch>
            <a:fillRect/>
          </a:stretch>
        </p:blipFill>
        <p:spPr bwMode="auto">
          <a:xfrm>
            <a:off x="539750" y="3717354"/>
            <a:ext cx="1871663" cy="2303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/>
          <a:srcRect l="5731" t="6712" r="5730" b="6615"/>
          <a:stretch>
            <a:fillRect/>
          </a:stretch>
        </p:blipFill>
        <p:spPr bwMode="auto">
          <a:xfrm>
            <a:off x="2555875" y="3717354"/>
            <a:ext cx="1830388" cy="2303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 cstate="print"/>
          <a:srcRect l="6613" t="7549" r="3380" b="7494"/>
          <a:stretch>
            <a:fillRect/>
          </a:stretch>
        </p:blipFill>
        <p:spPr bwMode="auto">
          <a:xfrm>
            <a:off x="4684713" y="3717354"/>
            <a:ext cx="1831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 cstate="print"/>
          <a:srcRect l="5263" t="8188" r="5553" b="8186"/>
          <a:stretch>
            <a:fillRect/>
          </a:stretch>
        </p:blipFill>
        <p:spPr bwMode="auto">
          <a:xfrm>
            <a:off x="6659563" y="3717354"/>
            <a:ext cx="1911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5" name="27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28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4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3288"/>
            <a:ext cx="8229600" cy="941387"/>
          </a:xfrm>
        </p:spPr>
        <p:txBody>
          <a:bodyPr/>
          <a:lstStyle/>
          <a:p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Wǒmen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xuéxí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</a:t>
            </a:r>
            <a:r>
              <a:rPr lang="zh-CN" altLang="en-US" b="1" dirty="0">
                <a:solidFill>
                  <a:srgbClr val="A50021"/>
                </a:solidFill>
                <a:latin typeface="宋体" pitchFamily="2" charset="-122"/>
              </a:rPr>
              <a:t>韵母 </a:t>
            </a:r>
            <a:r>
              <a:rPr lang="en-US" altLang="zh-CN" b="1" dirty="0" err="1">
                <a:solidFill>
                  <a:srgbClr val="A50021"/>
                </a:solidFill>
                <a:latin typeface="宋体" pitchFamily="2" charset="-122"/>
              </a:rPr>
              <a:t>yùnmǔ</a:t>
            </a:r>
            <a:r>
              <a:rPr lang="en-US" altLang="zh-CN" b="1" dirty="0">
                <a:solidFill>
                  <a:srgbClr val="A50021"/>
                </a:solidFill>
                <a:latin typeface="宋体" pitchFamily="2" charset="-122"/>
              </a:rPr>
              <a:t> .</a:t>
            </a:r>
            <a:endParaRPr lang="en-US" altLang="zh-CN" b="1" dirty="0">
              <a:solidFill>
                <a:srgbClr val="A5002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47813" y="1844675"/>
            <a:ext cx="7596187" cy="4608513"/>
          </a:xfrm>
        </p:spPr>
        <p:txBody>
          <a:bodyPr/>
          <a:lstStyle/>
          <a:p>
            <a:pPr lvl="1">
              <a:lnSpc>
                <a:spcPct val="120000"/>
              </a:lnSpc>
              <a:buNone/>
            </a:pPr>
            <a:r>
              <a:rPr lang="en-US" altLang="zh-CN" sz="5400" dirty="0">
                <a:solidFill>
                  <a:srgbClr val="0000CC"/>
                </a:solidFill>
              </a:rPr>
              <a:t>  </a:t>
            </a:r>
            <a:r>
              <a:rPr lang="en-US" altLang="zh-CN" sz="5400" dirty="0" err="1">
                <a:solidFill>
                  <a:srgbClr val="0000CC"/>
                </a:solidFill>
              </a:rPr>
              <a:t>ɑo</a:t>
            </a:r>
            <a:r>
              <a:rPr lang="en-US" altLang="zh-CN" sz="5400" dirty="0">
                <a:solidFill>
                  <a:srgbClr val="0000CC"/>
                </a:solidFill>
              </a:rPr>
              <a:t>     </a:t>
            </a:r>
            <a:r>
              <a:rPr lang="en-US" altLang="zh-CN" sz="5400" dirty="0" err="1">
                <a:solidFill>
                  <a:srgbClr val="0000CC"/>
                </a:solidFill>
              </a:rPr>
              <a:t>uo</a:t>
            </a:r>
            <a:r>
              <a:rPr lang="en-US" altLang="zh-CN" sz="5400" dirty="0">
                <a:solidFill>
                  <a:srgbClr val="0000CC"/>
                </a:solidFill>
              </a:rPr>
              <a:t>      </a:t>
            </a:r>
            <a:r>
              <a:rPr lang="en-US" altLang="zh-CN" sz="5400" dirty="0" err="1">
                <a:solidFill>
                  <a:srgbClr val="FF0000"/>
                </a:solidFill>
              </a:rPr>
              <a:t>ou</a:t>
            </a:r>
            <a:endParaRPr lang="en-US" altLang="zh-CN" sz="5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altLang="zh-CN" sz="5400" dirty="0">
                <a:solidFill>
                  <a:srgbClr val="0000FF"/>
                </a:solidFill>
              </a:rPr>
              <a:t>  </a:t>
            </a:r>
            <a:r>
              <a:rPr lang="en-US" altLang="zh-CN" sz="5400" dirty="0" err="1">
                <a:solidFill>
                  <a:srgbClr val="FF0000"/>
                </a:solidFill>
              </a:rPr>
              <a:t>ou</a:t>
            </a:r>
            <a:r>
              <a:rPr lang="en-US" altLang="zh-CN" sz="5400" dirty="0">
                <a:solidFill>
                  <a:srgbClr val="0000FF"/>
                </a:solidFill>
              </a:rPr>
              <a:t>     </a:t>
            </a:r>
            <a:r>
              <a:rPr lang="en-US" altLang="zh-CN" sz="5400" dirty="0" err="1">
                <a:solidFill>
                  <a:srgbClr val="FF0000"/>
                </a:solidFill>
              </a:rPr>
              <a:t>iou</a:t>
            </a:r>
            <a:r>
              <a:rPr lang="en-US" altLang="zh-CN" sz="5400" dirty="0">
                <a:solidFill>
                  <a:srgbClr val="0000FF"/>
                </a:solidFill>
              </a:rPr>
              <a:t> </a:t>
            </a:r>
            <a:r>
              <a:rPr lang="en-US" altLang="zh-CN" sz="5400" dirty="0">
                <a:solidFill>
                  <a:srgbClr val="00FF00"/>
                </a:solidFill>
              </a:rPr>
              <a:t>(-</a:t>
            </a:r>
            <a:r>
              <a:rPr lang="en-US" altLang="zh-CN" sz="5400" dirty="0" err="1">
                <a:solidFill>
                  <a:srgbClr val="00FF00"/>
                </a:solidFill>
              </a:rPr>
              <a:t>iu</a:t>
            </a:r>
            <a:r>
              <a:rPr lang="en-US" altLang="zh-CN" sz="5400" dirty="0">
                <a:solidFill>
                  <a:srgbClr val="00FF00"/>
                </a:solidFill>
              </a:rPr>
              <a:t>)</a:t>
            </a:r>
            <a:endParaRPr lang="en-US" altLang="zh-CN" sz="54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en-US" altLang="zh-CN" sz="5400" dirty="0">
                <a:solidFill>
                  <a:srgbClr val="0000CC"/>
                </a:solidFill>
              </a:rPr>
              <a:t>  </a:t>
            </a:r>
            <a:r>
              <a:rPr lang="en-US" altLang="zh-CN" sz="5400" dirty="0">
                <a:solidFill>
                  <a:srgbClr val="FF0000"/>
                </a:solidFill>
              </a:rPr>
              <a:t>an     </a:t>
            </a:r>
            <a:r>
              <a:rPr lang="en-US" altLang="zh-CN" sz="5400" dirty="0">
                <a:solidFill>
                  <a:srgbClr val="0000FF"/>
                </a:solidFill>
              </a:rPr>
              <a:t>en      in</a:t>
            </a:r>
          </a:p>
          <a:p>
            <a:pPr lvl="1">
              <a:lnSpc>
                <a:spcPct val="120000"/>
              </a:lnSpc>
              <a:buNone/>
            </a:pPr>
            <a:r>
              <a:rPr lang="en-US" altLang="zh-CN" sz="5400" dirty="0">
                <a:solidFill>
                  <a:srgbClr val="0000FF"/>
                </a:solidFill>
              </a:rPr>
              <a:t>  en     </a:t>
            </a:r>
            <a:r>
              <a:rPr lang="en-US" altLang="zh-CN" sz="5400" dirty="0">
                <a:solidFill>
                  <a:srgbClr val="FF0000"/>
                </a:solidFill>
              </a:rPr>
              <a:t>eng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579144" y="655861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latin typeface="Verdana" pitchFamily="34" charset="0"/>
              </a:rPr>
              <a:t>Finals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0" name="2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28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5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2925"/>
            <a:ext cx="8229600" cy="941388"/>
          </a:xfrm>
          <a:ln/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</a:rPr>
              <a:t>生词 </a:t>
            </a:r>
            <a:r>
              <a:rPr lang="en-US" altLang="zh-CN" b="1" dirty="0" err="1">
                <a:solidFill>
                  <a:srgbClr val="C00000"/>
                </a:solidFill>
                <a:latin typeface="宋体" pitchFamily="2" charset="-122"/>
              </a:rPr>
              <a:t>shēngcí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宋体" pitchFamily="2" charset="-122"/>
              </a:rPr>
              <a:t>New Words</a:t>
            </a:r>
          </a:p>
        </p:txBody>
      </p:sp>
      <p:sp>
        <p:nvSpPr>
          <p:cNvPr id="17613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844675"/>
            <a:ext cx="4537075" cy="460851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sz="4400" b="1" dirty="0">
                <a:latin typeface="宋体" pitchFamily="2" charset="-122"/>
              </a:rPr>
              <a:t>     </a:t>
            </a:r>
            <a:r>
              <a:rPr lang="en-US" altLang="zh-CN" sz="4400" b="1" dirty="0" err="1">
                <a:latin typeface="宋体" pitchFamily="2" charset="-122"/>
              </a:rPr>
              <a:t>bàbɑ</a:t>
            </a:r>
            <a:endParaRPr lang="en-US" altLang="zh-CN" sz="4400" b="1" dirty="0">
              <a:solidFill>
                <a:schemeClr val="hlink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 </a:t>
            </a:r>
            <a:r>
              <a:rPr lang="en-US" altLang="zh-CN" sz="4400" b="1" dirty="0" err="1">
                <a:solidFill>
                  <a:srgbClr val="000000"/>
                </a:solidFill>
                <a:latin typeface="宋体" pitchFamily="2" charset="-122"/>
              </a:rPr>
              <a:t>māmɑ</a:t>
            </a:r>
            <a:endParaRPr lang="en-US" altLang="zh-CN" sz="4400" b="1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 </a:t>
            </a:r>
            <a:r>
              <a:rPr lang="en-US" altLang="zh-CN" sz="4400" b="1" dirty="0" err="1">
                <a:latin typeface="宋体" pitchFamily="2" charset="-122"/>
              </a:rPr>
              <a:t>n</a:t>
            </a:r>
            <a:r>
              <a:rPr lang="en-US" altLang="zh-CN" sz="4400" b="1" dirty="0" err="1">
                <a:solidFill>
                  <a:schemeClr val="hlink"/>
                </a:solidFill>
                <a:latin typeface="宋体" pitchFamily="2" charset="-122"/>
              </a:rPr>
              <a:t>án</a:t>
            </a:r>
            <a:endParaRPr lang="en-US" altLang="zh-CN" sz="4400" b="1" dirty="0">
              <a:solidFill>
                <a:schemeClr val="hlink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 </a:t>
            </a:r>
            <a:r>
              <a:rPr lang="en-US" altLang="zh-CN" sz="4400" b="1" dirty="0" err="1">
                <a:solidFill>
                  <a:srgbClr val="000000"/>
                </a:solidFill>
                <a:latin typeface="宋体" pitchFamily="2" charset="-122"/>
              </a:rPr>
              <a:t>nǚ</a:t>
            </a:r>
            <a:endParaRPr lang="en-US" altLang="zh-CN" sz="4400" b="1" dirty="0">
              <a:solidFill>
                <a:srgbClr val="000000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400" b="1" dirty="0">
                <a:latin typeface="宋体" pitchFamily="2" charset="-122"/>
              </a:rPr>
              <a:t>     </a:t>
            </a:r>
            <a:r>
              <a:rPr lang="en-US" altLang="zh-CN" sz="4400" b="1" dirty="0" err="1">
                <a:latin typeface="宋体" pitchFamily="2" charset="-122"/>
              </a:rPr>
              <a:t>p</a:t>
            </a:r>
            <a:r>
              <a:rPr lang="en-US" altLang="zh-CN" sz="4400" b="1" dirty="0" err="1">
                <a:solidFill>
                  <a:schemeClr val="hlink"/>
                </a:solidFill>
                <a:latin typeface="宋体" pitchFamily="2" charset="-122"/>
              </a:rPr>
              <a:t>énɡ</a:t>
            </a:r>
            <a:r>
              <a:rPr lang="en-US" altLang="zh-CN" sz="4400" b="1" dirty="0" err="1">
                <a:solidFill>
                  <a:srgbClr val="FF00FF"/>
                </a:solidFill>
                <a:latin typeface="宋体" pitchFamily="2" charset="-122"/>
              </a:rPr>
              <a:t>you</a:t>
            </a:r>
            <a:endParaRPr lang="en-US" altLang="zh-CN" sz="4400" b="1" dirty="0">
              <a:solidFill>
                <a:srgbClr val="FF00FF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 </a:t>
            </a:r>
            <a:r>
              <a:rPr lang="en-US" altLang="zh-CN" sz="4400" b="1" dirty="0" err="1">
                <a:solidFill>
                  <a:schemeClr val="hlink"/>
                </a:solidFill>
                <a:latin typeface="宋体" pitchFamily="2" charset="-122"/>
              </a:rPr>
              <a:t>d</a:t>
            </a:r>
            <a:r>
              <a:rPr lang="en-US" altLang="zh-CN" sz="4400" b="1" dirty="0" err="1">
                <a:solidFill>
                  <a:srgbClr val="FF00FF"/>
                </a:solidFill>
                <a:latin typeface="宋体" pitchFamily="2" charset="-122"/>
              </a:rPr>
              <a:t>ōu</a:t>
            </a:r>
            <a:endParaRPr lang="en-US" altLang="zh-CN" sz="4400" b="1" dirty="0">
              <a:solidFill>
                <a:srgbClr val="FF00FF"/>
              </a:solidFill>
              <a:latin typeface="宋体" pitchFamily="2" charset="-122"/>
            </a:endParaRPr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>
            <a:off x="611188" y="1556792"/>
            <a:ext cx="7273925" cy="0"/>
          </a:xfrm>
          <a:prstGeom prst="line">
            <a:avLst/>
          </a:prstGeom>
          <a:noFill/>
          <a:ln w="19050">
            <a:solidFill>
              <a:srgbClr val="5F5F5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867400" y="1916261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dad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5867400" y="2708424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mom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5867400" y="3500586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male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867400" y="4221311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female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867400" y="4988074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friend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5867400" y="5780236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both; all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6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6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1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2925"/>
            <a:ext cx="8229600" cy="94138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宋体" pitchFamily="2" charset="-122"/>
              </a:rPr>
              <a:t>生词 </a:t>
            </a:r>
            <a:r>
              <a:rPr lang="en-US" altLang="zh-CN" b="1" dirty="0" err="1">
                <a:solidFill>
                  <a:srgbClr val="C00000"/>
                </a:solidFill>
                <a:latin typeface="宋体" pitchFamily="2" charset="-122"/>
              </a:rPr>
              <a:t>shēngcí</a:t>
            </a:r>
            <a:r>
              <a:rPr lang="en-US" altLang="zh-CN" b="1" dirty="0">
                <a:solidFill>
                  <a:srgbClr val="C00000"/>
                </a:solidFill>
                <a:latin typeface="宋体" pitchFamily="2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宋体" pitchFamily="2" charset="-122"/>
              </a:rPr>
              <a:t>New Words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4537075" cy="4968875"/>
          </a:xfrm>
        </p:spPr>
        <p:txBody>
          <a:bodyPr/>
          <a:lstStyle/>
          <a:p>
            <a:pPr>
              <a:buNone/>
            </a:pPr>
            <a:r>
              <a:rPr lang="en-US" altLang="zh-CN" sz="4400" b="1" dirty="0">
                <a:latin typeface="宋体" pitchFamily="2" charset="-122"/>
              </a:rPr>
              <a:t>    </a:t>
            </a:r>
            <a:r>
              <a:rPr lang="en-US" altLang="zh-CN" sz="4400" b="1" dirty="0" err="1">
                <a:latin typeface="宋体" pitchFamily="2" charset="-122"/>
              </a:rPr>
              <a:t>nǐ</a:t>
            </a:r>
            <a:endParaRPr lang="en-US" altLang="zh-CN" sz="4400" b="1" dirty="0">
              <a:solidFill>
                <a:schemeClr val="hlink"/>
              </a:solidFill>
              <a:latin typeface="宋体" pitchFamily="2" charset="-122"/>
            </a:endParaRPr>
          </a:p>
          <a:p>
            <a:pPr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</a:t>
            </a:r>
            <a:r>
              <a:rPr lang="en-US" altLang="zh-CN" sz="4400" b="1" dirty="0" err="1">
                <a:latin typeface="宋体" pitchFamily="2" charset="-122"/>
              </a:rPr>
              <a:t>wǒ</a:t>
            </a:r>
            <a:endParaRPr lang="en-US" altLang="zh-CN" sz="4400" b="1" dirty="0">
              <a:latin typeface="宋体" pitchFamily="2" charset="-122"/>
            </a:endParaRPr>
          </a:p>
          <a:p>
            <a:pPr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</a:t>
            </a:r>
            <a:r>
              <a:rPr lang="en-US" altLang="zh-CN" sz="4400" b="1" dirty="0" err="1">
                <a:solidFill>
                  <a:schemeClr val="hlink"/>
                </a:solidFill>
                <a:latin typeface="宋体" pitchFamily="2" charset="-122"/>
              </a:rPr>
              <a:t>t</a:t>
            </a:r>
            <a:r>
              <a:rPr lang="en-US" altLang="zh-CN" sz="4400" b="1" dirty="0" err="1">
                <a:latin typeface="宋体" pitchFamily="2" charset="-122"/>
              </a:rPr>
              <a:t>ā</a:t>
            </a:r>
            <a:endParaRPr lang="en-US" altLang="zh-CN" sz="4400" b="1" dirty="0">
              <a:latin typeface="宋体" pitchFamily="2" charset="-122"/>
            </a:endParaRPr>
          </a:p>
          <a:p>
            <a:pPr>
              <a:buNone/>
            </a:pPr>
            <a:r>
              <a:rPr lang="en-US" altLang="zh-CN" sz="4400" b="1" dirty="0">
                <a:solidFill>
                  <a:schemeClr val="hlink"/>
                </a:solidFill>
                <a:latin typeface="宋体" pitchFamily="2" charset="-122"/>
              </a:rPr>
              <a:t>    </a:t>
            </a:r>
            <a:r>
              <a:rPr lang="en-US" altLang="zh-CN" sz="4400" b="1" dirty="0" err="1">
                <a:latin typeface="宋体" pitchFamily="2" charset="-122"/>
              </a:rPr>
              <a:t>nǐmen</a:t>
            </a:r>
            <a:endParaRPr lang="en-US" altLang="zh-CN" sz="4400" b="1" dirty="0">
              <a:latin typeface="宋体" pitchFamily="2" charset="-122"/>
            </a:endParaRPr>
          </a:p>
          <a:p>
            <a:pPr>
              <a:buNone/>
            </a:pPr>
            <a:r>
              <a:rPr lang="en-US" altLang="zh-CN" sz="4400" b="1" dirty="0">
                <a:latin typeface="宋体" pitchFamily="2" charset="-122"/>
              </a:rPr>
              <a:t>    </a:t>
            </a:r>
            <a:r>
              <a:rPr lang="en-US" altLang="zh-CN" sz="4400" b="1" dirty="0" err="1">
                <a:latin typeface="宋体" pitchFamily="2" charset="-122"/>
              </a:rPr>
              <a:t>wǒmen</a:t>
            </a:r>
            <a:endParaRPr lang="en-US" altLang="zh-CN" sz="4400" b="1" dirty="0">
              <a:latin typeface="宋体" pitchFamily="2" charset="-122"/>
            </a:endParaRPr>
          </a:p>
          <a:p>
            <a:pPr>
              <a:buNone/>
            </a:pPr>
            <a:r>
              <a:rPr lang="en-US" altLang="zh-CN" sz="4400" b="1" dirty="0">
                <a:latin typeface="宋体" pitchFamily="2" charset="-122"/>
              </a:rPr>
              <a:t>    </a:t>
            </a:r>
            <a:r>
              <a:rPr lang="en-US" altLang="zh-CN" sz="4400" b="1" dirty="0" err="1">
                <a:solidFill>
                  <a:schemeClr val="hlink"/>
                </a:solidFill>
                <a:latin typeface="宋体" pitchFamily="2" charset="-122"/>
              </a:rPr>
              <a:t>t</a:t>
            </a:r>
            <a:r>
              <a:rPr lang="en-US" altLang="zh-CN" sz="4400" b="1" dirty="0" err="1">
                <a:latin typeface="宋体" pitchFamily="2" charset="-122"/>
              </a:rPr>
              <a:t>āmen</a:t>
            </a:r>
            <a:endParaRPr lang="en-US" altLang="zh-CN" sz="4400" b="1" dirty="0">
              <a:latin typeface="宋体" pitchFamily="2" charset="-122"/>
            </a:endParaRP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005388" y="1849438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you(singular)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003800" y="26114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I; me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003800" y="3440113"/>
            <a:ext cx="309721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he; him; she; her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003800" y="5851525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they; them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5003800" y="50847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we; us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003800" y="426720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1C1C1C"/>
                </a:solidFill>
                <a:latin typeface="Times New Roman" pitchFamily="18" charset="0"/>
              </a:rPr>
              <a:t>you(plural)</a:t>
            </a:r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>
            <a:off x="611188" y="1556792"/>
            <a:ext cx="7273925" cy="0"/>
          </a:xfrm>
          <a:prstGeom prst="line">
            <a:avLst/>
          </a:prstGeom>
          <a:noFill/>
          <a:ln w="19050">
            <a:solidFill>
              <a:srgbClr val="5F5F5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6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7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1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idx="4294967295"/>
          </p:nvPr>
        </p:nvSpPr>
        <p:spPr>
          <a:xfrm>
            <a:off x="1582738" y="765175"/>
            <a:ext cx="7561262" cy="1150938"/>
          </a:xfrm>
        </p:spPr>
        <p:txBody>
          <a:bodyPr/>
          <a:lstStyle/>
          <a:p>
            <a:pPr>
              <a:lnSpc>
                <a:spcPct val="110000"/>
              </a:lnSpc>
              <a:buNone/>
            </a:pPr>
            <a:r>
              <a:rPr lang="en-US" altLang="zh-CN" sz="44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400" b="1" dirty="0" err="1">
                <a:solidFill>
                  <a:srgbClr val="800000"/>
                </a:solidFill>
                <a:latin typeface="宋体" pitchFamily="2" charset="-122"/>
              </a:rPr>
              <a:t>Tā</a:t>
            </a:r>
            <a:r>
              <a:rPr lang="en-US" altLang="zh-CN" sz="44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400" b="1" dirty="0" err="1">
                <a:solidFill>
                  <a:srgbClr val="800000"/>
                </a:solidFill>
                <a:latin typeface="宋体" pitchFamily="2" charset="-122"/>
              </a:rPr>
              <a:t>shì</a:t>
            </a:r>
            <a:r>
              <a:rPr lang="en-US" altLang="zh-CN" sz="4400" b="1" dirty="0">
                <a:solidFill>
                  <a:srgbClr val="800000"/>
                </a:solidFill>
                <a:latin typeface="宋体" pitchFamily="2" charset="-122"/>
              </a:rPr>
              <a:t> </a:t>
            </a:r>
            <a:r>
              <a:rPr lang="en-US" altLang="zh-CN" sz="4400" b="1" dirty="0">
                <a:solidFill>
                  <a:srgbClr val="800000"/>
                </a:solidFill>
                <a:latin typeface="Franklin Gothic Medium Cond" pitchFamily="34" charset="0"/>
              </a:rPr>
              <a:t>________</a:t>
            </a:r>
            <a:r>
              <a:rPr lang="en-US" altLang="zh-CN" sz="4400" b="1" dirty="0">
                <a:solidFill>
                  <a:srgbClr val="800000"/>
                </a:solidFill>
                <a:latin typeface="宋体" pitchFamily="2" charset="-122"/>
              </a:rPr>
              <a:t>.</a:t>
            </a:r>
          </a:p>
        </p:txBody>
      </p:sp>
      <p:pic>
        <p:nvPicPr>
          <p:cNvPr id="163843" name="Picture 3" descr="ba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5" y="2506439"/>
            <a:ext cx="1466850" cy="1873250"/>
          </a:xfrm>
          <a:prstGeom prst="rect">
            <a:avLst/>
          </a:prstGeom>
          <a:noFill/>
        </p:spPr>
      </p:pic>
      <p:pic>
        <p:nvPicPr>
          <p:cNvPr id="163844" name="Picture 4" descr="ma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7238" y="2506439"/>
            <a:ext cx="1276350" cy="2016125"/>
          </a:xfrm>
          <a:prstGeom prst="rect">
            <a:avLst/>
          </a:prstGeom>
          <a:noFill/>
        </p:spPr>
      </p:pic>
      <p:pic>
        <p:nvPicPr>
          <p:cNvPr id="163845" name="Picture 5" descr="u109614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8" y="2277839"/>
            <a:ext cx="2857500" cy="2238375"/>
          </a:xfrm>
          <a:prstGeom prst="rect">
            <a:avLst/>
          </a:prstGeom>
          <a:noFill/>
        </p:spPr>
      </p:pic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39750" y="4809902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Verdana" pitchFamily="34" charset="0"/>
              </a:rPr>
              <a:t>wǒ b</a:t>
            </a:r>
            <a:r>
              <a:rPr lang="en-US" altLang="zh-CN" sz="2800">
                <a:latin typeface="Arial"/>
              </a:rPr>
              <a:t>à</a:t>
            </a:r>
            <a:r>
              <a:rPr lang="en-US" altLang="zh-CN" sz="2800">
                <a:latin typeface="Verdana" pitchFamily="34" charset="0"/>
              </a:rPr>
              <a:t>ba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2843213" y="4809902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Verdana" pitchFamily="34" charset="0"/>
              </a:rPr>
              <a:t>wǒ māma</a:t>
            </a: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5005388" y="4901977"/>
            <a:ext cx="1944687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latin typeface="Verdana" pitchFamily="34" charset="0"/>
              </a:rPr>
              <a:t>n</a:t>
            </a:r>
            <a:r>
              <a:rPr lang="en-US" altLang="zh-CN" sz="2800">
                <a:latin typeface="Arial"/>
              </a:rPr>
              <a:t>á</a:t>
            </a:r>
            <a:r>
              <a:rPr lang="en-US" altLang="zh-CN" sz="2800">
                <a:latin typeface="Verdana" pitchFamily="34" charset="0"/>
              </a:rPr>
              <a:t>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latin typeface="Verdana" pitchFamily="34" charset="0"/>
              </a:rPr>
              <a:t>p</a:t>
            </a:r>
            <a:r>
              <a:rPr lang="en-US" altLang="zh-CN" sz="2800">
                <a:latin typeface="Arial"/>
              </a:rPr>
              <a:t>é</a:t>
            </a:r>
            <a:r>
              <a:rPr lang="en-US" altLang="zh-CN" sz="2800">
                <a:latin typeface="Verdana" pitchFamily="34" charset="0"/>
              </a:rPr>
              <a:t>ngyou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6805613" y="4876577"/>
            <a:ext cx="2051050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latin typeface="Verdana" pitchFamily="34" charset="0"/>
              </a:rPr>
              <a:t>nǚ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>
                <a:latin typeface="Verdana" pitchFamily="34" charset="0"/>
              </a:rPr>
              <a:t>p</a:t>
            </a:r>
            <a:r>
              <a:rPr lang="en-US" altLang="zh-CN" sz="2800">
                <a:latin typeface="Arial"/>
              </a:rPr>
              <a:t>é</a:t>
            </a:r>
            <a:r>
              <a:rPr lang="en-US" altLang="zh-CN" sz="2800">
                <a:latin typeface="Verdana" pitchFamily="34" charset="0"/>
              </a:rPr>
              <a:t>ngyou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5" name="27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28 Imag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8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/>
      <p:bldP spid="163848" grpId="0"/>
      <p:bldP spid="1638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idx="4294967295"/>
          </p:nvPr>
        </p:nvSpPr>
        <p:spPr>
          <a:xfrm>
            <a:off x="1582738" y="908050"/>
            <a:ext cx="7561262" cy="252095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4400" b="1" dirty="0">
                <a:latin typeface="宋体" pitchFamily="2" charset="-122"/>
              </a:rPr>
              <a:t>A: </a:t>
            </a:r>
            <a:r>
              <a:rPr lang="en-US" altLang="zh-CN" sz="4400" b="1" dirty="0">
                <a:latin typeface="Franklin Gothic Medium Cond" pitchFamily="34" charset="0"/>
              </a:rPr>
              <a:t>________</a:t>
            </a:r>
            <a:r>
              <a:rPr lang="en-US" altLang="zh-CN" sz="4400" b="1" dirty="0">
                <a:latin typeface="宋体" pitchFamily="2" charset="-122"/>
              </a:rPr>
              <a:t> </a:t>
            </a:r>
            <a:r>
              <a:rPr lang="en-US" altLang="zh-CN" sz="4400" b="1" dirty="0" err="1">
                <a:latin typeface="宋体" pitchFamily="2" charset="-122"/>
              </a:rPr>
              <a:t>hǎo</a:t>
            </a:r>
            <a:r>
              <a:rPr lang="en-US" altLang="zh-CN" sz="4400" b="1" dirty="0">
                <a:latin typeface="宋体" pitchFamily="2" charset="-122"/>
              </a:rPr>
              <a:t> ma?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4400" b="1" dirty="0">
                <a:latin typeface="宋体" pitchFamily="2" charset="-122"/>
              </a:rPr>
              <a:t>B: </a:t>
            </a:r>
            <a:r>
              <a:rPr lang="en-US" altLang="zh-CN" sz="4400" b="1" dirty="0">
                <a:latin typeface="Franklin Gothic Medium Cond" pitchFamily="34" charset="0"/>
              </a:rPr>
              <a:t>________</a:t>
            </a:r>
            <a:r>
              <a:rPr lang="en-US" altLang="zh-CN" sz="4400" b="1" dirty="0">
                <a:latin typeface="宋体" pitchFamily="2" charset="-122"/>
              </a:rPr>
              <a:t> </a:t>
            </a:r>
            <a:r>
              <a:rPr lang="en-US" altLang="zh-CN" sz="4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dōu</a:t>
            </a:r>
            <a:r>
              <a:rPr lang="en-US" altLang="zh-CN" sz="4400" b="1" dirty="0">
                <a:latin typeface="宋体" pitchFamily="2" charset="-122"/>
              </a:rPr>
              <a:t> </a:t>
            </a:r>
            <a:r>
              <a:rPr lang="en-US" altLang="zh-CN" sz="4400" b="1" dirty="0" err="1">
                <a:latin typeface="宋体" pitchFamily="2" charset="-122"/>
              </a:rPr>
              <a:t>hěn</a:t>
            </a:r>
            <a:r>
              <a:rPr lang="en-US" altLang="zh-CN" sz="4400" b="1" dirty="0">
                <a:latin typeface="宋体" pitchFamily="2" charset="-122"/>
              </a:rPr>
              <a:t> </a:t>
            </a:r>
            <a:r>
              <a:rPr lang="en-US" altLang="zh-CN" sz="4400" b="1" dirty="0" err="1">
                <a:latin typeface="宋体" pitchFamily="2" charset="-122"/>
              </a:rPr>
              <a:t>hǎo</a:t>
            </a:r>
            <a:r>
              <a:rPr lang="en-US" altLang="zh-CN" sz="4400" b="1" dirty="0">
                <a:latin typeface="宋体" pitchFamily="2" charset="-122"/>
              </a:rPr>
              <a:t>.</a:t>
            </a:r>
          </a:p>
        </p:txBody>
      </p:sp>
      <p:graphicFrame>
        <p:nvGraphicFramePr>
          <p:cNvPr id="165891" name="Group 3"/>
          <p:cNvGraphicFramePr>
            <a:graphicFrameLocks noGrp="1"/>
          </p:cNvGraphicFramePr>
          <p:nvPr/>
        </p:nvGraphicFramePr>
        <p:xfrm>
          <a:off x="1835150" y="4005609"/>
          <a:ext cx="5832475" cy="1871663"/>
        </p:xfrm>
        <a:graphic>
          <a:graphicData uri="http://schemas.openxmlformats.org/drawingml/2006/table">
            <a:tbl>
              <a:tblPr/>
              <a:tblGrid>
                <a:gridCol w="3686175"/>
                <a:gridCol w="2146300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nǐmen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wǒmen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nǐ b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/>
                          <a:ea typeface="宋体" pitchFamily="2" charset="-122"/>
                        </a:rPr>
                        <a:t>à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ba māma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tāmen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588"/>
            <a:ext cx="9144000" cy="6207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6036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24750" y="188913"/>
            <a:ext cx="15128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  <p:pic>
        <p:nvPicPr>
          <p:cNvPr id="18" name="27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0663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338" y="209550"/>
            <a:ext cx="3619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29 CuadroTexto"/>
          <p:cNvSpPr txBox="1">
            <a:spLocks noChangeArrowheads="1"/>
          </p:cNvSpPr>
          <p:nvPr/>
        </p:nvSpPr>
        <p:spPr bwMode="auto">
          <a:xfrm>
            <a:off x="7878763" y="220663"/>
            <a:ext cx="263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dirty="0" smtClean="0">
                <a:solidFill>
                  <a:srgbClr val="0EB1E7"/>
                </a:solidFill>
                <a:latin typeface="Calibri" pitchFamily="34" charset="0"/>
                <a:cs typeface="Arial" pitchFamily="34" charset="0"/>
              </a:rPr>
              <a:t>9</a:t>
            </a:r>
            <a:endParaRPr lang="zh-CN" altLang="en-US" sz="1200" b="1" dirty="0">
              <a:solidFill>
                <a:srgbClr val="0EB1E7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30 CuadroTexto"/>
          <p:cNvSpPr txBox="1">
            <a:spLocks noChangeArrowheads="1"/>
          </p:cNvSpPr>
          <p:nvPr/>
        </p:nvSpPr>
        <p:spPr bwMode="auto">
          <a:xfrm>
            <a:off x="8139113" y="220663"/>
            <a:ext cx="31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s-HN" altLang="en-US" sz="1200" b="1" i="1">
                <a:solidFill>
                  <a:srgbClr val="A6A6A6"/>
                </a:solidFill>
                <a:latin typeface="Calibri" pitchFamily="34" charset="0"/>
                <a:cs typeface="Arial" pitchFamily="34" charset="0"/>
              </a:rPr>
              <a:t>of</a:t>
            </a:r>
            <a:endParaRPr lang="zh-CN" altLang="en-US" sz="1200" b="1" i="1">
              <a:solidFill>
                <a:srgbClr val="A6A6A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31 CuadroTexto"/>
          <p:cNvSpPr txBox="1">
            <a:spLocks noChangeArrowheads="1"/>
          </p:cNvSpPr>
          <p:nvPr/>
        </p:nvSpPr>
        <p:spPr bwMode="auto">
          <a:xfrm>
            <a:off x="8459788" y="2206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200" b="1" dirty="0" smtClean="0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30</a:t>
            </a:r>
            <a:endParaRPr lang="zh-CN" altLang="en-US" sz="1200" b="1" dirty="0">
              <a:solidFill>
                <a:srgbClr val="7F7F7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3" name="Imagen 27" descr="btns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113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n 28" descr="bt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260350"/>
            <a:ext cx="2159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0" y="6670675"/>
            <a:ext cx="9144000" cy="8890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 typeface="Arial" pitchFamily="34" charset="0"/>
              <a:buNone/>
            </a:pPr>
            <a:endParaRPr lang="zh-CN" altLang="en-US">
              <a:solidFill>
                <a:srgbClr val="1C3A8E"/>
              </a:solidFill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6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7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8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19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2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3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5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6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7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28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电子工程简洁毕业答辩PPT模板 4">
    <a:dk1>
      <a:srgbClr val="1C3A8E"/>
    </a:dk1>
    <a:lt1>
      <a:srgbClr val="FFFFFF"/>
    </a:lt1>
    <a:dk2>
      <a:srgbClr val="000000"/>
    </a:dk2>
    <a:lt2>
      <a:srgbClr val="DDDDDD"/>
    </a:lt2>
    <a:accent1>
      <a:srgbClr val="438FE3"/>
    </a:accent1>
    <a:accent2>
      <a:srgbClr val="CC9900"/>
    </a:accent2>
    <a:accent3>
      <a:srgbClr val="FFFFFF"/>
    </a:accent3>
    <a:accent4>
      <a:srgbClr val="163078"/>
    </a:accent4>
    <a:accent5>
      <a:srgbClr val="B0C6EF"/>
    </a:accent5>
    <a:accent6>
      <a:srgbClr val="B98A00"/>
    </a:accent6>
    <a:hlink>
      <a:srgbClr val="33CCCC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538</Words>
  <Application>Microsoft Office PowerPoint</Application>
  <PresentationFormat>全屏显示(4:3)</PresentationFormat>
  <Paragraphs>245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Franklin Gothic Medium Cond</vt:lpstr>
      <vt:lpstr>PMingLiU</vt:lpstr>
      <vt:lpstr>方正大标宋_GBK</vt:lpstr>
      <vt:lpstr>方正姚体</vt:lpstr>
      <vt:lpstr>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2_自定义设计方案</vt:lpstr>
      <vt:lpstr>4_自定义设计方案</vt:lpstr>
      <vt:lpstr>默认设计模板</vt:lpstr>
      <vt:lpstr>PowerPoint 演示文稿</vt:lpstr>
      <vt:lpstr>PowerPoint 演示文稿</vt:lpstr>
      <vt:lpstr>复习 fùxí  review</vt:lpstr>
      <vt:lpstr>Wǒmen xuéxí 声母 shēngmǔ .</vt:lpstr>
      <vt:lpstr>Wǒmen xuéxí 韵母 yùnmǔ .</vt:lpstr>
      <vt:lpstr>生词 shēngcí New Words</vt:lpstr>
      <vt:lpstr>生词 shēngcí New Words</vt:lpstr>
      <vt:lpstr>PowerPoint 演示文稿</vt:lpstr>
      <vt:lpstr>PowerPoint 演示文稿</vt:lpstr>
      <vt:lpstr>Dialogue practice</vt:lpstr>
      <vt:lpstr>Wǒmen xuéxí 韵母 yùnmǔ .</vt:lpstr>
      <vt:lpstr>生词 shēngcí New Words</vt:lpstr>
      <vt:lpstr>PowerPoint 演示文稿</vt:lpstr>
      <vt:lpstr>PowerPoint 演示文稿</vt:lpstr>
      <vt:lpstr>PowerPoint 演示文稿</vt:lpstr>
      <vt:lpstr>Wǒmen xuéxí 声母 shēngmǔ .</vt:lpstr>
      <vt:lpstr>Wǒmen xuéxí 声母 shēngmǔ .</vt:lpstr>
      <vt:lpstr>Wǒmen xuéxí 韵母 yùnmǔ .</vt:lpstr>
      <vt:lpstr>PowerPoint 演示文稿</vt:lpstr>
      <vt:lpstr>生词 shēngcí 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核心句 KEY SENTENCES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teng zhe</cp:lastModifiedBy>
  <cp:revision>145</cp:revision>
  <dcterms:created xsi:type="dcterms:W3CDTF">2010-09-20T10:16:09Z</dcterms:created>
  <dcterms:modified xsi:type="dcterms:W3CDTF">2017-09-15T20:01:56Z</dcterms:modified>
</cp:coreProperties>
</file>