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15"/>
  </p:notesMasterIdLst>
  <p:sldIdLst>
    <p:sldId id="1092" r:id="rId4"/>
    <p:sldId id="1083" r:id="rId5"/>
    <p:sldId id="1098" r:id="rId6"/>
    <p:sldId id="1084" r:id="rId7"/>
    <p:sldId id="1099" r:id="rId8"/>
    <p:sldId id="1100" r:id="rId9"/>
    <p:sldId id="1101" r:id="rId10"/>
    <p:sldId id="1102" r:id="rId11"/>
    <p:sldId id="1103" r:id="rId12"/>
    <p:sldId id="1104" r:id="rId13"/>
    <p:sldId id="1091"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91471" autoAdjust="0"/>
  </p:normalViewPr>
  <p:slideViewPr>
    <p:cSldViewPr snapToGrid="0">
      <p:cViewPr varScale="1">
        <p:scale>
          <a:sx n="102" d="100"/>
          <a:sy n="102" d="100"/>
        </p:scale>
        <p:origin x="1740" y="96"/>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2/27/2020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185FB67-13BD-4A07-A42B-F2DDB568A1B4}" type="slidenum">
              <a:rPr lang="en-US" smtClean="0"/>
              <a:t>2</a:t>
            </a:fld>
            <a:endParaRPr lang="en-US"/>
          </a:p>
        </p:txBody>
      </p:sp>
    </p:spTree>
    <p:extLst>
      <p:ext uri="{BB962C8B-B14F-4D97-AF65-F5344CB8AC3E}">
        <p14:creationId xmlns:p14="http://schemas.microsoft.com/office/powerpoint/2010/main" val="1330296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2/27/2020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2/27/2020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2/27/2020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2/27/2020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2/27/2020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2/27/2020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2/27/2020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2/27/2020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2/27/2020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2/27/2020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2/27/2020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2/27/2020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2/27/2020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2/27/2020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2/27/2020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2/27/2020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2/27/2020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2/27/2020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2/27/2020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p>
            <a:r>
              <a:rPr lang="tr-TR" dirty="0" smtClean="0"/>
              <a:t>Asıl başlık stili için tıklatın</a:t>
            </a:r>
            <a:endParaRPr lang="en-US" dirty="0"/>
          </a:p>
        </p:txBody>
      </p:sp>
      <p:sp>
        <p:nvSpPr>
          <p:cNvPr id="3" name="Content Placeholder 2"/>
          <p:cNvSpPr>
            <a:spLocks noGrp="1"/>
          </p:cNvSpPr>
          <p:nvPr>
            <p:ph idx="1"/>
          </p:nvPr>
        </p:nvSpPr>
        <p:spPr>
          <a:xfrm>
            <a:off x="762000" y="685800"/>
            <a:ext cx="7543800" cy="3886200"/>
          </a:xfrm>
          <a:prstGeom prst="rect">
            <a:avLst/>
          </a:prstGeo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a:xfrm>
            <a:off x="6248400" y="6208778"/>
            <a:ext cx="2133600" cy="365125"/>
          </a:xfrm>
          <a:prstGeom prst="rect">
            <a:avLst/>
          </a:prstGeom>
        </p:spPr>
        <p:txBody>
          <a:bodyPr/>
          <a:lstStyle/>
          <a:p>
            <a:fld id="{419913B4-353A-43F0-919E-C9E766A5124A}" type="datetime1">
              <a:rPr lang="en-US" smtClean="0"/>
              <a:t>2/27/2020</a:t>
            </a:fld>
            <a:endParaRPr lang="en-US"/>
          </a:p>
        </p:txBody>
      </p:sp>
      <p:sp>
        <p:nvSpPr>
          <p:cNvPr id="5" name="Footer Placeholder 4"/>
          <p:cNvSpPr>
            <a:spLocks noGrp="1"/>
          </p:cNvSpPr>
          <p:nvPr>
            <p:ph type="ftr" sz="quarter" idx="11"/>
          </p:nvPr>
        </p:nvSpPr>
        <p:spPr>
          <a:xfrm>
            <a:off x="761999" y="6208778"/>
            <a:ext cx="4873869" cy="365125"/>
          </a:xfrm>
          <a:prstGeom prst="rect">
            <a:avLst/>
          </a:prstGeom>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a:xfrm>
            <a:off x="7620000" y="5687570"/>
            <a:ext cx="762000" cy="365125"/>
          </a:xfrm>
          <a:prstGeom prst="rect">
            <a:avLst/>
          </a:prstGeom>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25051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2/27/2020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4136725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2/27/2020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2/27/2020</a:t>
            </a:fld>
            <a:endParaRPr lang="en-US"/>
          </a:p>
        </p:txBody>
      </p:sp>
      <p:sp>
        <p:nvSpPr>
          <p:cNvPr id="8" name="Footer Placeholder 7"/>
          <p:cNvSpPr>
            <a:spLocks noGrp="1"/>
          </p:cNvSpPr>
          <p:nvPr>
            <p:ph type="ftr" sz="quarter" idx="11"/>
          </p:nvPr>
        </p:nvSpPr>
        <p:spPr/>
        <p:txBody>
          <a:bodyPr/>
          <a:lstStyle/>
          <a:p>
            <a:r>
              <a:rPr lang="en-US"/>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2/27/2020</a:t>
            </a:fld>
            <a:endParaRPr lang="en-US"/>
          </a:p>
        </p:txBody>
      </p:sp>
      <p:sp>
        <p:nvSpPr>
          <p:cNvPr id="4" name="Footer Placeholder 3"/>
          <p:cNvSpPr>
            <a:spLocks noGrp="1"/>
          </p:cNvSpPr>
          <p:nvPr>
            <p:ph type="ftr" sz="quarter" idx="11"/>
          </p:nvPr>
        </p:nvSpPr>
        <p:spPr/>
        <p:txBody>
          <a:bodyPr/>
          <a:lstStyle/>
          <a:p>
            <a:r>
              <a:rPr lang="en-US"/>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2/27/2020</a:t>
            </a:fld>
            <a:endParaRPr lang="en-US"/>
          </a:p>
        </p:txBody>
      </p:sp>
      <p:sp>
        <p:nvSpPr>
          <p:cNvPr id="3" name="Footer Placeholder 2"/>
          <p:cNvSpPr>
            <a:spLocks noGrp="1"/>
          </p:cNvSpPr>
          <p:nvPr>
            <p:ph type="ftr" sz="quarter" idx="11"/>
          </p:nvPr>
        </p:nvSpPr>
        <p:spPr/>
        <p:txBody>
          <a:bodyPr/>
          <a:lstStyle/>
          <a:p>
            <a:r>
              <a:rPr lang="en-US"/>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2/27/2020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2/27/2020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2/27/2020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2/27/2020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7" r:id="rId3"/>
    <p:sldLayoutId id="2147483698" r:id="rId4"/>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2357568"/>
          </a:xfrm>
          <a:prstGeom prst="rect">
            <a:avLst/>
          </a:prstGeom>
        </p:spPr>
        <p:txBody>
          <a:bodyPr wrap="square">
            <a:spAutoFit/>
          </a:bodyPr>
          <a:lstStyle/>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GGY </a:t>
            </a:r>
            <a:r>
              <a:rPr lang="tr-TR" sz="3200" b="1" dirty="0" smtClean="0">
                <a:latin typeface="Arial" panose="020B0604020202020204" pitchFamily="34" charset="0"/>
                <a:cs typeface="Arial" panose="020B0604020202020204" pitchFamily="34" charset="0"/>
              </a:rPr>
              <a:t>206</a:t>
            </a:r>
            <a:endParaRPr lang="tr-TR" sz="32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Ölçme Bilgisi 1</a:t>
            </a:r>
          </a:p>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(3-0)3</a:t>
            </a:r>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440762" y="4393802"/>
            <a:ext cx="8479708" cy="584775"/>
          </a:xfrm>
          <a:prstGeom prst="rect">
            <a:avLst/>
          </a:prstGeom>
        </p:spPr>
        <p:txBody>
          <a:bodyPr wrap="square">
            <a:spAutoFit/>
          </a:bodyPr>
          <a:lstStyle/>
          <a:p>
            <a:pPr algn="ctr">
              <a:spcAft>
                <a:spcPts val="0"/>
              </a:spcAft>
            </a:pPr>
            <a:r>
              <a:rPr lang="tr-TR" sz="1600" b="1" dirty="0">
                <a:effectLst/>
                <a:latin typeface="Arial" panose="020B0604020202020204" pitchFamily="34" charset="0"/>
                <a:ea typeface="Times New Roman" panose="02020603050405020304" pitchFamily="18" charset="0"/>
                <a:cs typeface="Arial" panose="020B0604020202020204" pitchFamily="34" charset="0"/>
              </a:rPr>
              <a:t>Prof. Dr. </a:t>
            </a:r>
            <a:r>
              <a:rPr lang="tr-TR" sz="1600" b="1" dirty="0" smtClean="0">
                <a:effectLst/>
                <a:latin typeface="Arial" panose="020B0604020202020204" pitchFamily="34" charset="0"/>
                <a:ea typeface="Times New Roman" panose="02020603050405020304" pitchFamily="18" charset="0"/>
                <a:cs typeface="Arial" panose="020B0604020202020204" pitchFamily="34" charset="0"/>
              </a:rPr>
              <a:t>Türkay</a:t>
            </a:r>
            <a:r>
              <a:rPr lang="en-US" sz="1600" b="1" dirty="0" smtClean="0">
                <a:effectLst/>
                <a:latin typeface="Arial" panose="020B0604020202020204" pitchFamily="34" charset="0"/>
                <a:ea typeface="Times New Roman" panose="02020603050405020304" pitchFamily="18" charset="0"/>
                <a:cs typeface="Arial" panose="020B0604020202020204" pitchFamily="34" charset="0"/>
              </a:rPr>
              <a:t> </a:t>
            </a:r>
            <a:r>
              <a:rPr lang="tr-TR" sz="1600" b="1" dirty="0" smtClean="0">
                <a:effectLst/>
                <a:latin typeface="Arial" panose="020B0604020202020204" pitchFamily="34" charset="0"/>
                <a:ea typeface="Times New Roman" panose="02020603050405020304" pitchFamily="18" charset="0"/>
                <a:cs typeface="Arial" panose="020B0604020202020204" pitchFamily="34" charset="0"/>
              </a:rPr>
              <a:t>TÜDEŞ</a:t>
            </a:r>
          </a:p>
          <a:p>
            <a:pPr algn="ctr">
              <a:spcAft>
                <a:spcPts val="0"/>
              </a:spcAft>
            </a:pPr>
            <a:r>
              <a:rPr lang="tr-TR" sz="1600" dirty="0" smtClean="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80504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1975" y="365606"/>
            <a:ext cx="6356393" cy="461665"/>
          </a:xfrm>
          <a:prstGeom prst="rect">
            <a:avLst/>
          </a:prstGeom>
        </p:spPr>
        <p:txBody>
          <a:bodyPr wrap="square">
            <a:spAutoFit/>
          </a:bodyPr>
          <a:lstStyle/>
          <a:p>
            <a:pPr marL="0" lvl="1">
              <a:spcBef>
                <a:spcPct val="20000"/>
              </a:spcBef>
              <a:buClr>
                <a:schemeClr val="accent1"/>
              </a:buClr>
            </a:pPr>
            <a:r>
              <a:rPr lang="tr-TR" sz="2400" b="1" dirty="0" smtClean="0">
                <a:solidFill>
                  <a:srgbClr val="002060"/>
                </a:solidFill>
              </a:rPr>
              <a:t>Eş Yükseklik Eğrisi</a:t>
            </a:r>
            <a:endParaRPr lang="tr-TR" sz="2400" b="1" dirty="0" smtClean="0">
              <a:solidFill>
                <a:srgbClr val="002060"/>
              </a:solidFill>
            </a:endParaRPr>
          </a:p>
        </p:txBody>
      </p:sp>
      <p:sp>
        <p:nvSpPr>
          <p:cNvPr id="4" name="Dikdörtgen 3"/>
          <p:cNvSpPr/>
          <p:nvPr/>
        </p:nvSpPr>
        <p:spPr>
          <a:xfrm>
            <a:off x="773430" y="1514565"/>
            <a:ext cx="7557471" cy="1295868"/>
          </a:xfrm>
          <a:prstGeom prst="rect">
            <a:avLst/>
          </a:prstGeom>
        </p:spPr>
        <p:txBody>
          <a:bodyPr wrap="square">
            <a:spAutoFit/>
          </a:bodyPr>
          <a:lstStyle/>
          <a:p>
            <a:pPr marL="285750" indent="-285750" algn="just" fontAlgn="base">
              <a:lnSpc>
                <a:spcPct val="150000"/>
              </a:lnSpc>
              <a:buFont typeface="Arial" panose="020B0604020202020204" pitchFamily="34" charset="0"/>
              <a:buChar char="•"/>
            </a:pPr>
            <a:r>
              <a:rPr lang="tr-TR" dirty="0"/>
              <a:t>Eş yükseklik eğrilerinin aralıklarını belirlemek için haritanın ölçeğinin paydası 1000’e bölünür. Elde edilen değerin yarısı metre cinsinden eş yükseklik eğrileri arasındaki yükseklik farkı olarak alınır. </a:t>
            </a:r>
            <a:endParaRPr lang="tr-TR" dirty="0"/>
          </a:p>
        </p:txBody>
      </p:sp>
      <p:graphicFrame>
        <p:nvGraphicFramePr>
          <p:cNvPr id="2" name="Tablo 1"/>
          <p:cNvGraphicFramePr>
            <a:graphicFrameLocks noGrp="1"/>
          </p:cNvGraphicFramePr>
          <p:nvPr>
            <p:extLst>
              <p:ext uri="{D42A27DB-BD31-4B8C-83A1-F6EECF244321}">
                <p14:modId xmlns:p14="http://schemas.microsoft.com/office/powerpoint/2010/main" val="629638762"/>
              </p:ext>
            </p:extLst>
          </p:nvPr>
        </p:nvGraphicFramePr>
        <p:xfrm>
          <a:off x="2457253" y="3159813"/>
          <a:ext cx="4169789" cy="2194560"/>
        </p:xfrm>
        <a:graphic>
          <a:graphicData uri="http://schemas.openxmlformats.org/drawingml/2006/table">
            <a:tbl>
              <a:tblPr firstRow="1" bandRow="1">
                <a:tableStyleId>{5C22544A-7EE6-4342-B048-85BDC9FD1C3A}</a:tableStyleId>
              </a:tblPr>
              <a:tblGrid>
                <a:gridCol w="2077039">
                  <a:extLst>
                    <a:ext uri="{9D8B030D-6E8A-4147-A177-3AD203B41FA5}">
                      <a16:colId xmlns:a16="http://schemas.microsoft.com/office/drawing/2014/main" val="4243997580"/>
                    </a:ext>
                  </a:extLst>
                </a:gridCol>
                <a:gridCol w="2092750">
                  <a:extLst>
                    <a:ext uri="{9D8B030D-6E8A-4147-A177-3AD203B41FA5}">
                      <a16:colId xmlns:a16="http://schemas.microsoft.com/office/drawing/2014/main" val="1157999197"/>
                    </a:ext>
                  </a:extLst>
                </a:gridCol>
              </a:tblGrid>
              <a:tr h="356342">
                <a:tc>
                  <a:txBody>
                    <a:bodyPr/>
                    <a:lstStyle/>
                    <a:p>
                      <a:pPr algn="ctr"/>
                      <a:r>
                        <a:rPr lang="tr-TR" dirty="0" smtClean="0"/>
                        <a:t>Ölçek</a:t>
                      </a:r>
                      <a:endParaRPr lang="tr-TR" dirty="0"/>
                    </a:p>
                  </a:txBody>
                  <a:tcPr/>
                </a:tc>
                <a:tc>
                  <a:txBody>
                    <a:bodyPr/>
                    <a:lstStyle/>
                    <a:p>
                      <a:pPr algn="ctr"/>
                      <a:r>
                        <a:rPr lang="tr-TR" dirty="0" smtClean="0"/>
                        <a:t>Aralık</a:t>
                      </a:r>
                      <a:endParaRPr lang="tr-TR" dirty="0"/>
                    </a:p>
                  </a:txBody>
                  <a:tcPr/>
                </a:tc>
                <a:extLst>
                  <a:ext uri="{0D108BD9-81ED-4DB2-BD59-A6C34878D82A}">
                    <a16:rowId xmlns:a16="http://schemas.microsoft.com/office/drawing/2014/main" val="267209667"/>
                  </a:ext>
                </a:extLst>
              </a:tr>
              <a:tr h="356342">
                <a:tc>
                  <a:txBody>
                    <a:bodyPr/>
                    <a:lstStyle/>
                    <a:p>
                      <a:pPr algn="ctr"/>
                      <a:r>
                        <a:rPr lang="tr-TR" dirty="0" smtClean="0"/>
                        <a:t>100000</a:t>
                      </a:r>
                      <a:endParaRPr lang="tr-TR" dirty="0"/>
                    </a:p>
                  </a:txBody>
                  <a:tcPr/>
                </a:tc>
                <a:tc>
                  <a:txBody>
                    <a:bodyPr/>
                    <a:lstStyle/>
                    <a:p>
                      <a:pPr algn="ctr"/>
                      <a:r>
                        <a:rPr lang="tr-TR" dirty="0" smtClean="0"/>
                        <a:t>50</a:t>
                      </a:r>
                      <a:endParaRPr lang="tr-TR" dirty="0"/>
                    </a:p>
                  </a:txBody>
                  <a:tcPr/>
                </a:tc>
                <a:extLst>
                  <a:ext uri="{0D108BD9-81ED-4DB2-BD59-A6C34878D82A}">
                    <a16:rowId xmlns:a16="http://schemas.microsoft.com/office/drawing/2014/main" val="2101519780"/>
                  </a:ext>
                </a:extLst>
              </a:tr>
              <a:tr h="356342">
                <a:tc>
                  <a:txBody>
                    <a:bodyPr/>
                    <a:lstStyle/>
                    <a:p>
                      <a:pPr algn="ctr"/>
                      <a:r>
                        <a:rPr lang="tr-TR" dirty="0" smtClean="0"/>
                        <a:t>50000</a:t>
                      </a:r>
                      <a:endParaRPr lang="tr-TR" dirty="0"/>
                    </a:p>
                  </a:txBody>
                  <a:tcPr/>
                </a:tc>
                <a:tc>
                  <a:txBody>
                    <a:bodyPr/>
                    <a:lstStyle/>
                    <a:p>
                      <a:pPr algn="ctr"/>
                      <a:r>
                        <a:rPr lang="tr-TR" dirty="0" smtClean="0"/>
                        <a:t>25</a:t>
                      </a:r>
                      <a:endParaRPr lang="tr-TR" dirty="0"/>
                    </a:p>
                  </a:txBody>
                  <a:tcPr/>
                </a:tc>
                <a:extLst>
                  <a:ext uri="{0D108BD9-81ED-4DB2-BD59-A6C34878D82A}">
                    <a16:rowId xmlns:a16="http://schemas.microsoft.com/office/drawing/2014/main" val="1348314007"/>
                  </a:ext>
                </a:extLst>
              </a:tr>
              <a:tr h="356342">
                <a:tc>
                  <a:txBody>
                    <a:bodyPr/>
                    <a:lstStyle/>
                    <a:p>
                      <a:pPr algn="ctr"/>
                      <a:r>
                        <a:rPr lang="tr-TR" dirty="0" smtClean="0"/>
                        <a:t>25000</a:t>
                      </a:r>
                      <a:endParaRPr lang="tr-TR" dirty="0"/>
                    </a:p>
                  </a:txBody>
                  <a:tcPr/>
                </a:tc>
                <a:tc>
                  <a:txBody>
                    <a:bodyPr/>
                    <a:lstStyle/>
                    <a:p>
                      <a:pPr algn="ctr"/>
                      <a:r>
                        <a:rPr lang="tr-TR" dirty="0" smtClean="0"/>
                        <a:t>10</a:t>
                      </a:r>
                      <a:endParaRPr lang="tr-TR" dirty="0"/>
                    </a:p>
                  </a:txBody>
                  <a:tcPr/>
                </a:tc>
                <a:extLst>
                  <a:ext uri="{0D108BD9-81ED-4DB2-BD59-A6C34878D82A}">
                    <a16:rowId xmlns:a16="http://schemas.microsoft.com/office/drawing/2014/main" val="2651536345"/>
                  </a:ext>
                </a:extLst>
              </a:tr>
              <a:tr h="356342">
                <a:tc>
                  <a:txBody>
                    <a:bodyPr/>
                    <a:lstStyle/>
                    <a:p>
                      <a:pPr algn="ctr"/>
                      <a:r>
                        <a:rPr lang="tr-TR" dirty="0" smtClean="0"/>
                        <a:t>5000</a:t>
                      </a:r>
                      <a:endParaRPr lang="tr-TR" dirty="0"/>
                    </a:p>
                  </a:txBody>
                  <a:tcPr/>
                </a:tc>
                <a:tc>
                  <a:txBody>
                    <a:bodyPr/>
                    <a:lstStyle/>
                    <a:p>
                      <a:pPr algn="ctr"/>
                      <a:r>
                        <a:rPr lang="tr-TR" dirty="0" smtClean="0"/>
                        <a:t>2</a:t>
                      </a:r>
                      <a:endParaRPr lang="tr-TR" dirty="0"/>
                    </a:p>
                  </a:txBody>
                  <a:tcPr/>
                </a:tc>
                <a:extLst>
                  <a:ext uri="{0D108BD9-81ED-4DB2-BD59-A6C34878D82A}">
                    <a16:rowId xmlns:a16="http://schemas.microsoft.com/office/drawing/2014/main" val="2029920129"/>
                  </a:ext>
                </a:extLst>
              </a:tr>
              <a:tr h="356342">
                <a:tc>
                  <a:txBody>
                    <a:bodyPr/>
                    <a:lstStyle/>
                    <a:p>
                      <a:pPr algn="ctr"/>
                      <a:r>
                        <a:rPr lang="tr-TR" dirty="0" smtClean="0"/>
                        <a:t>1000</a:t>
                      </a:r>
                      <a:endParaRPr lang="tr-TR" dirty="0"/>
                    </a:p>
                  </a:txBody>
                  <a:tcPr/>
                </a:tc>
                <a:tc>
                  <a:txBody>
                    <a:bodyPr/>
                    <a:lstStyle/>
                    <a:p>
                      <a:pPr algn="ctr"/>
                      <a:r>
                        <a:rPr lang="tr-TR" dirty="0" smtClean="0"/>
                        <a:t>1</a:t>
                      </a:r>
                      <a:endParaRPr lang="tr-TR" dirty="0"/>
                    </a:p>
                  </a:txBody>
                  <a:tcPr/>
                </a:tc>
                <a:extLst>
                  <a:ext uri="{0D108BD9-81ED-4DB2-BD59-A6C34878D82A}">
                    <a16:rowId xmlns:a16="http://schemas.microsoft.com/office/drawing/2014/main" val="3706329674"/>
                  </a:ext>
                </a:extLst>
              </a:tr>
            </a:tbl>
          </a:graphicData>
        </a:graphic>
      </p:graphicFrame>
    </p:spTree>
    <p:extLst>
      <p:ext uri="{BB962C8B-B14F-4D97-AF65-F5344CB8AC3E}">
        <p14:creationId xmlns:p14="http://schemas.microsoft.com/office/powerpoint/2010/main" val="2515555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73293" y="1113854"/>
            <a:ext cx="8012450" cy="438582"/>
          </a:xfrm>
          <a:prstGeom prst="rect">
            <a:avLst/>
          </a:prstGeom>
        </p:spPr>
        <p:txBody>
          <a:bodyPr wrap="square">
            <a:spAutoFit/>
          </a:bodyPr>
          <a:lstStyle/>
          <a:p>
            <a:pPr algn="ctr">
              <a:lnSpc>
                <a:spcPct val="150000"/>
              </a:lnSpc>
              <a:spcBef>
                <a:spcPts val="450"/>
              </a:spcBef>
              <a:spcAft>
                <a:spcPts val="450"/>
              </a:spcAft>
            </a:pPr>
            <a:r>
              <a:rPr lang="tr-TR" sz="1500" b="1" dirty="0"/>
              <a:t>Kaynaklar</a:t>
            </a:r>
            <a:endParaRPr lang="tr-TR" sz="1350" dirty="0"/>
          </a:p>
        </p:txBody>
      </p:sp>
      <p:sp>
        <p:nvSpPr>
          <p:cNvPr id="6" name="Dikdörtgen 5"/>
          <p:cNvSpPr/>
          <p:nvPr/>
        </p:nvSpPr>
        <p:spPr>
          <a:xfrm>
            <a:off x="782858" y="1465949"/>
            <a:ext cx="7557470" cy="2481449"/>
          </a:xfrm>
          <a:prstGeom prst="rect">
            <a:avLst/>
          </a:prstGeom>
        </p:spPr>
        <p:txBody>
          <a:bodyPr wrap="square">
            <a:spAutoFit/>
          </a:bodyPr>
          <a:lstStyle/>
          <a:p>
            <a:pPr marL="285750" indent="-285750">
              <a:lnSpc>
                <a:spcPct val="150000"/>
              </a:lnSpc>
              <a:buFont typeface="Wingdings" panose="05000000000000000000" pitchFamily="2" charset="2"/>
              <a:buChar char="q"/>
            </a:pPr>
            <a:r>
              <a:rPr lang="tr-TR" dirty="0">
                <a:latin typeface="Arial" panose="020B0604020202020204" pitchFamily="34" charset="0"/>
                <a:cs typeface="Arial" panose="020B0604020202020204" pitchFamily="34" charset="0"/>
              </a:rPr>
              <a:t>Ölçme Bilgisi Pratik Jeodezi, Prof. Dr. Erdoğan </a:t>
            </a:r>
            <a:r>
              <a:rPr lang="tr-TR" dirty="0" err="1">
                <a:latin typeface="Arial" panose="020B0604020202020204" pitchFamily="34" charset="0"/>
                <a:cs typeface="Arial" panose="020B0604020202020204" pitchFamily="34" charset="0"/>
              </a:rPr>
              <a:t>Özbenli</a:t>
            </a:r>
            <a:r>
              <a:rPr lang="tr-TR" dirty="0">
                <a:latin typeface="Arial" panose="020B0604020202020204" pitchFamily="34" charset="0"/>
                <a:cs typeface="Arial" panose="020B0604020202020204" pitchFamily="34" charset="0"/>
              </a:rPr>
              <a:t> ve Prof. Dr. Türkay </a:t>
            </a:r>
            <a:r>
              <a:rPr lang="tr-TR" dirty="0" err="1">
                <a:latin typeface="Arial" panose="020B0604020202020204" pitchFamily="34" charset="0"/>
                <a:cs typeface="Arial" panose="020B0604020202020204" pitchFamily="34" charset="0"/>
              </a:rPr>
              <a:t>Tüdeş</a:t>
            </a:r>
            <a:r>
              <a:rPr lang="tr-TR" dirty="0">
                <a:latin typeface="Arial" panose="020B0604020202020204" pitchFamily="34" charset="0"/>
                <a:cs typeface="Arial" panose="020B0604020202020204" pitchFamily="34" charset="0"/>
              </a:rPr>
              <a:t>, Trabzon, 2001.</a:t>
            </a:r>
          </a:p>
          <a:p>
            <a:pPr marL="285750" indent="-285750">
              <a:lnSpc>
                <a:spcPct val="150000"/>
              </a:lnSpc>
              <a:buFont typeface="Wingdings" panose="05000000000000000000" pitchFamily="2" charset="2"/>
              <a:buChar char="q"/>
            </a:pPr>
            <a:r>
              <a:rPr lang="tr-TR" dirty="0">
                <a:latin typeface="Arial" panose="020B0604020202020204" pitchFamily="34" charset="0"/>
                <a:cs typeface="Arial" panose="020B0604020202020204" pitchFamily="34" charset="0"/>
              </a:rPr>
              <a:t>Ölçme Bilgisi, Doç. Dr. İbrahim Koç, İstanbul, 1998.</a:t>
            </a:r>
          </a:p>
          <a:p>
            <a:pPr marL="285750" indent="-285750">
              <a:lnSpc>
                <a:spcPct val="150000"/>
              </a:lnSpc>
              <a:buFont typeface="Wingdings" panose="05000000000000000000" pitchFamily="2" charset="2"/>
              <a:buChar char="q"/>
            </a:pPr>
            <a:r>
              <a:rPr lang="en-US" dirty="0" err="1">
                <a:latin typeface="Arial" panose="020B0604020202020204" pitchFamily="34" charset="0"/>
                <a:cs typeface="Arial" panose="020B0604020202020204" pitchFamily="34" charset="0"/>
              </a:rPr>
              <a:t>İmar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Planı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Uygulamaları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Kentsel</a:t>
            </a:r>
            <a:r>
              <a:rPr lang="en-US" dirty="0">
                <a:latin typeface="Arial" panose="020B0604020202020204" pitchFamily="34" charset="0"/>
                <a:cs typeface="Arial" panose="020B0604020202020204" pitchFamily="34" charset="0"/>
              </a:rPr>
              <a:t> Alan </a:t>
            </a:r>
            <a:r>
              <a:rPr lang="en-US" dirty="0" err="1">
                <a:latin typeface="Arial" panose="020B0604020202020204" pitchFamily="34" charset="0"/>
                <a:cs typeface="Arial" panose="020B0604020202020204" pitchFamily="34" charset="0"/>
              </a:rPr>
              <a:t>Düzenlemesi</a:t>
            </a:r>
            <a:r>
              <a:rPr lang="en-US"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Prof. Dr. Türkay </a:t>
            </a:r>
            <a:r>
              <a:rPr lang="tr-TR" dirty="0" err="1">
                <a:latin typeface="Arial" panose="020B0604020202020204" pitchFamily="34" charset="0"/>
                <a:cs typeface="Arial" panose="020B0604020202020204" pitchFamily="34" charset="0"/>
              </a:rPr>
              <a:t>Tüdeş</a:t>
            </a:r>
            <a:r>
              <a:rPr lang="tr-TR" dirty="0">
                <a:latin typeface="Arial" panose="020B0604020202020204" pitchFamily="34" charset="0"/>
                <a:cs typeface="Arial" panose="020B0604020202020204" pitchFamily="34" charset="0"/>
              </a:rPr>
              <a:t>, Ankara, 2019.</a:t>
            </a:r>
          </a:p>
          <a:p>
            <a:pPr marL="214313" indent="-214313" algn="just">
              <a:lnSpc>
                <a:spcPct val="150000"/>
              </a:lnSpc>
              <a:buClr>
                <a:srgbClr val="C00000"/>
              </a:buClr>
              <a:buFont typeface="Arial" panose="020B0604020202020204" pitchFamily="34" charset="0"/>
              <a:buChar char="•"/>
            </a:pPr>
            <a:endParaRPr lang="tr-TR"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7124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866572" y="2492990"/>
            <a:ext cx="7473756" cy="904863"/>
          </a:xfrm>
          <a:prstGeom prst="rect">
            <a:avLst/>
          </a:prstGeom>
        </p:spPr>
        <p:txBody>
          <a:bodyPr wrap="square">
            <a:spAutoFit/>
          </a:bodyPr>
          <a:lstStyle/>
          <a:p>
            <a:pPr marL="0" lvl="1" algn="ctr">
              <a:spcBef>
                <a:spcPct val="20000"/>
              </a:spcBef>
              <a:buClr>
                <a:schemeClr val="accent1"/>
              </a:buClr>
            </a:pPr>
            <a:r>
              <a:rPr lang="tr-TR" sz="2400" b="1" dirty="0" smtClean="0"/>
              <a:t>10. Hafta</a:t>
            </a:r>
            <a:endParaRPr lang="tr-TR" sz="2400" b="1" dirty="0"/>
          </a:p>
          <a:p>
            <a:pPr marL="0" lvl="1" algn="ctr">
              <a:spcBef>
                <a:spcPct val="20000"/>
              </a:spcBef>
              <a:buClr>
                <a:schemeClr val="accent1"/>
              </a:buClr>
            </a:pPr>
            <a:r>
              <a:rPr lang="tr-TR" sz="2400" b="1" dirty="0" smtClean="0"/>
              <a:t>Eş yükseklik </a:t>
            </a:r>
            <a:r>
              <a:rPr lang="tr-TR" sz="2400" b="1" dirty="0" err="1"/>
              <a:t>eğirisi</a:t>
            </a:r>
            <a:r>
              <a:rPr lang="tr-TR" sz="2400" b="1" dirty="0"/>
              <a:t> nedir? Nasıl çizilir?</a:t>
            </a:r>
            <a:endParaRPr lang="en-US" sz="2400" b="1" dirty="0">
              <a:solidFill>
                <a:schemeClr val="tx2"/>
              </a:solidFill>
            </a:endParaRPr>
          </a:p>
        </p:txBody>
      </p:sp>
    </p:spTree>
    <p:extLst>
      <p:ext uri="{BB962C8B-B14F-4D97-AF65-F5344CB8AC3E}">
        <p14:creationId xmlns:p14="http://schemas.microsoft.com/office/powerpoint/2010/main" val="2085896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1975" y="365606"/>
            <a:ext cx="6356393" cy="461665"/>
          </a:xfrm>
          <a:prstGeom prst="rect">
            <a:avLst/>
          </a:prstGeom>
        </p:spPr>
        <p:txBody>
          <a:bodyPr wrap="square">
            <a:spAutoFit/>
          </a:bodyPr>
          <a:lstStyle/>
          <a:p>
            <a:pPr marL="0" lvl="1">
              <a:spcBef>
                <a:spcPct val="20000"/>
              </a:spcBef>
              <a:buClr>
                <a:schemeClr val="accent1"/>
              </a:buClr>
            </a:pPr>
            <a:r>
              <a:rPr lang="tr-TR" sz="2400" b="1" dirty="0" smtClean="0">
                <a:solidFill>
                  <a:srgbClr val="002060"/>
                </a:solidFill>
              </a:rPr>
              <a:t>Eş Yükseklik Eğrisi</a:t>
            </a:r>
            <a:endParaRPr lang="tr-TR" sz="2400" b="1" dirty="0" smtClean="0">
              <a:solidFill>
                <a:srgbClr val="002060"/>
              </a:solidFill>
            </a:endParaRPr>
          </a:p>
        </p:txBody>
      </p:sp>
      <p:sp>
        <p:nvSpPr>
          <p:cNvPr id="4" name="Dikdörtgen 3"/>
          <p:cNvSpPr/>
          <p:nvPr/>
        </p:nvSpPr>
        <p:spPr>
          <a:xfrm>
            <a:off x="773430" y="1514565"/>
            <a:ext cx="7557471" cy="1338828"/>
          </a:xfrm>
          <a:prstGeom prst="rect">
            <a:avLst/>
          </a:prstGeom>
        </p:spPr>
        <p:txBody>
          <a:bodyPr wrap="square">
            <a:spAutoFit/>
          </a:bodyPr>
          <a:lstStyle/>
          <a:p>
            <a:pPr marL="285750" indent="-285750" algn="just" fontAlgn="base">
              <a:lnSpc>
                <a:spcPct val="150000"/>
              </a:lnSpc>
              <a:buFont typeface="Arial" panose="020B0604020202020204" pitchFamily="34" charset="0"/>
              <a:buChar char="•"/>
            </a:pPr>
            <a:r>
              <a:rPr lang="tr-TR" b="1" dirty="0" smtClean="0"/>
              <a:t>Eş yükseklik Eğrisi: </a:t>
            </a:r>
            <a:r>
              <a:rPr lang="tr-TR" dirty="0"/>
              <a:t>Plan üzerinde aynı yüksekliğe sahip noktaların </a:t>
            </a:r>
            <a:r>
              <a:rPr lang="tr-TR" dirty="0" smtClean="0"/>
              <a:t>birleştirilmesiyle </a:t>
            </a:r>
            <a:r>
              <a:rPr lang="tr-TR" dirty="0"/>
              <a:t>oluşan, plan içinde ya da dışında kendi üzerine kapanarak kapalı bir şekil oluşturan eğrilerdir.</a:t>
            </a:r>
            <a:endParaRPr lang="tr-TR" dirty="0"/>
          </a:p>
        </p:txBody>
      </p:sp>
    </p:spTree>
    <p:extLst>
      <p:ext uri="{BB962C8B-B14F-4D97-AF65-F5344CB8AC3E}">
        <p14:creationId xmlns:p14="http://schemas.microsoft.com/office/powerpoint/2010/main" val="1984747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1975" y="365606"/>
            <a:ext cx="6356393" cy="461665"/>
          </a:xfrm>
          <a:prstGeom prst="rect">
            <a:avLst/>
          </a:prstGeom>
        </p:spPr>
        <p:txBody>
          <a:bodyPr wrap="square">
            <a:spAutoFit/>
          </a:bodyPr>
          <a:lstStyle/>
          <a:p>
            <a:pPr marL="0" lvl="1">
              <a:spcBef>
                <a:spcPct val="20000"/>
              </a:spcBef>
              <a:buClr>
                <a:schemeClr val="accent1"/>
              </a:buClr>
            </a:pPr>
            <a:r>
              <a:rPr lang="tr-TR" sz="2400" b="1" dirty="0" smtClean="0">
                <a:solidFill>
                  <a:srgbClr val="002060"/>
                </a:solidFill>
              </a:rPr>
              <a:t>Eş Yükseklik Eğrisi</a:t>
            </a:r>
            <a:endParaRPr lang="tr-TR" sz="2400" b="1" dirty="0" smtClean="0">
              <a:solidFill>
                <a:srgbClr val="002060"/>
              </a:solidFill>
            </a:endParaRPr>
          </a:p>
        </p:txBody>
      </p:sp>
      <p:sp>
        <p:nvSpPr>
          <p:cNvPr id="4" name="Dikdörtgen 3"/>
          <p:cNvSpPr/>
          <p:nvPr/>
        </p:nvSpPr>
        <p:spPr>
          <a:xfrm>
            <a:off x="773430" y="1514565"/>
            <a:ext cx="7557471" cy="880369"/>
          </a:xfrm>
          <a:prstGeom prst="rect">
            <a:avLst/>
          </a:prstGeom>
        </p:spPr>
        <p:txBody>
          <a:bodyPr wrap="square">
            <a:spAutoFit/>
          </a:bodyPr>
          <a:lstStyle/>
          <a:p>
            <a:pPr marL="285750" indent="-285750" algn="just" fontAlgn="base">
              <a:lnSpc>
                <a:spcPct val="150000"/>
              </a:lnSpc>
              <a:buFont typeface="Arial" panose="020B0604020202020204" pitchFamily="34" charset="0"/>
              <a:buChar char="•"/>
            </a:pPr>
            <a:r>
              <a:rPr lang="tr-TR" dirty="0"/>
              <a:t>Eş yükseklik eğrileri üzerindeki bütün noktalar aynı yüksekliktedir. </a:t>
            </a:r>
            <a:endParaRPr lang="tr-TR" dirty="0" smtClean="0"/>
          </a:p>
          <a:p>
            <a:pPr marL="285750" indent="-285750" algn="just" fontAlgn="base">
              <a:lnSpc>
                <a:spcPct val="150000"/>
              </a:lnSpc>
              <a:buFont typeface="Arial" panose="020B0604020202020204" pitchFamily="34" charset="0"/>
              <a:buChar char="•"/>
            </a:pPr>
            <a:r>
              <a:rPr lang="tr-TR" dirty="0" smtClean="0"/>
              <a:t>İki </a:t>
            </a:r>
            <a:r>
              <a:rPr lang="tr-TR" dirty="0"/>
              <a:t>eş yükseklik eğrisi arası mesafe eğimle ters </a:t>
            </a:r>
            <a:r>
              <a:rPr lang="tr-TR" dirty="0" smtClean="0"/>
              <a:t>orantılıdır.</a:t>
            </a:r>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688" y="2913079"/>
            <a:ext cx="6260758" cy="2271663"/>
          </a:xfrm>
          <a:prstGeom prst="rect">
            <a:avLst/>
          </a:prstGeom>
        </p:spPr>
      </p:pic>
    </p:spTree>
    <p:extLst>
      <p:ext uri="{BB962C8B-B14F-4D97-AF65-F5344CB8AC3E}">
        <p14:creationId xmlns:p14="http://schemas.microsoft.com/office/powerpoint/2010/main" val="1393694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1975" y="365606"/>
            <a:ext cx="6356393" cy="461665"/>
          </a:xfrm>
          <a:prstGeom prst="rect">
            <a:avLst/>
          </a:prstGeom>
        </p:spPr>
        <p:txBody>
          <a:bodyPr wrap="square">
            <a:spAutoFit/>
          </a:bodyPr>
          <a:lstStyle/>
          <a:p>
            <a:pPr marL="0" lvl="1">
              <a:spcBef>
                <a:spcPct val="20000"/>
              </a:spcBef>
              <a:buClr>
                <a:schemeClr val="accent1"/>
              </a:buClr>
            </a:pPr>
            <a:r>
              <a:rPr lang="tr-TR" sz="2400" b="1" dirty="0" smtClean="0">
                <a:solidFill>
                  <a:srgbClr val="002060"/>
                </a:solidFill>
              </a:rPr>
              <a:t>Eş Yükseklik Eğrisi</a:t>
            </a:r>
            <a:endParaRPr lang="tr-TR" sz="2400" b="1" dirty="0" smtClean="0">
              <a:solidFill>
                <a:srgbClr val="002060"/>
              </a:solidFill>
            </a:endParaRPr>
          </a:p>
        </p:txBody>
      </p:sp>
      <p:sp>
        <p:nvSpPr>
          <p:cNvPr id="4" name="Dikdörtgen 3"/>
          <p:cNvSpPr/>
          <p:nvPr/>
        </p:nvSpPr>
        <p:spPr>
          <a:xfrm>
            <a:off x="773430" y="1514565"/>
            <a:ext cx="7557471" cy="2126864"/>
          </a:xfrm>
          <a:prstGeom prst="rect">
            <a:avLst/>
          </a:prstGeom>
        </p:spPr>
        <p:txBody>
          <a:bodyPr wrap="square">
            <a:spAutoFit/>
          </a:bodyPr>
          <a:lstStyle/>
          <a:p>
            <a:pPr marL="285750" indent="-285750" algn="just" fontAlgn="base">
              <a:lnSpc>
                <a:spcPct val="150000"/>
              </a:lnSpc>
              <a:buFont typeface="Arial" panose="020B0604020202020204" pitchFamily="34" charset="0"/>
              <a:buChar char="•"/>
            </a:pPr>
            <a:r>
              <a:rPr lang="tr-TR" dirty="0"/>
              <a:t>Arazinin </a:t>
            </a:r>
            <a:r>
              <a:rPr lang="tr-TR" dirty="0" err="1"/>
              <a:t>topoğrafik</a:t>
            </a:r>
            <a:r>
              <a:rPr lang="tr-TR" dirty="0"/>
              <a:t> durumu haritada eş yükseklik eğrileri ile gösterilir. Eş yükseklik eğrileri yükseklikleri eşit olan noktaların yatay bir düzlem üzerindeki izdüşümlerini birleştiren eğrilerdir. Bu eğriler birbirinden eşit uzaklıkta olan yatay düzlemlerin arazi ile arakesitlerin izdüşümleri olarak çizilirler.</a:t>
            </a:r>
            <a:endParaRPr lang="tr-TR" dirty="0"/>
          </a:p>
        </p:txBody>
      </p:sp>
    </p:spTree>
    <p:extLst>
      <p:ext uri="{BB962C8B-B14F-4D97-AF65-F5344CB8AC3E}">
        <p14:creationId xmlns:p14="http://schemas.microsoft.com/office/powerpoint/2010/main" val="1352518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1975" y="365606"/>
            <a:ext cx="6356393" cy="461665"/>
          </a:xfrm>
          <a:prstGeom prst="rect">
            <a:avLst/>
          </a:prstGeom>
        </p:spPr>
        <p:txBody>
          <a:bodyPr wrap="square">
            <a:spAutoFit/>
          </a:bodyPr>
          <a:lstStyle/>
          <a:p>
            <a:pPr marL="0" lvl="1">
              <a:spcBef>
                <a:spcPct val="20000"/>
              </a:spcBef>
              <a:buClr>
                <a:schemeClr val="accent1"/>
              </a:buClr>
            </a:pPr>
            <a:r>
              <a:rPr lang="tr-TR" sz="2400" b="1" dirty="0" smtClean="0">
                <a:solidFill>
                  <a:srgbClr val="002060"/>
                </a:solidFill>
              </a:rPr>
              <a:t>Eş Yükseklik Eğrisi</a:t>
            </a:r>
            <a:endParaRPr lang="tr-TR" sz="2400" b="1" dirty="0" smtClean="0">
              <a:solidFill>
                <a:srgbClr val="002060"/>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447" y="1471612"/>
            <a:ext cx="6561056" cy="4217822"/>
          </a:xfrm>
          <a:prstGeom prst="rect">
            <a:avLst/>
          </a:prstGeom>
        </p:spPr>
      </p:pic>
    </p:spTree>
    <p:extLst>
      <p:ext uri="{BB962C8B-B14F-4D97-AF65-F5344CB8AC3E}">
        <p14:creationId xmlns:p14="http://schemas.microsoft.com/office/powerpoint/2010/main" val="761192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1975" y="365606"/>
            <a:ext cx="6356393" cy="461665"/>
          </a:xfrm>
          <a:prstGeom prst="rect">
            <a:avLst/>
          </a:prstGeom>
        </p:spPr>
        <p:txBody>
          <a:bodyPr wrap="square">
            <a:spAutoFit/>
          </a:bodyPr>
          <a:lstStyle/>
          <a:p>
            <a:pPr marL="0" lvl="1">
              <a:spcBef>
                <a:spcPct val="20000"/>
              </a:spcBef>
              <a:buClr>
                <a:schemeClr val="accent1"/>
              </a:buClr>
            </a:pPr>
            <a:r>
              <a:rPr lang="tr-TR" sz="2400" b="1" dirty="0" smtClean="0">
                <a:solidFill>
                  <a:srgbClr val="002060"/>
                </a:solidFill>
              </a:rPr>
              <a:t>Eş Yükseklik Eğrisi</a:t>
            </a:r>
            <a:endParaRPr lang="tr-TR" sz="2400" b="1" dirty="0" smtClean="0">
              <a:solidFill>
                <a:srgbClr val="002060"/>
              </a:solidFill>
            </a:endParaRPr>
          </a:p>
        </p:txBody>
      </p:sp>
      <p:sp>
        <p:nvSpPr>
          <p:cNvPr id="4" name="Dikdörtgen 3"/>
          <p:cNvSpPr/>
          <p:nvPr/>
        </p:nvSpPr>
        <p:spPr>
          <a:xfrm>
            <a:off x="773430" y="1514565"/>
            <a:ext cx="7557471" cy="1711366"/>
          </a:xfrm>
          <a:prstGeom prst="rect">
            <a:avLst/>
          </a:prstGeom>
        </p:spPr>
        <p:txBody>
          <a:bodyPr wrap="square">
            <a:spAutoFit/>
          </a:bodyPr>
          <a:lstStyle/>
          <a:p>
            <a:pPr marL="285750" indent="-285750" algn="just" fontAlgn="base">
              <a:lnSpc>
                <a:spcPct val="150000"/>
              </a:lnSpc>
              <a:buFont typeface="Arial" panose="020B0604020202020204" pitchFamily="34" charset="0"/>
              <a:buChar char="•"/>
            </a:pPr>
            <a:r>
              <a:rPr lang="tr-TR" dirty="0"/>
              <a:t>Eş yükseklik eğrileri eşit yükseklik farkları ile çizildiklerinden arazinin şeklini çok iyi belirttikleri gibi eğrilerin üzerine yükseklikleri de yazıldığı için arazideki herhangi bir noktanın kotunu haritadan kabaca okunmasına da yardım ederler.</a:t>
            </a:r>
            <a:endParaRPr lang="tr-TR" dirty="0"/>
          </a:p>
        </p:txBody>
      </p:sp>
    </p:spTree>
    <p:extLst>
      <p:ext uri="{BB962C8B-B14F-4D97-AF65-F5344CB8AC3E}">
        <p14:creationId xmlns:p14="http://schemas.microsoft.com/office/powerpoint/2010/main" val="508763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1975" y="365606"/>
            <a:ext cx="6356393" cy="461665"/>
          </a:xfrm>
          <a:prstGeom prst="rect">
            <a:avLst/>
          </a:prstGeom>
        </p:spPr>
        <p:txBody>
          <a:bodyPr wrap="square">
            <a:spAutoFit/>
          </a:bodyPr>
          <a:lstStyle/>
          <a:p>
            <a:pPr marL="0" lvl="1">
              <a:spcBef>
                <a:spcPct val="20000"/>
              </a:spcBef>
              <a:buClr>
                <a:schemeClr val="accent1"/>
              </a:buClr>
            </a:pPr>
            <a:r>
              <a:rPr lang="tr-TR" sz="2400" b="1" dirty="0" smtClean="0">
                <a:solidFill>
                  <a:srgbClr val="002060"/>
                </a:solidFill>
              </a:rPr>
              <a:t>Eş Yükseklik Eğrisi</a:t>
            </a:r>
            <a:endParaRPr lang="tr-TR" sz="2400" b="1" dirty="0" smtClean="0">
              <a:solidFill>
                <a:srgbClr val="002060"/>
              </a:solidFill>
            </a:endParaRPr>
          </a:p>
        </p:txBody>
      </p:sp>
      <p:sp>
        <p:nvSpPr>
          <p:cNvPr id="4" name="Dikdörtgen 3"/>
          <p:cNvSpPr/>
          <p:nvPr/>
        </p:nvSpPr>
        <p:spPr>
          <a:xfrm>
            <a:off x="754577" y="1835076"/>
            <a:ext cx="7557471" cy="3000821"/>
          </a:xfrm>
          <a:prstGeom prst="rect">
            <a:avLst/>
          </a:prstGeom>
        </p:spPr>
        <p:txBody>
          <a:bodyPr wrap="square">
            <a:spAutoFit/>
          </a:bodyPr>
          <a:lstStyle/>
          <a:p>
            <a:pPr marL="285750" indent="-285750" algn="just" fontAlgn="base">
              <a:lnSpc>
                <a:spcPct val="150000"/>
              </a:lnSpc>
              <a:buFont typeface="Arial" panose="020B0604020202020204" pitchFamily="34" charset="0"/>
              <a:buChar char="•"/>
            </a:pPr>
            <a:r>
              <a:rPr lang="tr-TR" dirty="0"/>
              <a:t>Her yükseklik eğrisi, haritanın içinde ya da dışında muhakkak kendi üzerine kapanarak kapalı bir şekil oluşturur. </a:t>
            </a:r>
            <a:endParaRPr lang="tr-TR" dirty="0" smtClean="0"/>
          </a:p>
          <a:p>
            <a:pPr marL="285750" indent="-285750" algn="just" fontAlgn="base">
              <a:lnSpc>
                <a:spcPct val="150000"/>
              </a:lnSpc>
              <a:buFont typeface="Arial" panose="020B0604020202020204" pitchFamily="34" charset="0"/>
              <a:buChar char="•"/>
            </a:pPr>
            <a:r>
              <a:rPr lang="tr-TR" dirty="0" smtClean="0"/>
              <a:t>Arazi </a:t>
            </a:r>
            <a:r>
              <a:rPr lang="tr-TR" dirty="0"/>
              <a:t>eğiminin değişmediği yerlerde eğrilerin aralıkları da eşittir. Arazi eğiminin fazla olduğu yerlerde eğriler sıklaşır. </a:t>
            </a:r>
            <a:endParaRPr lang="tr-TR" dirty="0" smtClean="0"/>
          </a:p>
          <a:p>
            <a:pPr marL="285750" indent="-285750" algn="just" fontAlgn="base">
              <a:lnSpc>
                <a:spcPct val="150000"/>
              </a:lnSpc>
              <a:buFont typeface="Arial" panose="020B0604020202020204" pitchFamily="34" charset="0"/>
              <a:buChar char="•"/>
            </a:pPr>
            <a:r>
              <a:rPr lang="tr-TR" dirty="0" smtClean="0"/>
              <a:t>Eğriler </a:t>
            </a:r>
            <a:r>
              <a:rPr lang="tr-TR" dirty="0"/>
              <a:t>birbirlerini kesmezler ya da 2 eğri birleşerek bir eğri halinde devam etmezler. Ancak sarp kayalık yerlerde ve mağaralarda bu kural geçerli değildir.</a:t>
            </a:r>
            <a:endParaRPr lang="tr-TR" dirty="0"/>
          </a:p>
        </p:txBody>
      </p:sp>
      <p:sp>
        <p:nvSpPr>
          <p:cNvPr id="2" name="Metin kutusu 1"/>
          <p:cNvSpPr txBox="1"/>
          <p:nvPr/>
        </p:nvSpPr>
        <p:spPr>
          <a:xfrm>
            <a:off x="1059535" y="1329179"/>
            <a:ext cx="6947554" cy="369332"/>
          </a:xfrm>
          <a:prstGeom prst="rect">
            <a:avLst/>
          </a:prstGeom>
          <a:noFill/>
        </p:spPr>
        <p:txBody>
          <a:bodyPr wrap="square" rtlCol="0">
            <a:spAutoFit/>
          </a:bodyPr>
          <a:lstStyle/>
          <a:p>
            <a:r>
              <a:rPr lang="tr-TR" b="1" dirty="0" smtClean="0"/>
              <a:t>Eş Yükseklik Eğrilerinin Özellikleri</a:t>
            </a:r>
            <a:endParaRPr lang="tr-TR" b="1" dirty="0"/>
          </a:p>
        </p:txBody>
      </p:sp>
    </p:spTree>
    <p:extLst>
      <p:ext uri="{BB962C8B-B14F-4D97-AF65-F5344CB8AC3E}">
        <p14:creationId xmlns:p14="http://schemas.microsoft.com/office/powerpoint/2010/main" val="4162183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1975" y="365606"/>
            <a:ext cx="6356393" cy="461665"/>
          </a:xfrm>
          <a:prstGeom prst="rect">
            <a:avLst/>
          </a:prstGeom>
        </p:spPr>
        <p:txBody>
          <a:bodyPr wrap="square">
            <a:spAutoFit/>
          </a:bodyPr>
          <a:lstStyle/>
          <a:p>
            <a:pPr marL="0" lvl="1">
              <a:spcBef>
                <a:spcPct val="20000"/>
              </a:spcBef>
              <a:buClr>
                <a:schemeClr val="accent1"/>
              </a:buClr>
            </a:pPr>
            <a:r>
              <a:rPr lang="tr-TR" sz="2400" b="1" dirty="0" smtClean="0">
                <a:solidFill>
                  <a:srgbClr val="002060"/>
                </a:solidFill>
              </a:rPr>
              <a:t>Eş Yükseklik Eğrisi</a:t>
            </a:r>
            <a:endParaRPr lang="tr-TR" sz="2400" b="1" dirty="0" smtClean="0">
              <a:solidFill>
                <a:srgbClr val="002060"/>
              </a:solidFill>
            </a:endParaRPr>
          </a:p>
        </p:txBody>
      </p:sp>
      <p:sp>
        <p:nvSpPr>
          <p:cNvPr id="4" name="Dikdörtgen 3"/>
          <p:cNvSpPr/>
          <p:nvPr/>
        </p:nvSpPr>
        <p:spPr>
          <a:xfrm>
            <a:off x="773430" y="1514565"/>
            <a:ext cx="7557471" cy="3373359"/>
          </a:xfrm>
          <a:prstGeom prst="rect">
            <a:avLst/>
          </a:prstGeom>
        </p:spPr>
        <p:txBody>
          <a:bodyPr wrap="square">
            <a:spAutoFit/>
          </a:bodyPr>
          <a:lstStyle/>
          <a:p>
            <a:pPr marL="285750" indent="-285750" algn="just" fontAlgn="base">
              <a:lnSpc>
                <a:spcPct val="150000"/>
              </a:lnSpc>
              <a:buFont typeface="Arial" panose="020B0604020202020204" pitchFamily="34" charset="0"/>
              <a:buChar char="•"/>
            </a:pPr>
            <a:r>
              <a:rPr lang="tr-TR" dirty="0"/>
              <a:t>Eş yükseklik eğrileri arazinin en yüksek eğim doğrularını (su ayırma ve su toplama çizgilerini) dik olarak keserler ve akış yönüne doğru su ayırma doğrusunda iç bükey, su toplama doğrusunda dış bükey olurlar</a:t>
            </a:r>
            <a:r>
              <a:rPr lang="tr-TR" dirty="0" smtClean="0"/>
              <a:t>.</a:t>
            </a:r>
          </a:p>
          <a:p>
            <a:pPr marL="285750" indent="-285750" algn="just" fontAlgn="base">
              <a:lnSpc>
                <a:spcPct val="150000"/>
              </a:lnSpc>
              <a:buFont typeface="Arial" panose="020B0604020202020204" pitchFamily="34" charset="0"/>
              <a:buChar char="•"/>
            </a:pPr>
            <a:r>
              <a:rPr lang="tr-TR" dirty="0" smtClean="0"/>
              <a:t>Eş </a:t>
            </a:r>
            <a:r>
              <a:rPr lang="tr-TR" dirty="0"/>
              <a:t>yükseklik eğrileri normal arazide birbirlerini arazinin karakterine uygun ve uyumlu bir şekilde izlerler. Ancak eğimi az olan yerlerde küçük yükseklik farkları eğrilerin konumlarını büyük ölçüde değiş6rdiklerinden bu kural düz arazide geçerli değildir. </a:t>
            </a:r>
            <a:endParaRPr lang="tr-TR" dirty="0" smtClean="0"/>
          </a:p>
          <a:p>
            <a:pPr marL="285750" indent="-285750" algn="just" fontAlgn="base">
              <a:lnSpc>
                <a:spcPct val="150000"/>
              </a:lnSpc>
              <a:buFont typeface="Arial" panose="020B0604020202020204" pitchFamily="34" charset="0"/>
              <a:buChar char="•"/>
            </a:pPr>
            <a:r>
              <a:rPr lang="tr-TR" dirty="0" smtClean="0"/>
              <a:t>İki </a:t>
            </a:r>
            <a:r>
              <a:rPr lang="tr-TR" dirty="0"/>
              <a:t>tesviye eğrisinin birbirine en yakın olduğu yer en büyük eğimi gösterir. </a:t>
            </a:r>
            <a:endParaRPr lang="tr-TR" dirty="0"/>
          </a:p>
        </p:txBody>
      </p:sp>
    </p:spTree>
    <p:extLst>
      <p:ext uri="{BB962C8B-B14F-4D97-AF65-F5344CB8AC3E}">
        <p14:creationId xmlns:p14="http://schemas.microsoft.com/office/powerpoint/2010/main" val="17484192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12817</TotalTime>
  <Words>418</Words>
  <Application>Microsoft Office PowerPoint</Application>
  <PresentationFormat>Ekran Gösterisi (4:3)</PresentationFormat>
  <Paragraphs>45</Paragraphs>
  <Slides>11</Slides>
  <Notes>1</Notes>
  <HiddenSlides>0</HiddenSlides>
  <MMClips>0</MMClips>
  <ScaleCrop>false</ScaleCrop>
  <HeadingPairs>
    <vt:vector size="6" baseType="variant">
      <vt:variant>
        <vt:lpstr>Kullanılan Yazı Tipleri</vt:lpstr>
      </vt:variant>
      <vt:variant>
        <vt:i4>5</vt:i4>
      </vt:variant>
      <vt:variant>
        <vt:lpstr>Tema</vt:lpstr>
      </vt:variant>
      <vt:variant>
        <vt:i4>3</vt:i4>
      </vt:variant>
      <vt:variant>
        <vt:lpstr>Slayt Başlıkları</vt:lpstr>
      </vt:variant>
      <vt:variant>
        <vt:i4>11</vt:i4>
      </vt:variant>
    </vt:vector>
  </HeadingPairs>
  <TitlesOfParts>
    <vt:vector size="19" baseType="lpstr">
      <vt:lpstr>ＭＳ Ｐゴシック</vt:lpstr>
      <vt:lpstr>Arial</vt:lpstr>
      <vt:lpstr>Calibri</vt:lpstr>
      <vt:lpstr>Times New Roman</vt:lpstr>
      <vt:lpstr>Wingdings</vt:lpstr>
      <vt:lpstr>ekonomi</vt:lpstr>
      <vt:lpstr>1_Rics</vt:lpstr>
      <vt:lpstr>h.t.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ümit gedik</cp:lastModifiedBy>
  <cp:revision>842</cp:revision>
  <cp:lastPrinted>2016-10-24T07:53:35Z</cp:lastPrinted>
  <dcterms:created xsi:type="dcterms:W3CDTF">2016-09-18T09:35:24Z</dcterms:created>
  <dcterms:modified xsi:type="dcterms:W3CDTF">2020-02-27T15:06:06Z</dcterms:modified>
</cp:coreProperties>
</file>