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6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6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68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93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18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43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76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7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57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8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79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9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25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34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4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EA2E87-07D7-4E34-9331-5076FFC1D2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643B78-A7FA-402B-A8F5-26C0613CE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002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4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 rot="-2146565">
            <a:off x="1528763" y="360364"/>
            <a:ext cx="1319212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 Aracılığıyla Bitkilere Gen Aktarımı</a:t>
            </a:r>
            <a:endParaRPr lang="en-US" altLang="tr-TR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1324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4" y="1628775"/>
            <a:ext cx="5400675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847851" y="4149725"/>
            <a:ext cx="8569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Yaralanan bitki fenolik bileşikler salgılar. Fenolik bileşikleri algılayan </a:t>
            </a:r>
            <a:r>
              <a:rPr lang="tr-TR" altLang="tr-TR" sz="1800" i="1">
                <a:latin typeface="Comic Sans MS" panose="030F0702030302020204" pitchFamily="66" charset="0"/>
              </a:rPr>
              <a:t>Agrobacterium</a:t>
            </a:r>
            <a:r>
              <a:rPr lang="tr-TR" altLang="tr-TR" sz="1800">
                <a:latin typeface="Comic Sans MS" panose="030F0702030302020204" pitchFamily="66" charset="0"/>
              </a:rPr>
              <a:t> bakterisi bitkinin yaralanmış hücrelerine tutunur. Bitkinin hücre duvarına tutunan bakteri hücresine fenolik bileşikler girerek </a:t>
            </a:r>
            <a:r>
              <a:rPr lang="tr-TR" altLang="tr-TR" sz="1800" i="1">
                <a:latin typeface="Comic Sans MS" panose="030F0702030302020204" pitchFamily="66" charset="0"/>
              </a:rPr>
              <a:t>vir</a:t>
            </a:r>
            <a:r>
              <a:rPr lang="tr-TR" altLang="tr-TR" sz="1800">
                <a:latin typeface="Comic Sans MS" panose="030F0702030302020204" pitchFamily="66" charset="0"/>
              </a:rPr>
              <a:t> genlerini aktif hale getirir. </a:t>
            </a:r>
            <a:r>
              <a:rPr lang="tr-TR" altLang="tr-TR" sz="1800" i="1">
                <a:latin typeface="Comic Sans MS" panose="030F0702030302020204" pitchFamily="66" charset="0"/>
              </a:rPr>
              <a:t>Vir</a:t>
            </a:r>
            <a:r>
              <a:rPr lang="tr-TR" altLang="tr-TR" sz="1800">
                <a:latin typeface="Comic Sans MS" panose="030F0702030302020204" pitchFamily="66" charset="0"/>
              </a:rPr>
              <a:t> bölgesi 7 adet operon içerir. Bunlardan </a:t>
            </a:r>
            <a:r>
              <a:rPr lang="tr-TR" altLang="tr-TR" sz="1800" i="1">
                <a:latin typeface="Comic Sans MS" panose="030F0702030302020204" pitchFamily="66" charset="0"/>
              </a:rPr>
              <a:t>VirA</a:t>
            </a:r>
            <a:r>
              <a:rPr lang="tr-TR" altLang="tr-TR" sz="1800">
                <a:latin typeface="Comic Sans MS" panose="030F0702030302020204" pitchFamily="66" charset="0"/>
              </a:rPr>
              <a:t>, </a:t>
            </a:r>
            <a:r>
              <a:rPr lang="tr-TR" altLang="tr-TR" sz="1800" i="1">
                <a:latin typeface="Comic Sans MS" panose="030F0702030302020204" pitchFamily="66" charset="0"/>
              </a:rPr>
              <a:t>VirB</a:t>
            </a:r>
            <a:r>
              <a:rPr lang="tr-TR" altLang="tr-TR" sz="1800">
                <a:latin typeface="Comic Sans MS" panose="030F0702030302020204" pitchFamily="66" charset="0"/>
              </a:rPr>
              <a:t>, </a:t>
            </a:r>
            <a:r>
              <a:rPr lang="tr-TR" altLang="tr-TR" sz="1800" i="1">
                <a:latin typeface="Comic Sans MS" panose="030F0702030302020204" pitchFamily="66" charset="0"/>
              </a:rPr>
              <a:t>VirD</a:t>
            </a:r>
            <a:r>
              <a:rPr lang="tr-TR" altLang="tr-TR" sz="1800">
                <a:latin typeface="Comic Sans MS" panose="030F0702030302020204" pitchFamily="66" charset="0"/>
              </a:rPr>
              <a:t> ve </a:t>
            </a:r>
            <a:r>
              <a:rPr lang="tr-TR" altLang="tr-TR" sz="1800" i="1">
                <a:latin typeface="Comic Sans MS" panose="030F0702030302020204" pitchFamily="66" charset="0"/>
              </a:rPr>
              <a:t>VirG</a:t>
            </a:r>
            <a:r>
              <a:rPr lang="tr-TR" altLang="tr-TR" sz="1800">
                <a:latin typeface="Comic Sans MS" panose="030F0702030302020204" pitchFamily="66" charset="0"/>
              </a:rPr>
              <a:t> gen aktarımı için mutlak gerekli olup, geri kalan </a:t>
            </a:r>
            <a:r>
              <a:rPr lang="tr-TR" altLang="tr-TR" sz="1800" i="1">
                <a:latin typeface="Comic Sans MS" panose="030F0702030302020204" pitchFamily="66" charset="0"/>
              </a:rPr>
              <a:t>VirC</a:t>
            </a:r>
            <a:r>
              <a:rPr lang="tr-TR" altLang="tr-TR" sz="1800">
                <a:latin typeface="Comic Sans MS" panose="030F0702030302020204" pitchFamily="66" charset="0"/>
              </a:rPr>
              <a:t>, </a:t>
            </a:r>
            <a:r>
              <a:rPr lang="tr-TR" altLang="tr-TR" sz="1800" i="1">
                <a:latin typeface="Comic Sans MS" panose="030F0702030302020204" pitchFamily="66" charset="0"/>
              </a:rPr>
              <a:t>VirE</a:t>
            </a:r>
            <a:r>
              <a:rPr lang="tr-TR" altLang="tr-TR" sz="1800">
                <a:latin typeface="Comic Sans MS" panose="030F0702030302020204" pitchFamily="66" charset="0"/>
              </a:rPr>
              <a:t> ve </a:t>
            </a:r>
            <a:r>
              <a:rPr lang="tr-TR" altLang="tr-TR" sz="1800" i="1">
                <a:latin typeface="Comic Sans MS" panose="030F0702030302020204" pitchFamily="66" charset="0"/>
              </a:rPr>
              <a:t>VirF</a:t>
            </a:r>
            <a:r>
              <a:rPr lang="tr-TR" altLang="tr-TR" sz="1800">
                <a:latin typeface="Comic Sans MS" panose="030F0702030302020204" pitchFamily="66" charset="0"/>
              </a:rPr>
              <a:t> operonları yalnızca bazı türlere gen aktarımında gereklidir.</a:t>
            </a:r>
          </a:p>
        </p:txBody>
      </p:sp>
    </p:spTree>
    <p:extLst>
      <p:ext uri="{BB962C8B-B14F-4D97-AF65-F5344CB8AC3E}">
        <p14:creationId xmlns:p14="http://schemas.microsoft.com/office/powerpoint/2010/main" val="25947346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 rot="-2146565">
            <a:off x="1528763" y="360364"/>
            <a:ext cx="1319212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  <p:pic>
        <p:nvPicPr>
          <p:cNvPr id="54276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4" y="1628775"/>
            <a:ext cx="5400675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 Aracılığıyla Bitkilere Gen Aktarımı</a:t>
            </a:r>
            <a:endParaRPr lang="en-US" altLang="tr-TR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847851" y="4149725"/>
            <a:ext cx="8569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i="1">
                <a:latin typeface="Comic Sans MS" panose="030F0702030302020204" pitchFamily="66" charset="0"/>
              </a:rPr>
              <a:t>Vir</a:t>
            </a:r>
            <a:r>
              <a:rPr lang="tr-TR" altLang="tr-TR" sz="1800">
                <a:latin typeface="Comic Sans MS" panose="030F0702030302020204" pitchFamily="66" charset="0"/>
              </a:rPr>
              <a:t> genlerinin uyarılmasının ardından, T-DNA’nın alt sarmalı, </a:t>
            </a:r>
            <a:r>
              <a:rPr lang="tr-TR" altLang="tr-TR" sz="1800" i="1">
                <a:latin typeface="Comic Sans MS" panose="030F0702030302020204" pitchFamily="66" charset="0"/>
              </a:rPr>
              <a:t>VirD1</a:t>
            </a:r>
            <a:r>
              <a:rPr lang="tr-TR" altLang="tr-TR" sz="1800">
                <a:latin typeface="Comic Sans MS" panose="030F0702030302020204" pitchFamily="66" charset="0"/>
              </a:rPr>
              <a:t> ve </a:t>
            </a:r>
            <a:r>
              <a:rPr lang="tr-TR" altLang="tr-TR" sz="1800" i="1">
                <a:latin typeface="Comic Sans MS" panose="030F0702030302020204" pitchFamily="66" charset="0"/>
              </a:rPr>
              <a:t>VirD2</a:t>
            </a:r>
            <a:r>
              <a:rPr lang="tr-TR" altLang="tr-TR" sz="1800">
                <a:latin typeface="Comic Sans MS" panose="030F0702030302020204" pitchFamily="66" charset="0"/>
              </a:rPr>
              <a:t> genlerinin ürettiği bir endonükleaz enzimi tarafından alt sınır bölgesinden kesilir.</a:t>
            </a:r>
          </a:p>
        </p:txBody>
      </p:sp>
    </p:spTree>
    <p:extLst>
      <p:ext uri="{BB962C8B-B14F-4D97-AF65-F5344CB8AC3E}">
        <p14:creationId xmlns:p14="http://schemas.microsoft.com/office/powerpoint/2010/main" val="25983171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 rot="-2146565">
            <a:off x="1528763" y="360364"/>
            <a:ext cx="1319212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  <p:pic>
        <p:nvPicPr>
          <p:cNvPr id="55300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628775"/>
            <a:ext cx="5397500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 Aracılığıyla Bitkilere Gen Aktarımı</a:t>
            </a:r>
            <a:endParaRPr lang="en-US" altLang="tr-TR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847851" y="4149725"/>
            <a:ext cx="8569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i="1">
                <a:latin typeface="Comic Sans MS" panose="030F0702030302020204" pitchFamily="66" charset="0"/>
              </a:rPr>
              <a:t>VirD2</a:t>
            </a:r>
            <a:r>
              <a:rPr lang="tr-TR" altLang="tr-TR" sz="1800">
                <a:latin typeface="Comic Sans MS" panose="030F0702030302020204" pitchFamily="66" charset="0"/>
              </a:rPr>
              <a:t> proteini, sağ sınır bölgesinin 5</a:t>
            </a:r>
            <a:r>
              <a:rPr lang="tr-TR" altLang="tr-TR" sz="1800">
                <a:latin typeface="Comic Sans MS" panose="030F0702030302020204" pitchFamily="66" charset="0"/>
                <a:sym typeface="Symbol" panose="05050102010706020507" pitchFamily="18" charset="2"/>
              </a:rPr>
              <a:t></a:t>
            </a:r>
            <a:r>
              <a:rPr lang="tr-TR" altLang="tr-TR" sz="1800">
                <a:latin typeface="Comic Sans MS" panose="030F0702030302020204" pitchFamily="66" charset="0"/>
              </a:rPr>
              <a:t> ucuna bağlanarak T-iplikçiğinin serbest kalmasını sağlar. Serbest kalan tek sarmal T-DNA, </a:t>
            </a:r>
            <a:r>
              <a:rPr lang="tr-TR" altLang="tr-TR" sz="1800" i="1">
                <a:latin typeface="Comic Sans MS" panose="030F0702030302020204" pitchFamily="66" charset="0"/>
              </a:rPr>
              <a:t>VirE</a:t>
            </a:r>
            <a:r>
              <a:rPr lang="tr-TR" altLang="tr-TR" sz="1800">
                <a:latin typeface="Comic Sans MS" panose="030F0702030302020204" pitchFamily="66" charset="0"/>
              </a:rPr>
              <a:t> proteini tarafından kaplanarak ortamda bulunan nükleaz enzimlerinin olumsuz etkilerinden korunur. </a:t>
            </a:r>
            <a:r>
              <a:rPr lang="tr-TR" altLang="tr-TR" sz="1800" i="1">
                <a:latin typeface="Comic Sans MS" panose="030F0702030302020204" pitchFamily="66" charset="0"/>
              </a:rPr>
              <a:t>VirD2</a:t>
            </a:r>
            <a:r>
              <a:rPr lang="tr-TR" altLang="tr-TR" sz="1800">
                <a:latin typeface="Comic Sans MS" panose="030F0702030302020204" pitchFamily="66" charset="0"/>
              </a:rPr>
              <a:t> proteini, T-DNA’nın bitki hücrelerine aktarılmasında  rol  oynarken,  </a:t>
            </a:r>
            <a:r>
              <a:rPr lang="tr-TR" altLang="tr-TR" sz="1800" i="1">
                <a:latin typeface="Comic Sans MS" panose="030F0702030302020204" pitchFamily="66" charset="0"/>
              </a:rPr>
              <a:t>VirB</a:t>
            </a:r>
            <a:r>
              <a:rPr lang="tr-TR" altLang="tr-TR" sz="1800">
                <a:latin typeface="Comic Sans MS" panose="030F0702030302020204" pitchFamily="66" charset="0"/>
              </a:rPr>
              <a:t>  proteininin  bakterinin hücre zarında T-DNA’nın geçebileceği büyüklükte bir açıklık oluşturduğu düşünülmektedir.</a:t>
            </a:r>
          </a:p>
        </p:txBody>
      </p:sp>
    </p:spTree>
    <p:extLst>
      <p:ext uri="{BB962C8B-B14F-4D97-AF65-F5344CB8AC3E}">
        <p14:creationId xmlns:p14="http://schemas.microsoft.com/office/powerpoint/2010/main" val="26468614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 rot="-2146565">
            <a:off x="1528763" y="360364"/>
            <a:ext cx="1319212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  <p:pic>
        <p:nvPicPr>
          <p:cNvPr id="56324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628775"/>
            <a:ext cx="5397500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 Aracılığıyla Bitkilere Gen Aktarımı</a:t>
            </a:r>
            <a:endParaRPr lang="en-US" altLang="tr-TR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847851" y="41497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Bitki hücresine giren T-DNA, hücre çekirdeğine </a:t>
            </a:r>
            <a:r>
              <a:rPr lang="tr-TR" altLang="tr-TR" sz="1800" i="1">
                <a:latin typeface="Comic Sans MS" panose="030F0702030302020204" pitchFamily="66" charset="0"/>
              </a:rPr>
              <a:t>VirD</a:t>
            </a:r>
            <a:r>
              <a:rPr lang="tr-TR" altLang="tr-TR" sz="1800">
                <a:latin typeface="Comic Sans MS" panose="030F0702030302020204" pitchFamily="66" charset="0"/>
              </a:rPr>
              <a:t> proteinince taşınmakta, çekirdek içine alınmasında </a:t>
            </a:r>
            <a:r>
              <a:rPr lang="tr-TR" altLang="tr-TR" sz="1800" i="1">
                <a:latin typeface="Comic Sans MS" panose="030F0702030302020204" pitchFamily="66" charset="0"/>
              </a:rPr>
              <a:t>VirE2</a:t>
            </a:r>
            <a:r>
              <a:rPr lang="tr-TR" altLang="tr-TR" sz="1800">
                <a:latin typeface="Comic Sans MS" panose="030F0702030302020204" pitchFamily="66" charset="0"/>
              </a:rPr>
              <a:t> proteininin rol oynadığı tahmin  edilmektedir. Böylece bitki hücre  çekirdeğine  giren T-DNA, bir veya birkaç kopya halinde rastgele bitki kromozomuyla   birleşmektedir.</a:t>
            </a:r>
          </a:p>
        </p:txBody>
      </p:sp>
    </p:spTree>
    <p:extLst>
      <p:ext uri="{BB962C8B-B14F-4D97-AF65-F5344CB8AC3E}">
        <p14:creationId xmlns:p14="http://schemas.microsoft.com/office/powerpoint/2010/main" val="6143171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 rot="-2146565">
            <a:off x="1528763" y="360364"/>
            <a:ext cx="1319212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  <p:pic>
        <p:nvPicPr>
          <p:cNvPr id="57348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628775"/>
            <a:ext cx="5397500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 Aracılığıyla Bitkilere Gen Aktarımı</a:t>
            </a:r>
            <a:endParaRPr lang="en-US" altLang="tr-TR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847851" y="41497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Bitki hücresine giren T-DNA, hücre çekirdeğine </a:t>
            </a:r>
            <a:r>
              <a:rPr lang="tr-TR" altLang="tr-TR" sz="1800" i="1">
                <a:latin typeface="Comic Sans MS" panose="030F0702030302020204" pitchFamily="66" charset="0"/>
              </a:rPr>
              <a:t>VirD</a:t>
            </a:r>
            <a:r>
              <a:rPr lang="tr-TR" altLang="tr-TR" sz="1800">
                <a:latin typeface="Comic Sans MS" panose="030F0702030302020204" pitchFamily="66" charset="0"/>
              </a:rPr>
              <a:t> proteinince taşınmakta, çekirdek içine alınmasında </a:t>
            </a:r>
            <a:r>
              <a:rPr lang="tr-TR" altLang="tr-TR" sz="1800" i="1">
                <a:latin typeface="Comic Sans MS" panose="030F0702030302020204" pitchFamily="66" charset="0"/>
              </a:rPr>
              <a:t>VirE2</a:t>
            </a:r>
            <a:r>
              <a:rPr lang="tr-TR" altLang="tr-TR" sz="1800">
                <a:latin typeface="Comic Sans MS" panose="030F0702030302020204" pitchFamily="66" charset="0"/>
              </a:rPr>
              <a:t> proteininin rol oynadığı tahmin  edilmektedir. Böylece bitki hücre  çekirdeğine  giren T-DNA, bir veya birkaç kopya halinde rastgele bitki kromozomuyla   birleşmektedir.</a:t>
            </a:r>
          </a:p>
        </p:txBody>
      </p:sp>
    </p:spTree>
    <p:extLst>
      <p:ext uri="{BB962C8B-B14F-4D97-AF65-F5344CB8AC3E}">
        <p14:creationId xmlns:p14="http://schemas.microsoft.com/office/powerpoint/2010/main" val="41881412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8373" name="Picture 6" descr="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12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396" name="Picture 6" descr="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38677110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20" name="Picture 6" descr="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36244149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279</Words>
  <Application>Microsoft Office PowerPoint</Application>
  <PresentationFormat>Geniş ekran</PresentationFormat>
  <Paragraphs>21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Century Gothic</vt:lpstr>
      <vt:lpstr>Comic Sans MS</vt:lpstr>
      <vt:lpstr>Symbol</vt:lpstr>
      <vt:lpstr>Wingdings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2018-03-22T08:48:05Z</dcterms:created>
  <dcterms:modified xsi:type="dcterms:W3CDTF">2018-03-22T08:48:13Z</dcterms:modified>
</cp:coreProperties>
</file>