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330" y="-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25.12.2019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25.12.2019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1" name="İçerik Yer Tutucusu 2"/>
          <p:cNvSpPr>
            <a:spLocks noGrp="1"/>
          </p:cNvSpPr>
          <p:nvPr>
            <p:ph idx="1"/>
          </p:nvPr>
        </p:nvSpPr>
        <p:spPr/>
        <p:txBody>
          <a:bodyPr/>
          <a:lstStyle/>
          <a:p>
            <a:pPr marL="0" indent="0">
              <a:buFont typeface="Arial" charset="0"/>
              <a:buNone/>
            </a:pPr>
            <a:endParaRPr lang="tr-TR" altLang="tr-TR" sz="3000" dirty="0" smtClean="0"/>
          </a:p>
          <a:p>
            <a:pPr marL="0" indent="0">
              <a:buFont typeface="Arial" charset="0"/>
              <a:buNone/>
            </a:pPr>
            <a:endParaRPr lang="tr-TR" altLang="tr-TR" sz="3000" dirty="0" smtClean="0"/>
          </a:p>
          <a:p>
            <a:pPr marL="0" indent="0" algn="ctr">
              <a:buFont typeface="Arial" charset="0"/>
              <a:buNone/>
            </a:pPr>
            <a:r>
              <a:rPr lang="tr-TR" altLang="tr-TR" sz="3000" dirty="0" smtClean="0"/>
              <a:t>XIII. HAFTA</a:t>
            </a:r>
          </a:p>
          <a:p>
            <a:pPr marL="0" indent="0" algn="ctr">
              <a:buFont typeface="Arial" charset="0"/>
              <a:buNone/>
            </a:pPr>
            <a:r>
              <a:rPr lang="tr-TR" altLang="tr-TR" sz="3000" i="1" dirty="0" smtClean="0"/>
              <a:t>KİTLE FONLAMASI</a:t>
            </a:r>
          </a:p>
          <a:p>
            <a:pPr marL="0" indent="0" algn="ctr">
              <a:buFont typeface="Arial" charset="0"/>
              <a:buNone/>
            </a:pPr>
            <a:endParaRPr lang="tr-TR" altLang="tr-TR" sz="3000" dirty="0" smtClean="0"/>
          </a:p>
        </p:txBody>
      </p:sp>
      <p:sp>
        <p:nvSpPr>
          <p:cNvPr id="109572" name="Altbilgi Yer Tutucusu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Verdana" pitchFamily="34" charset="0"/>
                <a:cs typeface="Arial" charset="0"/>
              </a:defRPr>
            </a:lvl1pPr>
            <a:lvl2pPr marL="742950" indent="-285750">
              <a:defRPr sz="1700">
                <a:solidFill>
                  <a:schemeClr val="tx1"/>
                </a:solidFill>
                <a:latin typeface="Verdana" pitchFamily="34" charset="0"/>
                <a:cs typeface="Arial" charset="0"/>
              </a:defRPr>
            </a:lvl2pPr>
            <a:lvl3pPr marL="1143000" indent="-228600">
              <a:defRPr sz="1700">
                <a:solidFill>
                  <a:schemeClr val="tx1"/>
                </a:solidFill>
                <a:latin typeface="Verdana" pitchFamily="34" charset="0"/>
                <a:cs typeface="Arial" charset="0"/>
              </a:defRPr>
            </a:lvl3pPr>
            <a:lvl4pPr marL="1600200" indent="-228600">
              <a:defRPr sz="1700">
                <a:solidFill>
                  <a:schemeClr val="tx1"/>
                </a:solidFill>
                <a:latin typeface="Verdana" pitchFamily="34" charset="0"/>
                <a:cs typeface="Arial" charset="0"/>
              </a:defRPr>
            </a:lvl4pPr>
            <a:lvl5pPr marL="2057400" indent="-228600">
              <a:defRPr sz="1700">
                <a:solidFill>
                  <a:schemeClr val="tx1"/>
                </a:solidFill>
                <a:latin typeface="Verdana" pitchFamily="34" charset="0"/>
                <a:cs typeface="Arial" charset="0"/>
              </a:defRPr>
            </a:lvl5pPr>
            <a:lvl6pPr marL="2514600" indent="-228600" eaLnBrk="0" fontAlgn="base" hangingPunct="0">
              <a:spcBef>
                <a:spcPct val="0"/>
              </a:spcBef>
              <a:spcAft>
                <a:spcPct val="0"/>
              </a:spcAft>
              <a:defRPr sz="1700">
                <a:solidFill>
                  <a:schemeClr val="tx1"/>
                </a:solidFill>
                <a:latin typeface="Verdana" pitchFamily="34" charset="0"/>
                <a:cs typeface="Arial" charset="0"/>
              </a:defRPr>
            </a:lvl6pPr>
            <a:lvl7pPr marL="2971800" indent="-228600" eaLnBrk="0" fontAlgn="base" hangingPunct="0">
              <a:spcBef>
                <a:spcPct val="0"/>
              </a:spcBef>
              <a:spcAft>
                <a:spcPct val="0"/>
              </a:spcAft>
              <a:defRPr sz="1700">
                <a:solidFill>
                  <a:schemeClr val="tx1"/>
                </a:solidFill>
                <a:latin typeface="Verdana" pitchFamily="34" charset="0"/>
                <a:cs typeface="Arial" charset="0"/>
              </a:defRPr>
            </a:lvl7pPr>
            <a:lvl8pPr marL="3429000" indent="-228600" eaLnBrk="0" fontAlgn="base" hangingPunct="0">
              <a:spcBef>
                <a:spcPct val="0"/>
              </a:spcBef>
              <a:spcAft>
                <a:spcPct val="0"/>
              </a:spcAft>
              <a:defRPr sz="1700">
                <a:solidFill>
                  <a:schemeClr val="tx1"/>
                </a:solidFill>
                <a:latin typeface="Verdana" pitchFamily="34" charset="0"/>
                <a:cs typeface="Arial" charset="0"/>
              </a:defRPr>
            </a:lvl8pPr>
            <a:lvl9pPr marL="3886200" indent="-228600" eaLnBrk="0" fontAlgn="base" hangingPunct="0">
              <a:spcBef>
                <a:spcPct val="0"/>
              </a:spcBef>
              <a:spcAft>
                <a:spcPct val="0"/>
              </a:spcAft>
              <a:defRPr sz="1700">
                <a:solidFill>
                  <a:schemeClr val="tx1"/>
                </a:solidFill>
                <a:latin typeface="Verdana" pitchFamily="34" charset="0"/>
                <a:cs typeface="Arial" charset="0"/>
              </a:defRPr>
            </a:lvl9pPr>
          </a:lstStyle>
          <a:p>
            <a:r>
              <a:rPr lang="tr-TR" altLang="tr-TR" sz="1200">
                <a:solidFill>
                  <a:srgbClr val="898989"/>
                </a:solidFill>
              </a:rPr>
              <a:t>Arş. Gör. Gökhan AYDOĞAN</a:t>
            </a:r>
          </a:p>
        </p:txBody>
      </p:sp>
      <p:sp>
        <p:nvSpPr>
          <p:cNvPr id="109573" name="Slayt Numarası Yer Tutucusu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Verdana" pitchFamily="34" charset="0"/>
                <a:cs typeface="Arial" charset="0"/>
              </a:defRPr>
            </a:lvl1pPr>
            <a:lvl2pPr marL="742950" indent="-285750">
              <a:defRPr sz="1700">
                <a:solidFill>
                  <a:schemeClr val="tx1"/>
                </a:solidFill>
                <a:latin typeface="Verdana" pitchFamily="34" charset="0"/>
                <a:cs typeface="Arial" charset="0"/>
              </a:defRPr>
            </a:lvl2pPr>
            <a:lvl3pPr marL="1143000" indent="-228600">
              <a:defRPr sz="1700">
                <a:solidFill>
                  <a:schemeClr val="tx1"/>
                </a:solidFill>
                <a:latin typeface="Verdana" pitchFamily="34" charset="0"/>
                <a:cs typeface="Arial" charset="0"/>
              </a:defRPr>
            </a:lvl3pPr>
            <a:lvl4pPr marL="1600200" indent="-228600">
              <a:defRPr sz="1700">
                <a:solidFill>
                  <a:schemeClr val="tx1"/>
                </a:solidFill>
                <a:latin typeface="Verdana" pitchFamily="34" charset="0"/>
                <a:cs typeface="Arial" charset="0"/>
              </a:defRPr>
            </a:lvl4pPr>
            <a:lvl5pPr marL="2057400" indent="-228600">
              <a:defRPr sz="1700">
                <a:solidFill>
                  <a:schemeClr val="tx1"/>
                </a:solidFill>
                <a:latin typeface="Verdana" pitchFamily="34" charset="0"/>
                <a:cs typeface="Arial" charset="0"/>
              </a:defRPr>
            </a:lvl5pPr>
            <a:lvl6pPr marL="2514600" indent="-228600" eaLnBrk="0" fontAlgn="base" hangingPunct="0">
              <a:spcBef>
                <a:spcPct val="0"/>
              </a:spcBef>
              <a:spcAft>
                <a:spcPct val="0"/>
              </a:spcAft>
              <a:defRPr sz="1700">
                <a:solidFill>
                  <a:schemeClr val="tx1"/>
                </a:solidFill>
                <a:latin typeface="Verdana" pitchFamily="34" charset="0"/>
                <a:cs typeface="Arial" charset="0"/>
              </a:defRPr>
            </a:lvl6pPr>
            <a:lvl7pPr marL="2971800" indent="-228600" eaLnBrk="0" fontAlgn="base" hangingPunct="0">
              <a:spcBef>
                <a:spcPct val="0"/>
              </a:spcBef>
              <a:spcAft>
                <a:spcPct val="0"/>
              </a:spcAft>
              <a:defRPr sz="1700">
                <a:solidFill>
                  <a:schemeClr val="tx1"/>
                </a:solidFill>
                <a:latin typeface="Verdana" pitchFamily="34" charset="0"/>
                <a:cs typeface="Arial" charset="0"/>
              </a:defRPr>
            </a:lvl7pPr>
            <a:lvl8pPr marL="3429000" indent="-228600" eaLnBrk="0" fontAlgn="base" hangingPunct="0">
              <a:spcBef>
                <a:spcPct val="0"/>
              </a:spcBef>
              <a:spcAft>
                <a:spcPct val="0"/>
              </a:spcAft>
              <a:defRPr sz="1700">
                <a:solidFill>
                  <a:schemeClr val="tx1"/>
                </a:solidFill>
                <a:latin typeface="Verdana" pitchFamily="34" charset="0"/>
                <a:cs typeface="Arial" charset="0"/>
              </a:defRPr>
            </a:lvl8pPr>
            <a:lvl9pPr marL="3886200" indent="-228600" eaLnBrk="0" fontAlgn="base" hangingPunct="0">
              <a:spcBef>
                <a:spcPct val="0"/>
              </a:spcBef>
              <a:spcAft>
                <a:spcPct val="0"/>
              </a:spcAft>
              <a:defRPr sz="1700">
                <a:solidFill>
                  <a:schemeClr val="tx1"/>
                </a:solidFill>
                <a:latin typeface="Verdana" pitchFamily="34" charset="0"/>
                <a:cs typeface="Arial" charset="0"/>
              </a:defRPr>
            </a:lvl9pPr>
          </a:lstStyle>
          <a:p>
            <a:fld id="{DADE3A79-5552-4A4B-A5BD-9D695698795A}" type="slidenum">
              <a:rPr lang="tr-TR" altLang="tr-TR" sz="1200">
                <a:solidFill>
                  <a:srgbClr val="898989"/>
                </a:solidFill>
              </a:rPr>
              <a:pPr/>
              <a:t>1</a:t>
            </a:fld>
            <a:endParaRPr lang="tr-TR" altLang="tr-TR" sz="1200">
              <a:solidFill>
                <a:srgbClr val="898989"/>
              </a:solidFill>
            </a:endParaRPr>
          </a:p>
        </p:txBody>
      </p:sp>
    </p:spTree>
    <p:extLst>
      <p:ext uri="{BB962C8B-B14F-4D97-AF65-F5344CB8AC3E}">
        <p14:creationId xmlns:p14="http://schemas.microsoft.com/office/powerpoint/2010/main" val="21785559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Başlık 1"/>
          <p:cNvSpPr>
            <a:spLocks noGrp="1"/>
          </p:cNvSpPr>
          <p:nvPr>
            <p:ph type="title"/>
          </p:nvPr>
        </p:nvSpPr>
        <p:spPr/>
        <p:txBody>
          <a:bodyPr/>
          <a:lstStyle/>
          <a:p>
            <a:r>
              <a:rPr lang="tr-TR" altLang="tr-TR" b="1" smtClean="0"/>
              <a:t>Kitle Fonlaması</a:t>
            </a:r>
          </a:p>
        </p:txBody>
      </p:sp>
      <p:sp>
        <p:nvSpPr>
          <p:cNvPr id="110595" name="İçerik Yer Tutucusu 2"/>
          <p:cNvSpPr>
            <a:spLocks noGrp="1"/>
          </p:cNvSpPr>
          <p:nvPr>
            <p:ph idx="1"/>
          </p:nvPr>
        </p:nvSpPr>
        <p:spPr>
          <a:xfrm>
            <a:off x="323850" y="1628775"/>
            <a:ext cx="8496300" cy="4497388"/>
          </a:xfrm>
        </p:spPr>
        <p:txBody>
          <a:bodyPr/>
          <a:lstStyle/>
          <a:p>
            <a:r>
              <a:rPr lang="tr-TR" altLang="tr-TR" sz="2000" smtClean="0"/>
              <a:t>SerPK m. 3/1.z) </a:t>
            </a:r>
            <a:r>
              <a:rPr lang="tr-TR" altLang="tr-TR" sz="2000" b="1" smtClean="0"/>
              <a:t>(Ek bent: 28.11.2017 tarihli ve 7061 sayılı Kanunun 107 nci maddesi ile)</a:t>
            </a:r>
          </a:p>
          <a:p>
            <a:endParaRPr lang="tr-TR" altLang="tr-TR" sz="2000" b="1" smtClean="0"/>
          </a:p>
          <a:p>
            <a:pPr algn="just">
              <a:lnSpc>
                <a:spcPct val="150000"/>
              </a:lnSpc>
              <a:buFont typeface="Arial" charset="0"/>
              <a:buNone/>
            </a:pPr>
            <a:r>
              <a:rPr lang="tr-TR" altLang="tr-TR" sz="2500" b="1" u="sng" smtClean="0"/>
              <a:t>Kitle fonlaması:</a:t>
            </a:r>
            <a:r>
              <a:rPr lang="tr-TR" altLang="tr-TR" sz="2500" b="1" smtClean="0"/>
              <a:t> </a:t>
            </a:r>
            <a:r>
              <a:rPr lang="tr-TR" altLang="tr-TR" sz="2500" smtClean="0"/>
              <a:t>Bir projenin veya girişim şirketinin ihtiyaç duyduğu fonu sağlamak amacıyla Kurul tarafından belirlenen esaslar dâhilinde bu Kanunun yatırımcı tazminine ilişkin hükümlerine tabi olmaksızın kitle fonlama platformları aracılığıyla halktan para toplanmasını,</a:t>
            </a:r>
          </a:p>
          <a:p>
            <a:pPr>
              <a:buFont typeface="Arial" charset="0"/>
              <a:buNone/>
            </a:pPr>
            <a:r>
              <a:rPr lang="tr-TR" altLang="tr-TR" sz="2500" smtClean="0"/>
              <a:t>....ifade eder</a:t>
            </a:r>
          </a:p>
          <a:p>
            <a:pPr>
              <a:buFont typeface="Arial" charset="0"/>
              <a:buNone/>
            </a:pPr>
            <a:endParaRPr lang="tr-TR" altLang="tr-TR" sz="2800" smtClean="0"/>
          </a:p>
        </p:txBody>
      </p:sp>
      <p:sp>
        <p:nvSpPr>
          <p:cNvPr id="110596" name="Altbilgi Yer Tutucusu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
        <p:nvSpPr>
          <p:cNvPr id="110597" name="Slayt Numarası Yer Tutucusu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D47A3200-AD50-4019-992B-2525987E46EC}" type="slidenum">
              <a:rPr lang="tr-TR" altLang="tr-TR" sz="1200">
                <a:solidFill>
                  <a:srgbClr val="898989"/>
                </a:solidFill>
                <a:latin typeface="Verdana" pitchFamily="34" charset="0"/>
              </a:rPr>
              <a:pPr>
                <a:spcBef>
                  <a:spcPct val="0"/>
                </a:spcBef>
                <a:buFontTx/>
                <a:buNone/>
              </a:pPr>
              <a:t>2</a:t>
            </a:fld>
            <a:endParaRPr lang="tr-TR" altLang="tr-TR" sz="1200">
              <a:solidFill>
                <a:srgbClr val="898989"/>
              </a:solidFill>
              <a:latin typeface="Verdana" pitchFamily="34" charset="0"/>
            </a:endParaRPr>
          </a:p>
        </p:txBody>
      </p:sp>
    </p:spTree>
    <p:extLst>
      <p:ext uri="{BB962C8B-B14F-4D97-AF65-F5344CB8AC3E}">
        <p14:creationId xmlns:p14="http://schemas.microsoft.com/office/powerpoint/2010/main" val="27112660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Başlık 1"/>
          <p:cNvSpPr>
            <a:spLocks noGrp="1"/>
          </p:cNvSpPr>
          <p:nvPr>
            <p:ph type="title"/>
          </p:nvPr>
        </p:nvSpPr>
        <p:spPr/>
        <p:txBody>
          <a:bodyPr/>
          <a:lstStyle/>
          <a:p>
            <a:r>
              <a:rPr lang="tr-TR" altLang="tr-TR" sz="4000" b="1" smtClean="0"/>
              <a:t>Kitle Fonlaması ve İhraççı İlişkisi</a:t>
            </a:r>
          </a:p>
        </p:txBody>
      </p:sp>
      <p:sp>
        <p:nvSpPr>
          <p:cNvPr id="111619" name="İçerik Yer Tutucusu 2"/>
          <p:cNvSpPr>
            <a:spLocks noGrp="1"/>
          </p:cNvSpPr>
          <p:nvPr>
            <p:ph idx="1"/>
          </p:nvPr>
        </p:nvSpPr>
        <p:spPr>
          <a:xfrm>
            <a:off x="457200" y="1844675"/>
            <a:ext cx="8229600" cy="4511675"/>
          </a:xfrm>
        </p:spPr>
        <p:txBody>
          <a:bodyPr/>
          <a:lstStyle/>
          <a:p>
            <a:pPr marL="0" indent="0">
              <a:buFont typeface="Arial" charset="0"/>
              <a:buNone/>
            </a:pPr>
            <a:r>
              <a:rPr lang="tr-TR" altLang="tr-TR" sz="2500" smtClean="0"/>
              <a:t>h) </a:t>
            </a:r>
            <a:r>
              <a:rPr lang="tr-TR" altLang="tr-TR" sz="2500" b="1" smtClean="0"/>
              <a:t>(Değişik bent: 28.11.2017 tarihli ve 7061 sayılı Kanunun 107 nci maddesi ile) </a:t>
            </a:r>
          </a:p>
          <a:p>
            <a:pPr marL="0" indent="0">
              <a:buFont typeface="Arial" charset="0"/>
              <a:buNone/>
            </a:pPr>
            <a:r>
              <a:rPr lang="tr-TR" altLang="tr-TR" sz="2500" b="1" smtClean="0"/>
              <a:t>İhraççı: </a:t>
            </a:r>
            <a:r>
              <a:rPr lang="tr-TR" altLang="tr-TR" sz="2500" b="1" smtClean="0">
                <a:solidFill>
                  <a:srgbClr val="FF0000"/>
                </a:solidFill>
              </a:rPr>
              <a:t>Kitle fonlaması platformları aracılığıyla para toplayanlar hariç olmak üzere, </a:t>
            </a:r>
            <a:r>
              <a:rPr lang="tr-TR" altLang="tr-TR" sz="2500" smtClean="0"/>
              <a:t>sermaye piyasası araçlarını ihraç eden, ihraç etmek üzere Kurula başvuruda bulunan veya sermaye piyasası araçları halka arz edilen tüzel kişileri ve bu Kanuna tabi yatırım fonlarını,</a:t>
            </a:r>
          </a:p>
          <a:p>
            <a:pPr marL="0" indent="0">
              <a:buFont typeface="Arial" charset="0"/>
              <a:buNone/>
            </a:pPr>
            <a:endParaRPr lang="tr-TR" altLang="tr-TR" sz="2500" smtClean="0"/>
          </a:p>
          <a:p>
            <a:pPr marL="0" indent="0">
              <a:buFont typeface="Arial" charset="0"/>
              <a:buNone/>
            </a:pPr>
            <a:r>
              <a:rPr lang="tr-TR" altLang="tr-TR" sz="2500" smtClean="0"/>
              <a:t>ifade eder.</a:t>
            </a:r>
          </a:p>
        </p:txBody>
      </p:sp>
      <p:sp>
        <p:nvSpPr>
          <p:cNvPr id="111620" name="Altbilgi Yer Tutucusu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
        <p:nvSpPr>
          <p:cNvPr id="111621" name="Slayt Numarası Yer Tutucusu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0123EDD1-C404-4DE4-95C1-5C151A2B36BB}" type="slidenum">
              <a:rPr lang="tr-TR" altLang="tr-TR" sz="1200">
                <a:solidFill>
                  <a:srgbClr val="898989"/>
                </a:solidFill>
                <a:latin typeface="Verdana" pitchFamily="34" charset="0"/>
              </a:rPr>
              <a:pPr>
                <a:spcBef>
                  <a:spcPct val="0"/>
                </a:spcBef>
                <a:buFontTx/>
                <a:buNone/>
              </a:pPr>
              <a:t>3</a:t>
            </a:fld>
            <a:endParaRPr lang="tr-TR" altLang="tr-TR" sz="1200">
              <a:solidFill>
                <a:srgbClr val="898989"/>
              </a:solidFill>
              <a:latin typeface="Verdana" pitchFamily="34" charset="0"/>
            </a:endParaRPr>
          </a:p>
        </p:txBody>
      </p:sp>
    </p:spTree>
    <p:extLst>
      <p:ext uri="{BB962C8B-B14F-4D97-AF65-F5344CB8AC3E}">
        <p14:creationId xmlns:p14="http://schemas.microsoft.com/office/powerpoint/2010/main" val="11441474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Başlık 1"/>
          <p:cNvSpPr>
            <a:spLocks noGrp="1"/>
          </p:cNvSpPr>
          <p:nvPr>
            <p:ph type="title"/>
          </p:nvPr>
        </p:nvSpPr>
        <p:spPr/>
        <p:txBody>
          <a:bodyPr/>
          <a:lstStyle/>
          <a:p>
            <a:r>
              <a:rPr lang="tr-TR" altLang="tr-TR" b="1" smtClean="0"/>
              <a:t>Kitle Fonlamasının ve HAAO İlişkisi</a:t>
            </a:r>
            <a:endParaRPr lang="tr-TR" altLang="tr-TR" smtClean="0"/>
          </a:p>
        </p:txBody>
      </p:sp>
      <p:sp>
        <p:nvSpPr>
          <p:cNvPr id="112643" name="İçerik Yer Tutucusu 2"/>
          <p:cNvSpPr>
            <a:spLocks noGrp="1"/>
          </p:cNvSpPr>
          <p:nvPr>
            <p:ph idx="1"/>
          </p:nvPr>
        </p:nvSpPr>
        <p:spPr>
          <a:xfrm>
            <a:off x="323850" y="1557338"/>
            <a:ext cx="8362950" cy="4568825"/>
          </a:xfrm>
        </p:spPr>
        <p:txBody>
          <a:bodyPr/>
          <a:lstStyle/>
          <a:p>
            <a:pPr marL="0" indent="0">
              <a:buFont typeface="Arial" charset="0"/>
              <a:buNone/>
            </a:pPr>
            <a:r>
              <a:rPr lang="tr-TR" altLang="tr-TR" sz="2200" b="1" smtClean="0"/>
              <a:t>SerPK m. 3/.e </a:t>
            </a:r>
            <a:r>
              <a:rPr lang="tr-TR" altLang="tr-TR" sz="1600" b="1" smtClean="0"/>
              <a:t>(Değişik bent: 28.11.2017 tarihli ve 7061 sayılı Kanunun 107 nci maddesi ile) </a:t>
            </a:r>
          </a:p>
          <a:p>
            <a:pPr marL="0" indent="0">
              <a:buFont typeface="Arial" charset="0"/>
              <a:buNone/>
            </a:pPr>
            <a:r>
              <a:rPr lang="tr-TR" altLang="tr-TR" sz="2200" b="1" smtClean="0"/>
              <a:t>Halka açık ortaklık: </a:t>
            </a:r>
            <a:r>
              <a:rPr lang="tr-TR" altLang="tr-TR" sz="2200" b="1" smtClean="0">
                <a:solidFill>
                  <a:srgbClr val="FF0000"/>
                </a:solidFill>
              </a:rPr>
              <a:t>Kitle fonlaması platformları aracılığıyla para toplayanlar hariç olmak üzere, </a:t>
            </a:r>
            <a:r>
              <a:rPr lang="tr-TR" altLang="tr-TR" sz="2200" smtClean="0"/>
              <a:t>payları halka arz edilmiş olan veya halka arz edilmiş sayılan anonim ortaklıkları,</a:t>
            </a:r>
          </a:p>
          <a:p>
            <a:pPr marL="0" indent="0">
              <a:buFont typeface="Arial" charset="0"/>
              <a:buNone/>
            </a:pPr>
            <a:r>
              <a:rPr lang="tr-TR" altLang="tr-TR" sz="2200" smtClean="0"/>
              <a:t>ifade eder.</a:t>
            </a:r>
          </a:p>
          <a:p>
            <a:pPr marL="0" indent="0">
              <a:buFont typeface="Arial" charset="0"/>
              <a:buNone/>
            </a:pPr>
            <a:endParaRPr lang="tr-TR" altLang="tr-TR" sz="2200" smtClean="0"/>
          </a:p>
          <a:p>
            <a:pPr marL="0" indent="0">
              <a:buFont typeface="Arial" charset="0"/>
              <a:buNone/>
            </a:pPr>
            <a:endParaRPr lang="tr-TR" altLang="tr-TR" sz="2200" smtClean="0"/>
          </a:p>
          <a:p>
            <a:pPr marL="0" indent="0">
              <a:buFont typeface="Arial" charset="0"/>
              <a:buNone/>
            </a:pPr>
            <a:r>
              <a:rPr lang="tr-TR" altLang="tr-TR" sz="2200" b="1" smtClean="0"/>
              <a:t>SerPK m. 16 –</a:t>
            </a:r>
            <a:r>
              <a:rPr lang="tr-TR" altLang="tr-TR" sz="2200" smtClean="0"/>
              <a:t> (1) </a:t>
            </a:r>
            <a:r>
              <a:rPr lang="tr-TR" altLang="tr-TR" sz="2200" b="1" smtClean="0"/>
              <a:t>(Değişik birinci cümle: 28/11/2017-7061/109 md.) </a:t>
            </a:r>
          </a:p>
          <a:p>
            <a:pPr marL="0" indent="0">
              <a:buFont typeface="Arial" charset="0"/>
              <a:buNone/>
            </a:pPr>
            <a:r>
              <a:rPr lang="tr-TR" altLang="tr-TR" sz="2200" smtClean="0"/>
              <a:t>Payları borsada işlem gören ortaklıklar ile kitle fonlaması suretiyle halktan para toplayan ortaklıklar hariç olmak üzere pay sahibi sayısı beş yüzü aşan anonim ortaklıkların payları halka arz olunmuş sayılır. Bu ortaklıklar halka açık ortaklık hükümlerine de tabi olurlar.</a:t>
            </a:r>
          </a:p>
        </p:txBody>
      </p:sp>
      <p:sp>
        <p:nvSpPr>
          <p:cNvPr id="112644" name="Altbilgi Yer Tutucusu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
        <p:nvSpPr>
          <p:cNvPr id="112645" name="Slayt Numarası Yer Tutucusu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3F7186E0-4426-4362-8FFF-1BDC8E0B06AB}" type="slidenum">
              <a:rPr lang="tr-TR" altLang="tr-TR" sz="1200">
                <a:solidFill>
                  <a:srgbClr val="898989"/>
                </a:solidFill>
                <a:latin typeface="Verdana" pitchFamily="34" charset="0"/>
              </a:rPr>
              <a:pPr>
                <a:spcBef>
                  <a:spcPct val="0"/>
                </a:spcBef>
                <a:buFontTx/>
                <a:buNone/>
              </a:pPr>
              <a:t>4</a:t>
            </a:fld>
            <a:endParaRPr lang="tr-TR" altLang="tr-TR" sz="1200">
              <a:solidFill>
                <a:srgbClr val="898989"/>
              </a:solidFill>
              <a:latin typeface="Verdana" pitchFamily="34" charset="0"/>
            </a:endParaRPr>
          </a:p>
        </p:txBody>
      </p:sp>
    </p:spTree>
    <p:extLst>
      <p:ext uri="{BB962C8B-B14F-4D97-AF65-F5344CB8AC3E}">
        <p14:creationId xmlns:p14="http://schemas.microsoft.com/office/powerpoint/2010/main" val="32223394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Başlık 1"/>
          <p:cNvSpPr>
            <a:spLocks noGrp="1"/>
          </p:cNvSpPr>
          <p:nvPr>
            <p:ph type="title"/>
          </p:nvPr>
        </p:nvSpPr>
        <p:spPr/>
        <p:txBody>
          <a:bodyPr/>
          <a:lstStyle/>
          <a:p>
            <a:r>
              <a:rPr lang="tr-TR" altLang="tr-TR" sz="4000" b="1" smtClean="0"/>
              <a:t>Kitle Fonlaması ve İzahname İlişkisi</a:t>
            </a:r>
          </a:p>
        </p:txBody>
      </p:sp>
      <p:sp>
        <p:nvSpPr>
          <p:cNvPr id="113667" name="İçerik Yer Tutucusu 2"/>
          <p:cNvSpPr>
            <a:spLocks noGrp="1"/>
          </p:cNvSpPr>
          <p:nvPr>
            <p:ph idx="1"/>
          </p:nvPr>
        </p:nvSpPr>
        <p:spPr>
          <a:xfrm>
            <a:off x="457200" y="1700213"/>
            <a:ext cx="8229600" cy="4425950"/>
          </a:xfrm>
        </p:spPr>
        <p:txBody>
          <a:bodyPr/>
          <a:lstStyle/>
          <a:p>
            <a:pPr marL="0" indent="0">
              <a:buFont typeface="Arial" charset="0"/>
              <a:buNone/>
            </a:pPr>
            <a:r>
              <a:rPr lang="tr-TR" altLang="tr-TR" sz="2400" b="1" smtClean="0"/>
              <a:t>SerPK m. 4/1: </a:t>
            </a:r>
          </a:p>
          <a:p>
            <a:pPr marL="0" indent="0">
              <a:lnSpc>
                <a:spcPct val="150000"/>
              </a:lnSpc>
              <a:buFont typeface="Arial" charset="0"/>
              <a:buNone/>
            </a:pPr>
            <a:r>
              <a:rPr lang="tr-TR" altLang="tr-TR" sz="2400" b="1" smtClean="0"/>
              <a:t>“.........</a:t>
            </a:r>
            <a:r>
              <a:rPr lang="tr-TR" altLang="tr-TR" sz="2400" smtClean="0"/>
              <a:t>Diğer kanunların yardım ve bağış toplanmasına ilişkin hükümleri saklı kalmak kaydıyla kitle fonlaması suretiyle halktan para toplanması, Kurulca faaliyet izni verilen kitle fonlama platformları aracılığıyla gerçekleştirilir ve bu Kanunun izahname ya da ihraç belgesi hazırlama yükümlüğüne ilişkin hükümlerine tabi değildir</a:t>
            </a:r>
            <a:r>
              <a:rPr lang="tr-TR" altLang="tr-TR" sz="2000" smtClean="0"/>
              <a:t>.”</a:t>
            </a:r>
          </a:p>
        </p:txBody>
      </p:sp>
      <p:sp>
        <p:nvSpPr>
          <p:cNvPr id="113668" name="Altbilgi Yer Tutucusu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
        <p:nvSpPr>
          <p:cNvPr id="113669" name="Slayt Numarası Yer Tutucusu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97964917-2ECE-473A-A63C-FAC1A910D84B}" type="slidenum">
              <a:rPr lang="tr-TR" altLang="tr-TR" sz="1200">
                <a:solidFill>
                  <a:srgbClr val="898989"/>
                </a:solidFill>
                <a:latin typeface="Verdana" pitchFamily="34" charset="0"/>
              </a:rPr>
              <a:pPr>
                <a:spcBef>
                  <a:spcPct val="0"/>
                </a:spcBef>
                <a:buFontTx/>
                <a:buNone/>
              </a:pPr>
              <a:t>5</a:t>
            </a:fld>
            <a:endParaRPr lang="tr-TR" altLang="tr-TR" sz="1200">
              <a:solidFill>
                <a:srgbClr val="898989"/>
              </a:solidFill>
              <a:latin typeface="Verdana" pitchFamily="34" charset="0"/>
            </a:endParaRPr>
          </a:p>
        </p:txBody>
      </p:sp>
    </p:spTree>
    <p:extLst>
      <p:ext uri="{BB962C8B-B14F-4D97-AF65-F5344CB8AC3E}">
        <p14:creationId xmlns:p14="http://schemas.microsoft.com/office/powerpoint/2010/main" val="32070018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İçerik Yer Tutucusu 2"/>
          <p:cNvSpPr>
            <a:spLocks noGrp="1"/>
          </p:cNvSpPr>
          <p:nvPr>
            <p:ph idx="1"/>
          </p:nvPr>
        </p:nvSpPr>
        <p:spPr>
          <a:xfrm>
            <a:off x="250825" y="115888"/>
            <a:ext cx="8713788" cy="6605587"/>
          </a:xfrm>
        </p:spPr>
        <p:txBody>
          <a:bodyPr/>
          <a:lstStyle/>
          <a:p>
            <a:pPr marL="0" indent="0">
              <a:buFont typeface="Arial" charset="0"/>
              <a:buNone/>
            </a:pPr>
            <a:r>
              <a:rPr lang="tr-TR" altLang="tr-TR" sz="2000" b="1" smtClean="0"/>
              <a:t>Kitle fonlama platformları</a:t>
            </a:r>
          </a:p>
          <a:p>
            <a:pPr marL="0" indent="0">
              <a:buFont typeface="Arial" charset="0"/>
              <a:buNone/>
            </a:pPr>
            <a:r>
              <a:rPr lang="tr-TR" altLang="tr-TR" sz="2000" b="1" smtClean="0"/>
              <a:t>MADDE 35/A- (Ek madde: 28.11.2017 tarihli ve 7061 sayılı Kanunun 110 uncu maddesi ile) </a:t>
            </a:r>
            <a:r>
              <a:rPr lang="tr-TR" altLang="tr-TR" sz="2000" smtClean="0"/>
              <a:t>(1)</a:t>
            </a:r>
            <a:r>
              <a:rPr lang="tr-TR" altLang="tr-TR" sz="2000" b="1" smtClean="0"/>
              <a:t> </a:t>
            </a:r>
            <a:r>
              <a:rPr lang="tr-TR" altLang="tr-TR" sz="2000" b="1" smtClean="0">
                <a:solidFill>
                  <a:srgbClr val="FF0000"/>
                </a:solidFill>
              </a:rPr>
              <a:t>Kitle fonlama platformları, </a:t>
            </a:r>
            <a:r>
              <a:rPr lang="tr-TR" altLang="tr-TR" sz="2000" smtClean="0"/>
              <a:t>kitle fonlamasına aracılık eden ve elektronik ortamda hizmet veren kuruluşlardır.</a:t>
            </a:r>
            <a:endParaRPr lang="tr-TR" altLang="tr-TR" sz="2000" b="1" smtClean="0"/>
          </a:p>
          <a:p>
            <a:pPr marL="0" indent="0">
              <a:buFont typeface="Arial" charset="0"/>
              <a:buNone/>
            </a:pPr>
            <a:r>
              <a:rPr lang="tr-TR" altLang="tr-TR" sz="2000" smtClean="0"/>
              <a:t>(2) Kitle fonlama platformlarının kurulabilmesi ve faaliyete başlaması için Kuruldan izin alınması zorunludur. Bu platformların kuruluşlarına, ortaklarına, pay devirlerine, çalışanlarına, her bir fon sağlayıcısı tarafından yatırılabilecek veya proje sahipleri ile girişim şirketleri tarafından toplanabilecek paranın azami limitine ve faaliyetleri sırasında uymaları gereken diğer ilke ve esaslar ile toplanan fonların ilan edilen amacına uygun olarak kullanıldığının kontrolü ve denetimine ilişkin esaslar Kurul tarafından belirlenir.</a:t>
            </a:r>
            <a:endParaRPr lang="tr-TR" altLang="tr-TR" sz="2000" b="1" smtClean="0"/>
          </a:p>
          <a:p>
            <a:pPr marL="0" indent="0">
              <a:buFont typeface="Arial" charset="0"/>
              <a:buNone/>
            </a:pPr>
            <a:r>
              <a:rPr lang="tr-TR" altLang="tr-TR" sz="2000" smtClean="0"/>
              <a:t>(3) Kitle fonlama platformlarının hukuka aykırı faaliyet ve işlemlerinde uygulanacak tedbirler için bu Kanunun 96 ncı madde hükümleri kıyasen uygulanır.</a:t>
            </a:r>
            <a:endParaRPr lang="tr-TR" altLang="tr-TR" sz="2000" b="1" smtClean="0"/>
          </a:p>
          <a:p>
            <a:pPr marL="0" indent="0">
              <a:buFont typeface="Arial" charset="0"/>
              <a:buNone/>
            </a:pPr>
            <a:r>
              <a:rPr lang="tr-TR" altLang="tr-TR" sz="2000" smtClean="0"/>
              <a:t>(4) Kitle fonlaması ve buna bağlı yapılan işlemler ile kitle fonlama platformları bu Kanunun 37 nci ve 38 inci maddesi kapsamında değerlendirilmez. Bu faaliyetler bu Kanunun borsalar, piyasa işleticileri ve teşkilatlanmış diğer pazar yerleri ile ilgili hükümlerine tabi değildir.</a:t>
            </a:r>
            <a:endParaRPr lang="tr-TR" altLang="tr-TR" sz="2000" b="1" smtClean="0"/>
          </a:p>
          <a:p>
            <a:pPr marL="0" indent="0">
              <a:buFont typeface="Arial" charset="0"/>
              <a:buNone/>
            </a:pPr>
            <a:r>
              <a:rPr lang="tr-TR" altLang="tr-TR" sz="2000" smtClean="0"/>
              <a:t>(5) Kitle fonlaması platformları ve kitle fonlaması suretiyle halktan para toplayan kişiler ile bunlara fon sağlayanlar arasındaki ilişkiler genel hükümlere tabidir.</a:t>
            </a:r>
            <a:endParaRPr lang="tr-TR" altLang="tr-TR" sz="2000" b="1" smtClean="0"/>
          </a:p>
          <a:p>
            <a:pPr marL="0" indent="0">
              <a:buFont typeface="Arial" charset="0"/>
              <a:buNone/>
            </a:pPr>
            <a:endParaRPr lang="tr-TR" altLang="tr-TR" sz="2000" smtClean="0"/>
          </a:p>
        </p:txBody>
      </p:sp>
      <p:sp>
        <p:nvSpPr>
          <p:cNvPr id="114691" name="Altbilgi Yer Tutucusu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
        <p:nvSpPr>
          <p:cNvPr id="114692" name="Slayt Numarası Yer Tutucusu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EB74FB9E-9366-4FB5-ADFC-DFF445C43896}" type="slidenum">
              <a:rPr lang="tr-TR" altLang="tr-TR" sz="1200">
                <a:solidFill>
                  <a:srgbClr val="898989"/>
                </a:solidFill>
                <a:latin typeface="Verdana" pitchFamily="34" charset="0"/>
              </a:rPr>
              <a:pPr>
                <a:spcBef>
                  <a:spcPct val="0"/>
                </a:spcBef>
                <a:buFontTx/>
                <a:buNone/>
              </a:pPr>
              <a:t>6</a:t>
            </a:fld>
            <a:endParaRPr lang="tr-TR" altLang="tr-TR" sz="1200">
              <a:solidFill>
                <a:srgbClr val="898989"/>
              </a:solidFill>
              <a:latin typeface="Verdana" pitchFamily="34" charset="0"/>
            </a:endParaRPr>
          </a:p>
        </p:txBody>
      </p:sp>
    </p:spTree>
    <p:extLst>
      <p:ext uri="{BB962C8B-B14F-4D97-AF65-F5344CB8AC3E}">
        <p14:creationId xmlns:p14="http://schemas.microsoft.com/office/powerpoint/2010/main" val="17006518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Başlık 1"/>
          <p:cNvSpPr>
            <a:spLocks noGrp="1"/>
          </p:cNvSpPr>
          <p:nvPr>
            <p:ph type="title"/>
          </p:nvPr>
        </p:nvSpPr>
        <p:spPr/>
        <p:txBody>
          <a:bodyPr/>
          <a:lstStyle/>
          <a:p>
            <a:r>
              <a:rPr lang="tr-TR" altLang="tr-TR" sz="4000" b="1" smtClean="0"/>
              <a:t>SPK’nın İlgili Düzenlemesi</a:t>
            </a:r>
          </a:p>
        </p:txBody>
      </p:sp>
      <p:sp>
        <p:nvSpPr>
          <p:cNvPr id="115715" name="İçerik Yer Tutucusu 2"/>
          <p:cNvSpPr>
            <a:spLocks noGrp="1"/>
          </p:cNvSpPr>
          <p:nvPr>
            <p:ph idx="1"/>
          </p:nvPr>
        </p:nvSpPr>
        <p:spPr/>
        <p:txBody>
          <a:bodyPr/>
          <a:lstStyle/>
          <a:p>
            <a:pPr marL="0" indent="0" algn="ctr">
              <a:buFont typeface="Arial" charset="0"/>
              <a:buNone/>
            </a:pPr>
            <a:endParaRPr lang="tr-TR" altLang="tr-TR" sz="2800" b="1" smtClean="0"/>
          </a:p>
          <a:p>
            <a:pPr marL="0" indent="0" algn="ctr">
              <a:buFont typeface="Arial" charset="0"/>
              <a:buNone/>
            </a:pPr>
            <a:endParaRPr lang="tr-TR" altLang="tr-TR" sz="2800" b="1" smtClean="0"/>
          </a:p>
          <a:p>
            <a:pPr marL="0" indent="0" algn="ctr">
              <a:buFont typeface="Arial" charset="0"/>
              <a:buNone/>
            </a:pPr>
            <a:r>
              <a:rPr lang="tr-TR" altLang="tr-TR" sz="2800" b="1" smtClean="0"/>
              <a:t>PAYA DAYALI KİTLE FONLAMASI TEBLİĞİ</a:t>
            </a:r>
            <a:endParaRPr lang="tr-TR" altLang="tr-TR" sz="2800" smtClean="0"/>
          </a:p>
          <a:p>
            <a:pPr marL="0" indent="0" algn="ctr">
              <a:buFont typeface="Arial" charset="0"/>
              <a:buNone/>
            </a:pPr>
            <a:r>
              <a:rPr lang="tr-TR" altLang="tr-TR" sz="2800" b="1" smtClean="0"/>
              <a:t>(III-35/A.1)</a:t>
            </a:r>
            <a:endParaRPr lang="tr-TR" altLang="tr-TR" sz="2800" smtClean="0"/>
          </a:p>
          <a:p>
            <a:pPr marL="0" indent="0" algn="ctr">
              <a:buFont typeface="Arial" charset="0"/>
              <a:buNone/>
            </a:pPr>
            <a:r>
              <a:rPr lang="tr-TR" altLang="tr-TR" sz="2800" b="1" smtClean="0"/>
              <a:t> </a:t>
            </a:r>
            <a:endParaRPr lang="tr-TR" altLang="tr-TR" sz="2800" smtClean="0"/>
          </a:p>
          <a:p>
            <a:pPr marL="0" indent="0" algn="ctr">
              <a:buFont typeface="Arial" charset="0"/>
              <a:buNone/>
            </a:pPr>
            <a:r>
              <a:rPr lang="tr-TR" altLang="tr-TR" sz="2200" smtClean="0"/>
              <a:t>(3/10/2019 tarihli ve 30907 sayılı Resmi Gazete’de yayımlanmıştır.)</a:t>
            </a:r>
          </a:p>
          <a:p>
            <a:pPr marL="0" indent="0" algn="ctr">
              <a:buFont typeface="Arial" charset="0"/>
              <a:buNone/>
            </a:pPr>
            <a:r>
              <a:rPr lang="tr-TR" altLang="tr-TR" sz="2200" smtClean="0"/>
              <a:t> </a:t>
            </a:r>
          </a:p>
          <a:p>
            <a:pPr marL="0" indent="0" algn="ctr">
              <a:buFont typeface="Arial" charset="0"/>
              <a:buNone/>
            </a:pPr>
            <a:r>
              <a:rPr lang="tr-TR" altLang="tr-TR" sz="2800" smtClean="0"/>
              <a:t> </a:t>
            </a:r>
          </a:p>
        </p:txBody>
      </p:sp>
      <p:sp>
        <p:nvSpPr>
          <p:cNvPr id="115716" name="Altbilgi Yer Tutucusu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
        <p:nvSpPr>
          <p:cNvPr id="115717" name="Slayt Numarası Yer Tutucusu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2BAF47A6-8F09-49CD-BF63-A7FC747CFF05}" type="slidenum">
              <a:rPr lang="tr-TR" altLang="tr-TR" sz="1200">
                <a:solidFill>
                  <a:srgbClr val="898989"/>
                </a:solidFill>
                <a:latin typeface="Verdana" pitchFamily="34" charset="0"/>
              </a:rPr>
              <a:pPr>
                <a:spcBef>
                  <a:spcPct val="0"/>
                </a:spcBef>
                <a:buFontTx/>
                <a:buNone/>
              </a:pPr>
              <a:t>7</a:t>
            </a:fld>
            <a:endParaRPr lang="tr-TR" altLang="tr-TR" sz="1200">
              <a:solidFill>
                <a:srgbClr val="898989"/>
              </a:solidFill>
              <a:latin typeface="Verdana" pitchFamily="34" charset="0"/>
            </a:endParaRPr>
          </a:p>
        </p:txBody>
      </p:sp>
    </p:spTree>
    <p:extLst>
      <p:ext uri="{BB962C8B-B14F-4D97-AF65-F5344CB8AC3E}">
        <p14:creationId xmlns:p14="http://schemas.microsoft.com/office/powerpoint/2010/main" val="31622662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Başlık 1"/>
          <p:cNvSpPr>
            <a:spLocks noGrp="1"/>
          </p:cNvSpPr>
          <p:nvPr>
            <p:ph type="title"/>
          </p:nvPr>
        </p:nvSpPr>
        <p:spPr>
          <a:xfrm>
            <a:off x="539750" y="44450"/>
            <a:ext cx="8147050" cy="635000"/>
          </a:xfrm>
        </p:spPr>
        <p:txBody>
          <a:bodyPr>
            <a:normAutofit fontScale="90000"/>
          </a:bodyPr>
          <a:lstStyle/>
          <a:p>
            <a:r>
              <a:rPr lang="tr-TR" altLang="tr-TR" sz="4000" b="1" smtClean="0"/>
              <a:t>Tebliğdeki Tanımlar</a:t>
            </a:r>
          </a:p>
        </p:txBody>
      </p:sp>
      <p:sp>
        <p:nvSpPr>
          <p:cNvPr id="116739" name="İçerik Yer Tutucusu 2"/>
          <p:cNvSpPr>
            <a:spLocks noGrp="1"/>
          </p:cNvSpPr>
          <p:nvPr>
            <p:ph idx="1"/>
          </p:nvPr>
        </p:nvSpPr>
        <p:spPr>
          <a:xfrm>
            <a:off x="250825" y="476250"/>
            <a:ext cx="8713788" cy="5919788"/>
          </a:xfrm>
        </p:spPr>
        <p:txBody>
          <a:bodyPr>
            <a:normAutofit lnSpcReduction="10000"/>
          </a:bodyPr>
          <a:lstStyle/>
          <a:p>
            <a:pPr marL="11113" indent="133350">
              <a:lnSpc>
                <a:spcPct val="150000"/>
              </a:lnSpc>
              <a:spcBef>
                <a:spcPct val="0"/>
              </a:spcBef>
            </a:pPr>
            <a:r>
              <a:rPr lang="tr-TR" altLang="tr-TR" sz="1700" b="1" smtClean="0"/>
              <a:t>III-35/A.1 Tebliği m. 4/1:</a:t>
            </a:r>
            <a:endParaRPr lang="tr-TR" altLang="tr-TR" sz="1700" smtClean="0"/>
          </a:p>
          <a:p>
            <a:pPr marL="11113" lvl="1" indent="133350">
              <a:lnSpc>
                <a:spcPct val="150000"/>
              </a:lnSpc>
              <a:spcBef>
                <a:spcPct val="0"/>
              </a:spcBef>
            </a:pPr>
            <a:r>
              <a:rPr lang="tr-TR" altLang="tr-TR" sz="1700" b="1" smtClean="0"/>
              <a:t>p) Pay: </a:t>
            </a:r>
            <a:r>
              <a:rPr lang="tr-TR" altLang="tr-TR" sz="1700" smtClean="0"/>
              <a:t>Girişim şirketinin sermayesini temsil eden ve sahibine ortaklık hakkı veren menkul kıymeti,</a:t>
            </a:r>
          </a:p>
          <a:p>
            <a:pPr marL="11113" lvl="1" indent="133350">
              <a:lnSpc>
                <a:spcPct val="150000"/>
              </a:lnSpc>
              <a:spcBef>
                <a:spcPct val="0"/>
              </a:spcBef>
            </a:pPr>
            <a:r>
              <a:rPr lang="tr-TR" altLang="tr-TR" sz="1700" b="1" smtClean="0"/>
              <a:t>r) Paya dayalı kitle fonlaması: </a:t>
            </a:r>
            <a:r>
              <a:rPr lang="tr-TR" altLang="tr-TR" sz="1700" smtClean="0"/>
              <a:t>Pay karşılığında kitle fonlama platformları aracılığıyla halktan para toplanmasını,</a:t>
            </a:r>
          </a:p>
          <a:p>
            <a:pPr marL="11113" lvl="1" indent="133350"/>
            <a:r>
              <a:rPr lang="tr-TR" altLang="tr-TR" sz="1700" b="1" smtClean="0"/>
              <a:t>s) Proje: </a:t>
            </a:r>
            <a:r>
              <a:rPr lang="tr-TR" altLang="tr-TR" sz="1700" smtClean="0"/>
              <a:t>Girişim şirketine dönüşme potansiyeli taşıyan, planlanan teknoloji faaliyeti ve/veya üretim faaliyetinin gerçekleştirilmesi için kaynak ihtiyacı olan iş fikrini,</a:t>
            </a:r>
          </a:p>
          <a:p>
            <a:pPr marL="11113" lvl="1" indent="133350"/>
            <a:r>
              <a:rPr lang="tr-TR" altLang="tr-TR" sz="1700" b="1" smtClean="0"/>
              <a:t>ş) Tanıtıcı bilgiler: </a:t>
            </a:r>
            <a:r>
              <a:rPr lang="tr-TR" altLang="tr-TR" sz="1700" smtClean="0"/>
              <a:t>Platformlar tarafından kampanyalara ilişkin olarak her türlü iletişim aracıyla kamuoyu ile paylaşılan iş fikri özeti, girişim şirketinin ticaret unvanı ve merkez adresi, girişim şirketinin yöneticilerinin veya girişimci ve ekibinin adı, soyadı ve geçmiş tecrübeleri, hedeflenen ve toplanan fon tutarı, belirlenen ve geriye kalan kampanya süreleri, varsa fon sağlayan yatırımcı sayısı ve kampanyayı destekleyen nitelikli yatırımcıların unvanları gibi genel nitelikteki özet bilgileri,</a:t>
            </a:r>
          </a:p>
          <a:p>
            <a:pPr marL="11113" lvl="1" indent="133350"/>
            <a:r>
              <a:rPr lang="tr-TR" altLang="tr-TR" sz="1700" b="1" smtClean="0"/>
              <a:t>t) Teknoloji faaliyeti: </a:t>
            </a:r>
            <a:r>
              <a:rPr lang="tr-TR" altLang="tr-TR" sz="1700" smtClean="0"/>
              <a:t>Katma değeri ve rekabet edebilirliği yüksek teknolojik ürün ve hizmet üretimini ve/veya teknolojik bir buluşun ticari bir ürün, yöntem ya da hizmete dönüştürülmesi amacıyla yürütülen teknoloji geliştirme faaliyetini,</a:t>
            </a:r>
          </a:p>
          <a:p>
            <a:pPr marL="11113" lvl="1" indent="133350"/>
            <a:r>
              <a:rPr lang="tr-TR" altLang="tr-TR" sz="1700" b="1" smtClean="0"/>
              <a:t>z/aa) Yatırım komitesi: </a:t>
            </a:r>
            <a:r>
              <a:rPr lang="tr-TR" altLang="tr-TR" sz="1700" smtClean="0"/>
              <a:t>Girişim şirketine veya girişimciye ait projeye ilişkin hazırlanan fizibilite raporunu değerlendiren, kampanyalara ilişkin hazırlanan kitle fonlaması bilgi formunu onaylayan ve platform yönetim kurulu tarafından belirlenen komiteyi,</a:t>
            </a:r>
          </a:p>
          <a:p>
            <a:pPr marL="11113" lvl="1" indent="133350">
              <a:buFont typeface="Arial" charset="0"/>
              <a:buNone/>
            </a:pPr>
            <a:r>
              <a:rPr lang="tr-TR" altLang="tr-TR" sz="1700" smtClean="0"/>
              <a:t> ifade eder.</a:t>
            </a:r>
          </a:p>
          <a:p>
            <a:pPr marL="11113" indent="133350">
              <a:lnSpc>
                <a:spcPct val="150000"/>
              </a:lnSpc>
              <a:spcBef>
                <a:spcPct val="0"/>
              </a:spcBef>
              <a:buFont typeface="Arial" charset="0"/>
              <a:buNone/>
            </a:pPr>
            <a:endParaRPr lang="tr-TR" altLang="tr-TR" sz="1700" smtClean="0"/>
          </a:p>
        </p:txBody>
      </p:sp>
      <p:sp>
        <p:nvSpPr>
          <p:cNvPr id="116740" name="Altbilgi Yer Tutucusu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1200">
                <a:solidFill>
                  <a:srgbClr val="898989"/>
                </a:solidFill>
                <a:latin typeface="Verdana" pitchFamily="34" charset="0"/>
                <a:cs typeface="Arial" charset="0"/>
              </a:rPr>
              <a:t>Arş. Gör. Gökhan Aydoğan</a:t>
            </a:r>
          </a:p>
        </p:txBody>
      </p:sp>
      <p:sp>
        <p:nvSpPr>
          <p:cNvPr id="116741" name="Slayt Numarası Yer Tutucusu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A5875E12-4328-4041-915D-5D717A749E5A}" type="slidenum">
              <a:rPr lang="tr-TR" altLang="tr-TR" sz="1200">
                <a:solidFill>
                  <a:srgbClr val="898989"/>
                </a:solidFill>
                <a:latin typeface="Verdana" pitchFamily="34" charset="0"/>
              </a:rPr>
              <a:pPr>
                <a:spcBef>
                  <a:spcPct val="0"/>
                </a:spcBef>
                <a:buFontTx/>
                <a:buNone/>
              </a:pPr>
              <a:t>8</a:t>
            </a:fld>
            <a:endParaRPr lang="tr-TR" altLang="tr-TR" sz="1200">
              <a:solidFill>
                <a:srgbClr val="898989"/>
              </a:solidFill>
              <a:latin typeface="Verdana" pitchFamily="34" charset="0"/>
            </a:endParaRPr>
          </a:p>
        </p:txBody>
      </p:sp>
    </p:spTree>
    <p:extLst>
      <p:ext uri="{BB962C8B-B14F-4D97-AF65-F5344CB8AC3E}">
        <p14:creationId xmlns:p14="http://schemas.microsoft.com/office/powerpoint/2010/main" val="3792247063"/>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381</Words>
  <Application>Microsoft Office PowerPoint</Application>
  <PresentationFormat>Ekran Gösterisi (4:3)</PresentationFormat>
  <Paragraphs>65</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PowerPoint Sunusu</vt:lpstr>
      <vt:lpstr>Kitle Fonlaması</vt:lpstr>
      <vt:lpstr>Kitle Fonlaması ve İhraççı İlişkisi</vt:lpstr>
      <vt:lpstr>Kitle Fonlamasının ve HAAO İlişkisi</vt:lpstr>
      <vt:lpstr>Kitle Fonlaması ve İzahname İlişkisi</vt:lpstr>
      <vt:lpstr>PowerPoint Sunusu</vt:lpstr>
      <vt:lpstr>SPK’nın İlgili Düzenlemesi</vt:lpstr>
      <vt:lpstr>Tebliğdeki Tanımlar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KORKUT OZKORKUT</dc:creator>
  <cp:lastModifiedBy>KORKUT OZKORKUT</cp:lastModifiedBy>
  <cp:revision>1</cp:revision>
  <dcterms:created xsi:type="dcterms:W3CDTF">2019-12-25T15:27:59Z</dcterms:created>
  <dcterms:modified xsi:type="dcterms:W3CDTF">2019-12-25T16:13:36Z</dcterms:modified>
</cp:coreProperties>
</file>