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76" r:id="rId1"/>
  </p:sldMasterIdLst>
  <p:notesMasterIdLst>
    <p:notesMasterId r:id="rId47"/>
  </p:notesMasterIdLst>
  <p:sldIdLst>
    <p:sldId id="256" r:id="rId2"/>
    <p:sldId id="333" r:id="rId3"/>
    <p:sldId id="321" r:id="rId4"/>
    <p:sldId id="257" r:id="rId5"/>
    <p:sldId id="356" r:id="rId6"/>
    <p:sldId id="357" r:id="rId7"/>
    <p:sldId id="336" r:id="rId8"/>
    <p:sldId id="335" r:id="rId9"/>
    <p:sldId id="337" r:id="rId10"/>
    <p:sldId id="261" r:id="rId11"/>
    <p:sldId id="310" r:id="rId12"/>
    <p:sldId id="340" r:id="rId13"/>
    <p:sldId id="338" r:id="rId14"/>
    <p:sldId id="264" r:id="rId15"/>
    <p:sldId id="358" r:id="rId16"/>
    <p:sldId id="262" r:id="rId17"/>
    <p:sldId id="341" r:id="rId18"/>
    <p:sldId id="342" r:id="rId19"/>
    <p:sldId id="343" r:id="rId20"/>
    <p:sldId id="322" r:id="rId21"/>
    <p:sldId id="270" r:id="rId22"/>
    <p:sldId id="346" r:id="rId23"/>
    <p:sldId id="359" r:id="rId24"/>
    <p:sldId id="347" r:id="rId25"/>
    <p:sldId id="285" r:id="rId26"/>
    <p:sldId id="316" r:id="rId27"/>
    <p:sldId id="360" r:id="rId28"/>
    <p:sldId id="280" r:id="rId29"/>
    <p:sldId id="291" r:id="rId30"/>
    <p:sldId id="349" r:id="rId31"/>
    <p:sldId id="350" r:id="rId32"/>
    <p:sldId id="351" r:id="rId33"/>
    <p:sldId id="294" r:id="rId34"/>
    <p:sldId id="352" r:id="rId35"/>
    <p:sldId id="354" r:id="rId36"/>
    <p:sldId id="303" r:id="rId37"/>
    <p:sldId id="355" r:id="rId38"/>
    <p:sldId id="324" r:id="rId39"/>
    <p:sldId id="325" r:id="rId40"/>
    <p:sldId id="326" r:id="rId41"/>
    <p:sldId id="328" r:id="rId42"/>
    <p:sldId id="361" r:id="rId43"/>
    <p:sldId id="330" r:id="rId44"/>
    <p:sldId id="362" r:id="rId45"/>
    <p:sldId id="363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D6"/>
    <a:srgbClr val="9D330B"/>
    <a:srgbClr val="BC29A1"/>
    <a:srgbClr val="750CBF"/>
    <a:srgbClr val="EF592F"/>
    <a:srgbClr val="832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2"/>
    <p:restoredTop sz="86482"/>
  </p:normalViewPr>
  <p:slideViewPr>
    <p:cSldViewPr snapToGrid="0" snapToObjects="1">
      <p:cViewPr varScale="1">
        <p:scale>
          <a:sx n="76" d="100"/>
          <a:sy n="76" d="100"/>
        </p:scale>
        <p:origin x="208" y="6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03D85-FF33-1740-9A54-E45A64B2288C}" type="doc">
      <dgm:prSet loTypeId="urn:microsoft.com/office/officeart/2005/8/layout/radial4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99C9D3-0FDC-6644-B066-4BF00F89A757}">
      <dgm:prSet phldrT="[Text]" custT="1"/>
      <dgm:spPr/>
      <dgm:t>
        <a:bodyPr/>
        <a:lstStyle/>
        <a:p>
          <a:r>
            <a:rPr lang="en-US" sz="2500" dirty="0" err="1">
              <a:solidFill>
                <a:srgbClr val="002060"/>
              </a:solidFill>
            </a:rPr>
            <a:t>Kültür</a:t>
          </a:r>
          <a:r>
            <a:rPr lang="en-US" sz="2500" dirty="0">
              <a:solidFill>
                <a:srgbClr val="002060"/>
              </a:solidFill>
            </a:rPr>
            <a:t> </a:t>
          </a:r>
          <a:r>
            <a:rPr lang="en-US" sz="2500" dirty="0" err="1">
              <a:solidFill>
                <a:srgbClr val="002060"/>
              </a:solidFill>
            </a:rPr>
            <a:t>üremesi</a:t>
          </a:r>
          <a:r>
            <a:rPr lang="en-US" sz="2500" dirty="0">
              <a:solidFill>
                <a:srgbClr val="002060"/>
              </a:solidFill>
            </a:rPr>
            <a:t> </a:t>
          </a:r>
          <a:r>
            <a:rPr lang="en-US" sz="2500" dirty="0" err="1">
              <a:solidFill>
                <a:srgbClr val="002060"/>
              </a:solidFill>
            </a:rPr>
            <a:t>olmaz</a:t>
          </a:r>
          <a:r>
            <a:rPr lang="en-US" sz="2500" dirty="0">
              <a:solidFill>
                <a:srgbClr val="002060"/>
              </a:solidFill>
            </a:rPr>
            <a:t> !</a:t>
          </a:r>
        </a:p>
      </dgm:t>
    </dgm:pt>
    <dgm:pt modelId="{1F809CFA-CF5C-E141-922B-B6E98BF03622}" type="parTrans" cxnId="{C78F79DA-A489-EE4F-AB43-E5141C6CCC7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0CEF35B-9821-1B4E-8A42-B721507DA6D4}" type="sibTrans" cxnId="{C78F79DA-A489-EE4F-AB43-E5141C6CCC7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777F0BB6-1BD6-9442-BD9F-7DCC44FB735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Annenin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antibiyotik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kullanması</a:t>
          </a:r>
          <a:endParaRPr lang="en-US" dirty="0">
            <a:solidFill>
              <a:schemeClr val="bg1"/>
            </a:solidFill>
          </a:endParaRPr>
        </a:p>
      </dgm:t>
    </dgm:pt>
    <dgm:pt modelId="{8C093D24-0479-374C-ACBE-D07348E79D67}" type="parTrans" cxnId="{C5F26573-3CD6-454D-ACF2-FD56A5F13FEE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AD6C6E9-EF55-3543-BDE5-50722C79F607}" type="sibTrans" cxnId="{C5F26573-3CD6-454D-ACF2-FD56A5F13FEE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D52787B-A238-A141-81D8-6E043D2D1DF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>
              <a:solidFill>
                <a:srgbClr val="002060"/>
              </a:solidFill>
            </a:rPr>
            <a:t>Kültür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alınmadan</a:t>
          </a:r>
          <a:r>
            <a:rPr lang="en-US" dirty="0">
              <a:solidFill>
                <a:srgbClr val="002060"/>
              </a:solidFill>
            </a:rPr>
            <a:t>  </a:t>
          </a:r>
          <a:r>
            <a:rPr lang="en-US" dirty="0" err="1">
              <a:solidFill>
                <a:srgbClr val="002060"/>
              </a:solidFill>
            </a:rPr>
            <a:t>önce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antibiyotik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başlanması</a:t>
          </a:r>
          <a:endParaRPr lang="en-US" dirty="0">
            <a:solidFill>
              <a:srgbClr val="002060"/>
            </a:solidFill>
          </a:endParaRPr>
        </a:p>
      </dgm:t>
    </dgm:pt>
    <dgm:pt modelId="{523D61BC-873F-1443-BF08-53E564489FB2}" type="parTrans" cxnId="{6565AE84-BCD9-8344-B2FE-5A9336C7338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098AD3B-5104-D445-BDE0-8DC5734635AA}" type="sibTrans" cxnId="{6565AE84-BCD9-8344-B2FE-5A9336C7338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5B1FAE0-E6A7-9D4F-8242-53C41BCB1515}">
      <dgm:prSet phldrT="[Text]"/>
      <dgm:spPr/>
      <dgm:t>
        <a:bodyPr/>
        <a:lstStyle/>
        <a:p>
          <a:r>
            <a:rPr lang="en-US" dirty="0" err="1">
              <a:solidFill>
                <a:srgbClr val="002060"/>
              </a:solidFill>
            </a:rPr>
            <a:t>Alınan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miktarının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az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olması</a:t>
          </a:r>
          <a:r>
            <a:rPr lang="en-US" dirty="0">
              <a:solidFill>
                <a:srgbClr val="002060"/>
              </a:solidFill>
            </a:rPr>
            <a:t> (&lt;1 mL)</a:t>
          </a:r>
        </a:p>
      </dgm:t>
    </dgm:pt>
    <dgm:pt modelId="{92F42052-CFC2-824F-BCC0-22ECA3474668}" type="parTrans" cxnId="{0AC94278-F8D2-7D48-84BF-2228760A87F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CA9C297-E89D-6C4C-A946-63B42971A913}" type="sibTrans" cxnId="{0AC94278-F8D2-7D48-84BF-2228760A87F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B904A5A-2E7C-FA49-A802-6037B189E06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rgbClr val="002060"/>
              </a:solidFill>
            </a:rPr>
            <a:t>Bakteri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yoğunluğunun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düşük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olması</a:t>
          </a:r>
          <a:endParaRPr lang="en-US" dirty="0">
            <a:solidFill>
              <a:srgbClr val="002060"/>
            </a:solidFill>
          </a:endParaRPr>
        </a:p>
      </dgm:t>
    </dgm:pt>
    <dgm:pt modelId="{99175998-B861-9149-B678-0A9A6B4B5668}" type="parTrans" cxnId="{1910A101-8BE9-154C-82F5-D8DBA0FE296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B64349B-B777-114B-BC68-83C36520FE92}" type="sibTrans" cxnId="{1910A101-8BE9-154C-82F5-D8DBA0FE296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EE6384B-5E1D-9143-A8A8-A276D059EA3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Aralıklı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ve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kısa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süreli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bakteriyemi</a:t>
          </a:r>
          <a:r>
            <a:rPr lang="en-US" dirty="0">
              <a:solidFill>
                <a:schemeClr val="bg1"/>
              </a:solidFill>
            </a:rPr>
            <a:t> </a:t>
          </a:r>
        </a:p>
      </dgm:t>
    </dgm:pt>
    <dgm:pt modelId="{F5CBE09F-5D63-1440-BA11-5AE6539CA42B}" type="parTrans" cxnId="{CF64D443-A939-7F4B-A35F-DE340DE1B42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72B7874-B968-CA4B-AE4D-13FA66D7C945}" type="sibTrans" cxnId="{CF64D443-A939-7F4B-A35F-DE340DE1B42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AA836F4-32DB-9846-AD3A-5F87DE4518BB}">
      <dgm:prSet phldrT="[Text]"/>
      <dgm:spPr/>
      <dgm:t>
        <a:bodyPr/>
        <a:lstStyle/>
        <a:p>
          <a:endParaRPr lang="en-US" dirty="0">
            <a:solidFill>
              <a:srgbClr val="002060"/>
            </a:solidFill>
          </a:endParaRPr>
        </a:p>
      </dgm:t>
    </dgm:pt>
    <dgm:pt modelId="{C05C24D5-11D2-214D-B153-AD8F66096B82}" type="parTrans" cxnId="{DE49B093-8701-3F49-8CAD-D0D9C0CCD05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B5EB04A-AE0C-F64C-9DF5-9BF022A54009}" type="sibTrans" cxnId="{DE49B093-8701-3F49-8CAD-D0D9C0CCD05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CD2EF81-405F-C74A-860F-B5820B510D33}" type="pres">
      <dgm:prSet presAssocID="{79003D85-FF33-1740-9A54-E45A64B2288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5FF478-DBD1-714A-9514-D3A2F4B454BB}" type="pres">
      <dgm:prSet presAssocID="{2599C9D3-0FDC-6644-B066-4BF00F89A757}" presName="centerShape" presStyleLbl="node0" presStyleIdx="0" presStyleCnt="1"/>
      <dgm:spPr/>
    </dgm:pt>
    <dgm:pt modelId="{B64CC1E1-293E-EE4F-8782-29F1E0082559}" type="pres">
      <dgm:prSet presAssocID="{8C093D24-0479-374C-ACBE-D07348E79D67}" presName="parTrans" presStyleLbl="bgSibTrans2D1" presStyleIdx="0" presStyleCnt="5"/>
      <dgm:spPr/>
    </dgm:pt>
    <dgm:pt modelId="{5F3BD450-2153-9841-B250-EDA8F8E33D5D}" type="pres">
      <dgm:prSet presAssocID="{777F0BB6-1BD6-9442-BD9F-7DCC44FB735C}" presName="node" presStyleLbl="node1" presStyleIdx="0" presStyleCnt="5">
        <dgm:presLayoutVars>
          <dgm:bulletEnabled val="1"/>
        </dgm:presLayoutVars>
      </dgm:prSet>
      <dgm:spPr/>
    </dgm:pt>
    <dgm:pt modelId="{BD281183-CC70-9A48-BC7E-0E3DFD5E8733}" type="pres">
      <dgm:prSet presAssocID="{523D61BC-873F-1443-BF08-53E564489FB2}" presName="parTrans" presStyleLbl="bgSibTrans2D1" presStyleIdx="1" presStyleCnt="5"/>
      <dgm:spPr/>
    </dgm:pt>
    <dgm:pt modelId="{708251C8-BD5D-A14C-ACB1-AEE51A6D5ED1}" type="pres">
      <dgm:prSet presAssocID="{6D52787B-A238-A141-81D8-6E043D2D1DFA}" presName="node" presStyleLbl="node1" presStyleIdx="1" presStyleCnt="5">
        <dgm:presLayoutVars>
          <dgm:bulletEnabled val="1"/>
        </dgm:presLayoutVars>
      </dgm:prSet>
      <dgm:spPr/>
    </dgm:pt>
    <dgm:pt modelId="{F5155EEF-3E94-C749-9570-F0BB082060D6}" type="pres">
      <dgm:prSet presAssocID="{92F42052-CFC2-824F-BCC0-22ECA3474668}" presName="parTrans" presStyleLbl="bgSibTrans2D1" presStyleIdx="2" presStyleCnt="5"/>
      <dgm:spPr/>
    </dgm:pt>
    <dgm:pt modelId="{EA2FC9B3-8983-834D-8880-3838ACC617FC}" type="pres">
      <dgm:prSet presAssocID="{25B1FAE0-E6A7-9D4F-8242-53C41BCB1515}" presName="node" presStyleLbl="node1" presStyleIdx="2" presStyleCnt="5">
        <dgm:presLayoutVars>
          <dgm:bulletEnabled val="1"/>
        </dgm:presLayoutVars>
      </dgm:prSet>
      <dgm:spPr/>
    </dgm:pt>
    <dgm:pt modelId="{4F2E7DA3-2C06-034D-BFE0-41172AD371B1}" type="pres">
      <dgm:prSet presAssocID="{99175998-B861-9149-B678-0A9A6B4B5668}" presName="parTrans" presStyleLbl="bgSibTrans2D1" presStyleIdx="3" presStyleCnt="5"/>
      <dgm:spPr/>
    </dgm:pt>
    <dgm:pt modelId="{8C235864-61B1-C948-BAE1-FC5465BD0FC5}" type="pres">
      <dgm:prSet presAssocID="{AB904A5A-2E7C-FA49-A802-6037B189E062}" presName="node" presStyleLbl="node1" presStyleIdx="3" presStyleCnt="5">
        <dgm:presLayoutVars>
          <dgm:bulletEnabled val="1"/>
        </dgm:presLayoutVars>
      </dgm:prSet>
      <dgm:spPr/>
    </dgm:pt>
    <dgm:pt modelId="{351854AD-6DF1-C84C-A62A-B44D06F7F7DA}" type="pres">
      <dgm:prSet presAssocID="{F5CBE09F-5D63-1440-BA11-5AE6539CA42B}" presName="parTrans" presStyleLbl="bgSibTrans2D1" presStyleIdx="4" presStyleCnt="5"/>
      <dgm:spPr/>
    </dgm:pt>
    <dgm:pt modelId="{80AD349C-2113-9B4E-ABDA-2462A1A9FB71}" type="pres">
      <dgm:prSet presAssocID="{4EE6384B-5E1D-9143-A8A8-A276D059EA31}" presName="node" presStyleLbl="node1" presStyleIdx="4" presStyleCnt="5">
        <dgm:presLayoutVars>
          <dgm:bulletEnabled val="1"/>
        </dgm:presLayoutVars>
      </dgm:prSet>
      <dgm:spPr/>
    </dgm:pt>
  </dgm:ptLst>
  <dgm:cxnLst>
    <dgm:cxn modelId="{1910A101-8BE9-154C-82F5-D8DBA0FE2961}" srcId="{2599C9D3-0FDC-6644-B066-4BF00F89A757}" destId="{AB904A5A-2E7C-FA49-A802-6037B189E062}" srcOrd="3" destOrd="0" parTransId="{99175998-B861-9149-B678-0A9A6B4B5668}" sibTransId="{0B64349B-B777-114B-BC68-83C36520FE92}"/>
    <dgm:cxn modelId="{D93B4B04-8383-444E-896B-A17B7E1823F3}" type="presOf" srcId="{8C093D24-0479-374C-ACBE-D07348E79D67}" destId="{B64CC1E1-293E-EE4F-8782-29F1E0082559}" srcOrd="0" destOrd="0" presId="urn:microsoft.com/office/officeart/2005/8/layout/radial4"/>
    <dgm:cxn modelId="{D2C85C0A-BC5D-9A42-B8C9-158EC340636F}" type="presOf" srcId="{777F0BB6-1BD6-9442-BD9F-7DCC44FB735C}" destId="{5F3BD450-2153-9841-B250-EDA8F8E33D5D}" srcOrd="0" destOrd="0" presId="urn:microsoft.com/office/officeart/2005/8/layout/radial4"/>
    <dgm:cxn modelId="{3D82C218-7B0C-5445-A25D-8C815C216E75}" type="presOf" srcId="{523D61BC-873F-1443-BF08-53E564489FB2}" destId="{BD281183-CC70-9A48-BC7E-0E3DFD5E8733}" srcOrd="0" destOrd="0" presId="urn:microsoft.com/office/officeart/2005/8/layout/radial4"/>
    <dgm:cxn modelId="{2BF5111E-6FE4-A740-BED8-0AEDAAF1AD46}" type="presOf" srcId="{2599C9D3-0FDC-6644-B066-4BF00F89A757}" destId="{3E5FF478-DBD1-714A-9514-D3A2F4B454BB}" srcOrd="0" destOrd="0" presId="urn:microsoft.com/office/officeart/2005/8/layout/radial4"/>
    <dgm:cxn modelId="{A008FA2A-15D6-554A-83DD-36B91FCACF3A}" type="presOf" srcId="{F5CBE09F-5D63-1440-BA11-5AE6539CA42B}" destId="{351854AD-6DF1-C84C-A62A-B44D06F7F7DA}" srcOrd="0" destOrd="0" presId="urn:microsoft.com/office/officeart/2005/8/layout/radial4"/>
    <dgm:cxn modelId="{CF64D443-A939-7F4B-A35F-DE340DE1B425}" srcId="{2599C9D3-0FDC-6644-B066-4BF00F89A757}" destId="{4EE6384B-5E1D-9143-A8A8-A276D059EA31}" srcOrd="4" destOrd="0" parTransId="{F5CBE09F-5D63-1440-BA11-5AE6539CA42B}" sibTransId="{B72B7874-B968-CA4B-AE4D-13FA66D7C945}"/>
    <dgm:cxn modelId="{D44B5059-9C67-9042-8481-72B46F51265B}" type="presOf" srcId="{4EE6384B-5E1D-9143-A8A8-A276D059EA31}" destId="{80AD349C-2113-9B4E-ABDA-2462A1A9FB71}" srcOrd="0" destOrd="0" presId="urn:microsoft.com/office/officeart/2005/8/layout/radial4"/>
    <dgm:cxn modelId="{C5F26573-3CD6-454D-ACF2-FD56A5F13FEE}" srcId="{2599C9D3-0FDC-6644-B066-4BF00F89A757}" destId="{777F0BB6-1BD6-9442-BD9F-7DCC44FB735C}" srcOrd="0" destOrd="0" parTransId="{8C093D24-0479-374C-ACBE-D07348E79D67}" sibTransId="{0AD6C6E9-EF55-3543-BDE5-50722C79F607}"/>
    <dgm:cxn modelId="{0AC94278-F8D2-7D48-84BF-2228760A87F0}" srcId="{2599C9D3-0FDC-6644-B066-4BF00F89A757}" destId="{25B1FAE0-E6A7-9D4F-8242-53C41BCB1515}" srcOrd="2" destOrd="0" parTransId="{92F42052-CFC2-824F-BCC0-22ECA3474668}" sibTransId="{BCA9C297-E89D-6C4C-A946-63B42971A913}"/>
    <dgm:cxn modelId="{6565AE84-BCD9-8344-B2FE-5A9336C73386}" srcId="{2599C9D3-0FDC-6644-B066-4BF00F89A757}" destId="{6D52787B-A238-A141-81D8-6E043D2D1DFA}" srcOrd="1" destOrd="0" parTransId="{523D61BC-873F-1443-BF08-53E564489FB2}" sibTransId="{A098AD3B-5104-D445-BDE0-8DC5734635AA}"/>
    <dgm:cxn modelId="{DE49B093-8701-3F49-8CAD-D0D9C0CCD05D}" srcId="{79003D85-FF33-1740-9A54-E45A64B2288C}" destId="{EAA836F4-32DB-9846-AD3A-5F87DE4518BB}" srcOrd="1" destOrd="0" parTransId="{C05C24D5-11D2-214D-B153-AD8F66096B82}" sibTransId="{0B5EB04A-AE0C-F64C-9DF5-9BF022A54009}"/>
    <dgm:cxn modelId="{996823AF-BDA5-B647-A73C-2674905A7977}" type="presOf" srcId="{25B1FAE0-E6A7-9D4F-8242-53C41BCB1515}" destId="{EA2FC9B3-8983-834D-8880-3838ACC617FC}" srcOrd="0" destOrd="0" presId="urn:microsoft.com/office/officeart/2005/8/layout/radial4"/>
    <dgm:cxn modelId="{7306ADCE-6D32-4B44-AAFE-4354223179B7}" type="presOf" srcId="{79003D85-FF33-1740-9A54-E45A64B2288C}" destId="{FCD2EF81-405F-C74A-860F-B5820B510D33}" srcOrd="0" destOrd="0" presId="urn:microsoft.com/office/officeart/2005/8/layout/radial4"/>
    <dgm:cxn modelId="{47DFBFD4-36C6-C84C-AEC4-1A15CFED8682}" type="presOf" srcId="{6D52787B-A238-A141-81D8-6E043D2D1DFA}" destId="{708251C8-BD5D-A14C-ACB1-AEE51A6D5ED1}" srcOrd="0" destOrd="0" presId="urn:microsoft.com/office/officeart/2005/8/layout/radial4"/>
    <dgm:cxn modelId="{45996FD9-43FC-A048-9805-0FE8A503896F}" type="presOf" srcId="{AB904A5A-2E7C-FA49-A802-6037B189E062}" destId="{8C235864-61B1-C948-BAE1-FC5465BD0FC5}" srcOrd="0" destOrd="0" presId="urn:microsoft.com/office/officeart/2005/8/layout/radial4"/>
    <dgm:cxn modelId="{C78F79DA-A489-EE4F-AB43-E5141C6CCC71}" srcId="{79003D85-FF33-1740-9A54-E45A64B2288C}" destId="{2599C9D3-0FDC-6644-B066-4BF00F89A757}" srcOrd="0" destOrd="0" parTransId="{1F809CFA-CF5C-E141-922B-B6E98BF03622}" sibTransId="{60CEF35B-9821-1B4E-8A42-B721507DA6D4}"/>
    <dgm:cxn modelId="{8E6D5ADC-CA71-8341-BD96-A8DEB4AE3C20}" type="presOf" srcId="{99175998-B861-9149-B678-0A9A6B4B5668}" destId="{4F2E7DA3-2C06-034D-BFE0-41172AD371B1}" srcOrd="0" destOrd="0" presId="urn:microsoft.com/office/officeart/2005/8/layout/radial4"/>
    <dgm:cxn modelId="{1A5962E4-161A-FB4D-BB0C-CA44E5AF927F}" type="presOf" srcId="{92F42052-CFC2-824F-BCC0-22ECA3474668}" destId="{F5155EEF-3E94-C749-9570-F0BB082060D6}" srcOrd="0" destOrd="0" presId="urn:microsoft.com/office/officeart/2005/8/layout/radial4"/>
    <dgm:cxn modelId="{B8F932A9-5E08-7541-BAC2-93560D3455E0}" type="presParOf" srcId="{FCD2EF81-405F-C74A-860F-B5820B510D33}" destId="{3E5FF478-DBD1-714A-9514-D3A2F4B454BB}" srcOrd="0" destOrd="0" presId="urn:microsoft.com/office/officeart/2005/8/layout/radial4"/>
    <dgm:cxn modelId="{43E1C85C-CB54-9943-BAD8-528D90A7B87F}" type="presParOf" srcId="{FCD2EF81-405F-C74A-860F-B5820B510D33}" destId="{B64CC1E1-293E-EE4F-8782-29F1E0082559}" srcOrd="1" destOrd="0" presId="urn:microsoft.com/office/officeart/2005/8/layout/radial4"/>
    <dgm:cxn modelId="{FC649A9A-2654-3348-A737-66D6C4A7475D}" type="presParOf" srcId="{FCD2EF81-405F-C74A-860F-B5820B510D33}" destId="{5F3BD450-2153-9841-B250-EDA8F8E33D5D}" srcOrd="2" destOrd="0" presId="urn:microsoft.com/office/officeart/2005/8/layout/radial4"/>
    <dgm:cxn modelId="{1E873E92-1B64-524E-8225-1BE099BA98DB}" type="presParOf" srcId="{FCD2EF81-405F-C74A-860F-B5820B510D33}" destId="{BD281183-CC70-9A48-BC7E-0E3DFD5E8733}" srcOrd="3" destOrd="0" presId="urn:microsoft.com/office/officeart/2005/8/layout/radial4"/>
    <dgm:cxn modelId="{70896325-7C8F-354F-8B6B-D6A661AD20E0}" type="presParOf" srcId="{FCD2EF81-405F-C74A-860F-B5820B510D33}" destId="{708251C8-BD5D-A14C-ACB1-AEE51A6D5ED1}" srcOrd="4" destOrd="0" presId="urn:microsoft.com/office/officeart/2005/8/layout/radial4"/>
    <dgm:cxn modelId="{963D8D4D-5C5E-6B49-8199-9A1A9962793A}" type="presParOf" srcId="{FCD2EF81-405F-C74A-860F-B5820B510D33}" destId="{F5155EEF-3E94-C749-9570-F0BB082060D6}" srcOrd="5" destOrd="0" presId="urn:microsoft.com/office/officeart/2005/8/layout/radial4"/>
    <dgm:cxn modelId="{4480BA16-535C-7A47-A0D5-8FF669295CAE}" type="presParOf" srcId="{FCD2EF81-405F-C74A-860F-B5820B510D33}" destId="{EA2FC9B3-8983-834D-8880-3838ACC617FC}" srcOrd="6" destOrd="0" presId="urn:microsoft.com/office/officeart/2005/8/layout/radial4"/>
    <dgm:cxn modelId="{D92FF29F-ED53-3D4D-845A-8C05E5D9C8BB}" type="presParOf" srcId="{FCD2EF81-405F-C74A-860F-B5820B510D33}" destId="{4F2E7DA3-2C06-034D-BFE0-41172AD371B1}" srcOrd="7" destOrd="0" presId="urn:microsoft.com/office/officeart/2005/8/layout/radial4"/>
    <dgm:cxn modelId="{E635BE19-8A34-B54E-BAED-E68FD1D0A34F}" type="presParOf" srcId="{FCD2EF81-405F-C74A-860F-B5820B510D33}" destId="{8C235864-61B1-C948-BAE1-FC5465BD0FC5}" srcOrd="8" destOrd="0" presId="urn:microsoft.com/office/officeart/2005/8/layout/radial4"/>
    <dgm:cxn modelId="{CF617139-FE02-2E45-9BBF-B3CE4B9E4D34}" type="presParOf" srcId="{FCD2EF81-405F-C74A-860F-B5820B510D33}" destId="{351854AD-6DF1-C84C-A62A-B44D06F7F7DA}" srcOrd="9" destOrd="0" presId="urn:microsoft.com/office/officeart/2005/8/layout/radial4"/>
    <dgm:cxn modelId="{2E4BFC8A-FF02-5F48-B36E-6D029EFBA8C5}" type="presParOf" srcId="{FCD2EF81-405F-C74A-860F-B5820B510D33}" destId="{80AD349C-2113-9B4E-ABDA-2462A1A9FB7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FF478-DBD1-714A-9514-D3A2F4B454BB}">
      <dsp:nvSpPr>
        <dsp:cNvPr id="0" name=""/>
        <dsp:cNvSpPr/>
      </dsp:nvSpPr>
      <dsp:spPr>
        <a:xfrm>
          <a:off x="2357369" y="2322734"/>
          <a:ext cx="1633741" cy="1633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2060"/>
              </a:solidFill>
            </a:rPr>
            <a:t>Kültür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üremesi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olmaz</a:t>
          </a:r>
          <a:r>
            <a:rPr lang="en-US" sz="2500" kern="1200" dirty="0">
              <a:solidFill>
                <a:srgbClr val="002060"/>
              </a:solidFill>
            </a:rPr>
            <a:t> !</a:t>
          </a:r>
        </a:p>
      </dsp:txBody>
      <dsp:txXfrm>
        <a:off x="2596625" y="2561990"/>
        <a:ext cx="1155229" cy="1155229"/>
      </dsp:txXfrm>
    </dsp:sp>
    <dsp:sp modelId="{B64CC1E1-293E-EE4F-8782-29F1E0082559}">
      <dsp:nvSpPr>
        <dsp:cNvPr id="0" name=""/>
        <dsp:cNvSpPr/>
      </dsp:nvSpPr>
      <dsp:spPr>
        <a:xfrm rot="10800000">
          <a:off x="776513" y="2906796"/>
          <a:ext cx="1493909" cy="465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BD450-2153-9841-B250-EDA8F8E33D5D}">
      <dsp:nvSpPr>
        <dsp:cNvPr id="0" name=""/>
        <dsp:cNvSpPr/>
      </dsp:nvSpPr>
      <dsp:spPr>
        <a:xfrm>
          <a:off x="486" y="2518783"/>
          <a:ext cx="1552054" cy="1241643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bg1"/>
              </a:solidFill>
            </a:rPr>
            <a:t>Annenin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antibiyotik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kullanması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6852" y="2555149"/>
        <a:ext cx="1479322" cy="1168911"/>
      </dsp:txXfrm>
    </dsp:sp>
    <dsp:sp modelId="{BD281183-CC70-9A48-BC7E-0E3DFD5E8733}">
      <dsp:nvSpPr>
        <dsp:cNvPr id="0" name=""/>
        <dsp:cNvSpPr/>
      </dsp:nvSpPr>
      <dsp:spPr>
        <a:xfrm rot="13500000">
          <a:off x="1260013" y="1739524"/>
          <a:ext cx="1493909" cy="465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251C8-BD5D-A14C-ACB1-AEE51A6D5ED1}">
      <dsp:nvSpPr>
        <dsp:cNvPr id="0" name=""/>
        <dsp:cNvSpPr/>
      </dsp:nvSpPr>
      <dsp:spPr>
        <a:xfrm>
          <a:off x="702764" y="823334"/>
          <a:ext cx="1552054" cy="124164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2060"/>
              </a:solidFill>
            </a:rPr>
            <a:t>Kültür</a:t>
          </a:r>
          <a:r>
            <a:rPr lang="en-US" sz="1700" kern="1200" dirty="0">
              <a:solidFill>
                <a:srgbClr val="002060"/>
              </a:solidFill>
            </a:rPr>
            <a:t> </a:t>
          </a:r>
          <a:r>
            <a:rPr lang="en-US" sz="1700" kern="1200" dirty="0" err="1">
              <a:solidFill>
                <a:srgbClr val="002060"/>
              </a:solidFill>
            </a:rPr>
            <a:t>alınmadan</a:t>
          </a:r>
          <a:r>
            <a:rPr lang="en-US" sz="1700" kern="1200" dirty="0">
              <a:solidFill>
                <a:srgbClr val="002060"/>
              </a:solidFill>
            </a:rPr>
            <a:t>  </a:t>
          </a:r>
          <a:r>
            <a:rPr lang="en-US" sz="1700" kern="1200" dirty="0" err="1">
              <a:solidFill>
                <a:srgbClr val="002060"/>
              </a:solidFill>
            </a:rPr>
            <a:t>önce</a:t>
          </a:r>
          <a:r>
            <a:rPr lang="en-US" sz="1700" kern="1200" dirty="0">
              <a:solidFill>
                <a:srgbClr val="002060"/>
              </a:solidFill>
            </a:rPr>
            <a:t> </a:t>
          </a:r>
          <a:r>
            <a:rPr lang="en-US" sz="1700" kern="1200" dirty="0" err="1">
              <a:solidFill>
                <a:srgbClr val="002060"/>
              </a:solidFill>
            </a:rPr>
            <a:t>antibiyotik</a:t>
          </a:r>
          <a:r>
            <a:rPr lang="en-US" sz="1700" kern="1200" dirty="0">
              <a:solidFill>
                <a:srgbClr val="002060"/>
              </a:solidFill>
            </a:rPr>
            <a:t> </a:t>
          </a:r>
          <a:r>
            <a:rPr lang="en-US" sz="1700" kern="1200" dirty="0" err="1">
              <a:solidFill>
                <a:srgbClr val="002060"/>
              </a:solidFill>
            </a:rPr>
            <a:t>başlanması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739130" y="859700"/>
        <a:ext cx="1479322" cy="1168911"/>
      </dsp:txXfrm>
    </dsp:sp>
    <dsp:sp modelId="{F5155EEF-3E94-C749-9570-F0BB082060D6}">
      <dsp:nvSpPr>
        <dsp:cNvPr id="0" name=""/>
        <dsp:cNvSpPr/>
      </dsp:nvSpPr>
      <dsp:spPr>
        <a:xfrm rot="16200000">
          <a:off x="2427285" y="1256024"/>
          <a:ext cx="1493909" cy="465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FC9B3-8983-834D-8880-3838ACC617FC}">
      <dsp:nvSpPr>
        <dsp:cNvPr id="0" name=""/>
        <dsp:cNvSpPr/>
      </dsp:nvSpPr>
      <dsp:spPr>
        <a:xfrm>
          <a:off x="2398213" y="121056"/>
          <a:ext cx="1552054" cy="124164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2060"/>
              </a:solidFill>
            </a:rPr>
            <a:t>Alınan</a:t>
          </a:r>
          <a:r>
            <a:rPr lang="en-US" sz="1700" kern="1200" dirty="0">
              <a:solidFill>
                <a:srgbClr val="002060"/>
              </a:solidFill>
            </a:rPr>
            <a:t> </a:t>
          </a:r>
          <a:r>
            <a:rPr lang="en-US" sz="1700" kern="1200" dirty="0" err="1">
              <a:solidFill>
                <a:srgbClr val="002060"/>
              </a:solidFill>
            </a:rPr>
            <a:t>kan</a:t>
          </a:r>
          <a:r>
            <a:rPr lang="en-US" sz="1700" kern="1200" dirty="0">
              <a:solidFill>
                <a:srgbClr val="002060"/>
              </a:solidFill>
            </a:rPr>
            <a:t> </a:t>
          </a:r>
          <a:r>
            <a:rPr lang="en-US" sz="1700" kern="1200" dirty="0" err="1">
              <a:solidFill>
                <a:srgbClr val="002060"/>
              </a:solidFill>
            </a:rPr>
            <a:t>miktarının</a:t>
          </a:r>
          <a:r>
            <a:rPr lang="en-US" sz="1700" kern="1200" dirty="0">
              <a:solidFill>
                <a:srgbClr val="002060"/>
              </a:solidFill>
            </a:rPr>
            <a:t> </a:t>
          </a:r>
          <a:r>
            <a:rPr lang="en-US" sz="1700" kern="1200" dirty="0" err="1">
              <a:solidFill>
                <a:srgbClr val="002060"/>
              </a:solidFill>
            </a:rPr>
            <a:t>az</a:t>
          </a:r>
          <a:r>
            <a:rPr lang="en-US" sz="1700" kern="1200" dirty="0">
              <a:solidFill>
                <a:srgbClr val="002060"/>
              </a:solidFill>
            </a:rPr>
            <a:t> </a:t>
          </a:r>
          <a:r>
            <a:rPr lang="en-US" sz="1700" kern="1200" dirty="0" err="1">
              <a:solidFill>
                <a:srgbClr val="002060"/>
              </a:solidFill>
            </a:rPr>
            <a:t>olması</a:t>
          </a:r>
          <a:r>
            <a:rPr lang="en-US" sz="1700" kern="1200" dirty="0">
              <a:solidFill>
                <a:srgbClr val="002060"/>
              </a:solidFill>
            </a:rPr>
            <a:t> (&lt;1 mL)</a:t>
          </a:r>
        </a:p>
      </dsp:txBody>
      <dsp:txXfrm>
        <a:off x="2434579" y="157422"/>
        <a:ext cx="1479322" cy="1168911"/>
      </dsp:txXfrm>
    </dsp:sp>
    <dsp:sp modelId="{4F2E7DA3-2C06-034D-BFE0-41172AD371B1}">
      <dsp:nvSpPr>
        <dsp:cNvPr id="0" name=""/>
        <dsp:cNvSpPr/>
      </dsp:nvSpPr>
      <dsp:spPr>
        <a:xfrm rot="18900000">
          <a:off x="3594558" y="1739524"/>
          <a:ext cx="1493909" cy="465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35864-61B1-C948-BAE1-FC5465BD0FC5}">
      <dsp:nvSpPr>
        <dsp:cNvPr id="0" name=""/>
        <dsp:cNvSpPr/>
      </dsp:nvSpPr>
      <dsp:spPr>
        <a:xfrm>
          <a:off x="4093662" y="823334"/>
          <a:ext cx="1552054" cy="124164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2060"/>
              </a:solidFill>
            </a:rPr>
            <a:t>Bakteri</a:t>
          </a:r>
          <a:r>
            <a:rPr lang="en-US" sz="1700" kern="1200" dirty="0">
              <a:solidFill>
                <a:srgbClr val="002060"/>
              </a:solidFill>
            </a:rPr>
            <a:t> </a:t>
          </a:r>
          <a:r>
            <a:rPr lang="en-US" sz="1700" kern="1200" dirty="0" err="1">
              <a:solidFill>
                <a:srgbClr val="002060"/>
              </a:solidFill>
            </a:rPr>
            <a:t>yoğunluğunun</a:t>
          </a:r>
          <a:r>
            <a:rPr lang="en-US" sz="1700" kern="1200" dirty="0">
              <a:solidFill>
                <a:srgbClr val="002060"/>
              </a:solidFill>
            </a:rPr>
            <a:t> </a:t>
          </a:r>
          <a:r>
            <a:rPr lang="en-US" sz="1700" kern="1200" dirty="0" err="1">
              <a:solidFill>
                <a:srgbClr val="002060"/>
              </a:solidFill>
            </a:rPr>
            <a:t>düşük</a:t>
          </a:r>
          <a:r>
            <a:rPr lang="en-US" sz="1700" kern="1200" dirty="0">
              <a:solidFill>
                <a:srgbClr val="002060"/>
              </a:solidFill>
            </a:rPr>
            <a:t> </a:t>
          </a:r>
          <a:r>
            <a:rPr lang="en-US" sz="1700" kern="1200" dirty="0" err="1">
              <a:solidFill>
                <a:srgbClr val="002060"/>
              </a:solidFill>
            </a:rPr>
            <a:t>olması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4130028" y="859700"/>
        <a:ext cx="1479322" cy="1168911"/>
      </dsp:txXfrm>
    </dsp:sp>
    <dsp:sp modelId="{351854AD-6DF1-C84C-A62A-B44D06F7F7DA}">
      <dsp:nvSpPr>
        <dsp:cNvPr id="0" name=""/>
        <dsp:cNvSpPr/>
      </dsp:nvSpPr>
      <dsp:spPr>
        <a:xfrm>
          <a:off x="4078058" y="2906796"/>
          <a:ext cx="1493909" cy="46561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D349C-2113-9B4E-ABDA-2462A1A9FB71}">
      <dsp:nvSpPr>
        <dsp:cNvPr id="0" name=""/>
        <dsp:cNvSpPr/>
      </dsp:nvSpPr>
      <dsp:spPr>
        <a:xfrm>
          <a:off x="4795940" y="2518783"/>
          <a:ext cx="1552054" cy="1241643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bg1"/>
              </a:solidFill>
            </a:rPr>
            <a:t>Aralıklı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ve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kısa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süreli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bakteriyemi</a:t>
          </a:r>
          <a:r>
            <a:rPr lang="en-US" sz="1700" kern="1200" dirty="0">
              <a:solidFill>
                <a:schemeClr val="bg1"/>
              </a:solidFill>
            </a:rPr>
            <a:t> </a:t>
          </a:r>
        </a:p>
      </dsp:txBody>
      <dsp:txXfrm>
        <a:off x="4832306" y="2555149"/>
        <a:ext cx="1479322" cy="1168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CC1E4-1877-8D48-8F5A-49F98028E0E1}" type="datetimeFigureOut">
              <a:rPr lang="tr-TR" smtClean="0"/>
              <a:t>5.04.2020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0AC68-023C-994F-BDD3-CB74E6495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16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0AC68-023C-994F-BDD3-CB74E6495521}" type="slidenum">
              <a:rPr lang="tr-TR" smtClean="0"/>
              <a:t>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94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0AC68-023C-994F-BDD3-CB74E6495521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97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0AC68-023C-994F-BDD3-CB74E649552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84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0AC68-023C-994F-BDD3-CB74E649552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56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ENS’de</a:t>
            </a:r>
            <a:r>
              <a:rPr lang="tr-TR" dirty="0">
                <a:solidFill>
                  <a:srgbClr val="002060"/>
                </a:solidFill>
              </a:rPr>
              <a:t> tam kan sayımının yerini değerlendiren çalışmalarda;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0AC68-023C-994F-BDD3-CB74E6495521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98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0AC68-023C-994F-BDD3-CB74E6495521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56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0AC68-023C-994F-BDD3-CB74E6495521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28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Az sayıda çalışmanın </a:t>
            </a:r>
            <a:r>
              <a:rPr lang="tr-TR" dirty="0" err="1"/>
              <a:t>metaanalizi</a:t>
            </a:r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0AC68-023C-994F-BDD3-CB74E6495521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1407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0AC68-023C-994F-BDD3-CB74E6495521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08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0AC68-023C-994F-BDD3-CB74E6495521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91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3196FC-4D16-BB4B-A510-46864469D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74ED724-1B87-1943-9953-49FF28D33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42C2D4-A852-9A49-8A30-C11ABF9E8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5C9E-CB8D-964D-A205-66FD35D3AF7E}" type="datetime1">
              <a:rPr lang="tr-TR" smtClean="0"/>
              <a:t>5.04.2020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8BFA92-F67F-3D43-AD04-9B08E07B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F01404-9C12-E345-BC0B-D361A2B6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49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50665E-CD5D-AC44-B125-71D6C0D2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1B781C-3BEE-8C40-AED6-940923C00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244E8F-E9D7-EB4C-BC5B-B1BDA137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BDEB-2ECA-3640-8C29-D3C9495F229C}" type="datetime1">
              <a:rPr lang="tr-TR" smtClean="0"/>
              <a:t>5.04.2020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19F3A4-25B6-5944-A726-B2D774579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B5882B-F7B3-A348-8687-5884AA3E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9945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A46C15D-A21A-0E41-AE7E-E78AAA6F7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0AD5969-0539-E641-A405-D71B3DEF8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D11CC0-9D50-2E42-9DB4-668DF985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55D6-5996-9945-9ADB-7B61E71E282C}" type="datetime1">
              <a:rPr lang="tr-TR" smtClean="0"/>
              <a:t>5.04.2020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6E4FE8-C5F7-2843-8F08-A0AE90AE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FC0C6D-44FC-734E-8160-5155C245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56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7AC90-192A-814E-9465-B79ACBE16EE2}" type="datetime1">
              <a:rPr lang="tr-TR" altLang="tr-TR" smtClean="0"/>
              <a:t>5.04.2020</a:t>
            </a:fld>
            <a:endParaRPr lang="tr-TR" altLang="tr-TR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Yenidoğan Enfeksiyonları-Dönem 5-Dr. Emel Okulu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3211E-D682-F947-89DE-837B23115AE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4565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E0D87-9B0D-EA4F-B337-7DF7502373B2}" type="datetime1">
              <a:rPr lang="tr-TR" altLang="tr-TR" smtClean="0"/>
              <a:t>5.04.2020</a:t>
            </a:fld>
            <a:endParaRPr lang="tr-TR" alt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Yenidoğan Enfeksiyonları-Dönem 5-Dr. Emel Okulu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B6514-2898-B240-B7C9-EBEA3C29E02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62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EFE4C3-6118-8042-A0B7-35A9779E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EA921C-4607-B243-8C1D-AC989EF8E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A2760A-2BD4-BC43-91BD-89B2A50C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B54E-31E5-0B49-8988-F7391011CC7D}" type="datetime1">
              <a:rPr lang="tr-TR" smtClean="0"/>
              <a:t>5.04.2020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FEA7F7E-197A-7F4A-B4C6-2779FD01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D7A326-30D4-C744-A76F-8CAB19CC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26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B9B770-66B1-3347-B01D-806E82A8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2252EB7-7FE7-C547-997F-39D5E6167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F62D4A-3837-6C43-81F4-D19C2968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4020-17EC-5B49-B7D8-04AFC6B2BC08}" type="datetime1">
              <a:rPr lang="tr-TR" smtClean="0"/>
              <a:t>5.04.2020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50AFED-5B89-424B-B2A1-B1F64041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C22F42-15F1-9B4E-9909-E0D7DDC8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389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0E2383-C0F5-2447-A16B-FBF1094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FDFC64-926D-0645-8F7B-33F823826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3060B6-9255-C24B-A7C7-65265E266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785D57F-B8A2-1044-B6AF-466146EA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F47D-3082-AA43-B1F7-C02BCAFC3A47}" type="datetime1">
              <a:rPr lang="tr-TR" smtClean="0"/>
              <a:t>5.04.2020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7A0AF8-974F-6447-B446-749AADB8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E7089BD-BF40-524F-8886-F25F980D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78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98ACE0E-40DD-9241-AD45-6E831D0F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4893BE2-3E70-A445-A9B1-DF1A13E63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E312B39-14C4-C549-B962-BE2DE3F0E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D4717EF-89FC-A646-9B76-6249863C9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52553B2-386E-4147-8D1F-86900F83A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5FA1101-D751-D44C-901A-BEE10F34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793D-4A09-324A-B964-68B818ECE0F2}" type="datetime1">
              <a:rPr lang="tr-TR" smtClean="0"/>
              <a:t>5.04.2020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98699C5-8813-0E45-BEDA-0B01A3DD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ACFE855-34D4-FD47-8513-3D6B7F86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47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03574F-AF50-8740-BA33-2DAE3CBD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B4DF7BA-1AC1-B441-B702-378A8FD2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B16-8892-1A48-8E2F-97878ACB04DA}" type="datetime1">
              <a:rPr lang="tr-TR" smtClean="0"/>
              <a:t>5.04.2020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27978F8-2766-4F43-BAC3-552457ED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58DCF5B-C0CD-2841-B279-6B5FD2AD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39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1BFCCD6-5447-244D-A643-4B88FBBE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D7D-0353-8B46-99AF-9C66813298C0}" type="datetime1">
              <a:rPr lang="tr-TR" smtClean="0"/>
              <a:t>5.04.2020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6853B73-D76E-5143-A1BE-8A1578CC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775B2BF-ECDC-3740-910C-77AAA8FD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79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3739601-B5DE-A548-9FCF-DDE48FF0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543FCD-6DEC-9A4B-81AA-8F63BB9D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02F8911-F164-2F4B-BC25-B77725260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E8CC68-CA74-8F45-ABAB-600C71A4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BDEB-2ECA-3640-8C29-D3C9495F229C}" type="datetime1">
              <a:rPr lang="tr-TR" smtClean="0"/>
              <a:t>5.04.2020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AC477C-7BAB-AD48-9345-0F25B6C7B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E36B71C-A02A-D245-A305-E38E3DF0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99257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03DB3C-BC07-904C-8CB5-60B18034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AF2451A-37F6-B242-8B8E-ACE5908F5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8A28D5B-7209-0249-BCB1-9C10704CA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9AC1BA2-6707-2847-B0C7-48AA5ED2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BDEB-2ECA-3640-8C29-D3C9495F229C}" type="datetime1">
              <a:rPr lang="tr-TR" smtClean="0"/>
              <a:t>5.04.2020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6B341B6-B37D-1C45-8E71-02EB4527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DBA20D-A7E9-F743-B615-0A2B94DC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44373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4871785-6427-F445-AB94-7C1CEE4C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12A6CB-CAB3-CA46-8219-D55FE1D0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D43D5F-D278-6847-BB49-EDF356E4E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3BDEB-2ECA-3640-8C29-D3C9495F229C}" type="datetime1">
              <a:rPr lang="tr-TR" smtClean="0"/>
              <a:t>5.04.2020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B16FE4-4BC0-BA43-9EA3-6DD2C4791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Yenidoğan Enfeksiyonları-Dönem 5-Dr. Emel Okulu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9407BA-3F06-8145-B550-054FA9A87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2C1A-64BD-5C4E-A66C-4C49130C9E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32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Konu Başlığı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>
                <a:solidFill>
                  <a:srgbClr val="002060"/>
                </a:solidFill>
              </a:rPr>
              <a:t>Doç. Dr. Emel OKULU</a:t>
            </a:r>
          </a:p>
          <a:p>
            <a:pPr algn="r">
              <a:lnSpc>
                <a:spcPct val="100000"/>
              </a:lnSpc>
            </a:pPr>
            <a:r>
              <a:rPr lang="tr-TR" b="1" i="1" dirty="0">
                <a:solidFill>
                  <a:srgbClr val="002060"/>
                </a:solidFill>
              </a:rPr>
              <a:t>Çocuk Sağlığı ve Hastalıkları Anabilim Dalı</a:t>
            </a:r>
          </a:p>
          <a:p>
            <a:pPr algn="r">
              <a:lnSpc>
                <a:spcPct val="100000"/>
              </a:lnSpc>
            </a:pPr>
            <a:r>
              <a:rPr lang="tr-TR" b="1" i="1" dirty="0" err="1">
                <a:solidFill>
                  <a:srgbClr val="002060"/>
                </a:solidFill>
              </a:rPr>
              <a:t>Neonatoloji</a:t>
            </a:r>
            <a:r>
              <a:rPr lang="tr-TR" b="1" i="1" dirty="0">
                <a:solidFill>
                  <a:srgbClr val="002060"/>
                </a:solidFill>
              </a:rPr>
              <a:t> Bilim Dalı </a:t>
            </a: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0</a:t>
            </a:fld>
            <a:endParaRPr lang="tr-TR"/>
          </a:p>
        </p:txBody>
      </p:sp>
      <p:sp>
        <p:nvSpPr>
          <p:cNvPr id="11" name="Unvan 10">
            <a:extLst>
              <a:ext uri="{FF2B5EF4-FFF2-40B4-BE49-F238E27FC236}">
                <a16:creationId xmlns:a16="http://schemas.microsoft.com/office/drawing/2014/main" id="{DA84A4D4-0B96-E544-B55E-1F3EC9C54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YENİDOĞAN ENFEKSİYONLARI</a:t>
            </a:r>
            <a:br>
              <a:rPr lang="tr-TR" b="1" dirty="0">
                <a:solidFill>
                  <a:srgbClr val="C00000"/>
                </a:solidFill>
                <a:latin typeface="+mn-lt"/>
              </a:rPr>
            </a:br>
            <a:endParaRPr lang="tr-TR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38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07550020-FBAF-694B-B253-409E1A85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Risk Faktörleri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838200" y="14320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rgbClr val="002060"/>
                </a:solidFill>
              </a:rPr>
              <a:t>Bebeğe ait risk faktörleri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tr-TR" sz="2400" dirty="0">
                <a:solidFill>
                  <a:srgbClr val="002060"/>
                </a:solidFill>
              </a:rPr>
              <a:t> </a:t>
            </a:r>
            <a:r>
              <a:rPr lang="tr-TR" sz="2400" dirty="0" err="1">
                <a:solidFill>
                  <a:srgbClr val="002060"/>
                </a:solidFill>
              </a:rPr>
              <a:t>Prematürite</a:t>
            </a:r>
            <a:r>
              <a:rPr lang="tr-TR" sz="2400" dirty="0">
                <a:solidFill>
                  <a:srgbClr val="002060"/>
                </a:solidFill>
              </a:rPr>
              <a:t> veya düşük doğum ağırlığı</a:t>
            </a:r>
          </a:p>
          <a:p>
            <a:pPr lvl="1">
              <a:lnSpc>
                <a:spcPct val="150000"/>
              </a:lnSpc>
            </a:pPr>
            <a:r>
              <a:rPr lang="tr-TR" dirty="0" err="1">
                <a:solidFill>
                  <a:srgbClr val="002060"/>
                </a:solidFill>
              </a:rPr>
              <a:t>Sepsis</a:t>
            </a:r>
            <a:r>
              <a:rPr lang="tr-TR" dirty="0">
                <a:solidFill>
                  <a:srgbClr val="002060"/>
                </a:solidFill>
              </a:rPr>
              <a:t> sıklığı 3-10 kat fazla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tr-TR" sz="2400" dirty="0">
                <a:solidFill>
                  <a:srgbClr val="002060"/>
                </a:solidFill>
              </a:rPr>
              <a:t> Doğumda canlandırma gereksinimi ve düşük APGAR skoru 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tr-TR" sz="2400" dirty="0">
                <a:solidFill>
                  <a:srgbClr val="002060"/>
                </a:solidFill>
              </a:rPr>
              <a:t> Prematüre bebeklerde </a:t>
            </a:r>
            <a:r>
              <a:rPr lang="tr-TR" sz="2400" dirty="0" err="1">
                <a:solidFill>
                  <a:srgbClr val="002060"/>
                </a:solidFill>
              </a:rPr>
              <a:t>invaziv</a:t>
            </a:r>
            <a:r>
              <a:rPr lang="tr-TR" sz="2400" dirty="0">
                <a:solidFill>
                  <a:srgbClr val="002060"/>
                </a:solidFill>
              </a:rPr>
              <a:t> girişimler (iv yol, ETT)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tr-TR" sz="2400" dirty="0">
                <a:solidFill>
                  <a:srgbClr val="002060"/>
                </a:solidFill>
              </a:rPr>
              <a:t> Düşük </a:t>
            </a:r>
            <a:r>
              <a:rPr lang="tr-TR" sz="2400" dirty="0" err="1">
                <a:solidFill>
                  <a:srgbClr val="002060"/>
                </a:solidFill>
              </a:rPr>
              <a:t>neonatal</a:t>
            </a:r>
            <a:r>
              <a:rPr lang="tr-TR" sz="2400" dirty="0">
                <a:solidFill>
                  <a:srgbClr val="002060"/>
                </a:solidFill>
              </a:rPr>
              <a:t> 25-hidroksi vitamin D</a:t>
            </a:r>
            <a:r>
              <a:rPr lang="tr-TR" sz="2400" dirty="0">
                <a:solidFill>
                  <a:srgbClr val="002060"/>
                </a:solidFill>
                <a:sym typeface="Wingdings"/>
              </a:rPr>
              <a:t>ENS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  <a:endParaRPr lang="tr-TR" sz="2400" dirty="0"/>
          </a:p>
          <a:p>
            <a:endParaRPr lang="tr-TR" sz="240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9</a:t>
            </a:fld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6720306" y="2091361"/>
            <a:ext cx="50934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chemeClr val="accent4">
                    <a:lumMod val="75000"/>
                  </a:schemeClr>
                </a:solidFill>
              </a:rPr>
              <a:t>İmmün</a:t>
            </a:r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4">
                    <a:lumMod val="75000"/>
                  </a:schemeClr>
                </a:solidFill>
              </a:rPr>
              <a:t>disfonksiyon</a:t>
            </a:r>
            <a:endParaRPr lang="tr-TR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tr-TR" dirty="0" err="1">
                <a:solidFill>
                  <a:schemeClr val="accent4">
                    <a:lumMod val="75000"/>
                  </a:schemeClr>
                </a:solidFill>
              </a:rPr>
              <a:t>Maternal</a:t>
            </a:r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4">
                    <a:lumMod val="75000"/>
                  </a:schemeClr>
                </a:solidFill>
              </a:rPr>
              <a:t>IgG’lerin</a:t>
            </a:r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4">
                    <a:lumMod val="75000"/>
                  </a:schemeClr>
                </a:solidFill>
              </a:rPr>
              <a:t>transplasental</a:t>
            </a:r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 geçişinin olmaması</a:t>
            </a:r>
          </a:p>
        </p:txBody>
      </p:sp>
    </p:spTree>
    <p:extLst>
      <p:ext uri="{BB962C8B-B14F-4D97-AF65-F5344CB8AC3E}">
        <p14:creationId xmlns:p14="http://schemas.microsoft.com/office/powerpoint/2010/main" val="5371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57716D6-55A6-D840-98A1-9A7E7579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+mn-lt"/>
              </a:rPr>
              <a:t>Risk Faktörleri</a:t>
            </a:r>
            <a:br>
              <a:rPr lang="tr-TR" b="1" dirty="0">
                <a:solidFill>
                  <a:srgbClr val="C00000"/>
                </a:solidFill>
                <a:latin typeface="+mn-lt"/>
              </a:rPr>
            </a:b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55235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solidFill>
                  <a:srgbClr val="002060"/>
                </a:solidFill>
              </a:rPr>
              <a:t>Anneye ait risk faktörleri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tr-TR" sz="2600" dirty="0">
                <a:solidFill>
                  <a:srgbClr val="002060"/>
                </a:solidFill>
              </a:rPr>
              <a:t> Uzamış </a:t>
            </a:r>
            <a:r>
              <a:rPr lang="tr-TR" sz="2600" dirty="0" err="1">
                <a:solidFill>
                  <a:srgbClr val="002060"/>
                </a:solidFill>
              </a:rPr>
              <a:t>membran</a:t>
            </a:r>
            <a:r>
              <a:rPr lang="tr-TR" sz="2600" dirty="0">
                <a:solidFill>
                  <a:srgbClr val="002060"/>
                </a:solidFill>
              </a:rPr>
              <a:t> </a:t>
            </a:r>
            <a:r>
              <a:rPr lang="tr-TR" sz="2600" dirty="0" err="1">
                <a:solidFill>
                  <a:srgbClr val="002060"/>
                </a:solidFill>
              </a:rPr>
              <a:t>rüptürü</a:t>
            </a:r>
            <a:r>
              <a:rPr lang="tr-TR" sz="2600" dirty="0">
                <a:solidFill>
                  <a:srgbClr val="002060"/>
                </a:solidFill>
              </a:rPr>
              <a:t> (≥18 saat)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tr-TR" sz="2600" dirty="0">
                <a:solidFill>
                  <a:srgbClr val="002060"/>
                </a:solidFill>
              </a:rPr>
              <a:t> 37. gebelik haftasından önce doğum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defRPr/>
            </a:pPr>
            <a:r>
              <a:rPr lang="tr-TR" sz="2600" dirty="0">
                <a:solidFill>
                  <a:srgbClr val="002060"/>
                </a:solidFill>
              </a:rPr>
              <a:t> </a:t>
            </a:r>
            <a:r>
              <a:rPr lang="tr-TR" sz="2600" dirty="0" err="1">
                <a:solidFill>
                  <a:srgbClr val="002060"/>
                </a:solidFill>
              </a:rPr>
              <a:t>İntrapartum</a:t>
            </a:r>
            <a:r>
              <a:rPr lang="tr-TR" sz="2600" dirty="0">
                <a:solidFill>
                  <a:srgbClr val="002060"/>
                </a:solidFill>
              </a:rPr>
              <a:t> </a:t>
            </a:r>
            <a:r>
              <a:rPr lang="tr-TR" sz="2600" dirty="0" err="1">
                <a:solidFill>
                  <a:srgbClr val="002060"/>
                </a:solidFill>
              </a:rPr>
              <a:t>maternal</a:t>
            </a:r>
            <a:r>
              <a:rPr lang="tr-TR" sz="2600" dirty="0">
                <a:solidFill>
                  <a:srgbClr val="002060"/>
                </a:solidFill>
              </a:rPr>
              <a:t> ateş (≥ 38 </a:t>
            </a:r>
            <a:r>
              <a:rPr lang="tr-TR" sz="2600" baseline="30000" dirty="0" err="1">
                <a:solidFill>
                  <a:srgbClr val="002060"/>
                </a:solidFill>
              </a:rPr>
              <a:t>o</a:t>
            </a:r>
            <a:r>
              <a:rPr lang="tr-TR" sz="2600" dirty="0" err="1">
                <a:solidFill>
                  <a:srgbClr val="002060"/>
                </a:solidFill>
              </a:rPr>
              <a:t>C</a:t>
            </a:r>
            <a:r>
              <a:rPr lang="tr-TR" sz="2600" dirty="0">
                <a:solidFill>
                  <a:srgbClr val="002060"/>
                </a:solidFill>
              </a:rPr>
              <a:t>)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tr-TR" sz="2600" dirty="0">
                <a:solidFill>
                  <a:srgbClr val="002060"/>
                </a:solidFill>
              </a:rPr>
              <a:t> </a:t>
            </a:r>
            <a:r>
              <a:rPr lang="tr-TR" sz="2600" dirty="0" err="1">
                <a:solidFill>
                  <a:srgbClr val="002060"/>
                </a:solidFill>
              </a:rPr>
              <a:t>Koryoamniyonit</a:t>
            </a:r>
            <a:endParaRPr lang="tr-TR" sz="2600" dirty="0">
              <a:solidFill>
                <a:srgbClr val="002060"/>
              </a:solidFill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lang="tr-TR" sz="2600" dirty="0">
                <a:solidFill>
                  <a:srgbClr val="002060"/>
                </a:solidFill>
              </a:rPr>
              <a:t> </a:t>
            </a:r>
            <a:r>
              <a:rPr lang="tr-TR" sz="2600" dirty="0" err="1">
                <a:solidFill>
                  <a:srgbClr val="002060"/>
                </a:solidFill>
              </a:rPr>
              <a:t>Maternal</a:t>
            </a:r>
            <a:r>
              <a:rPr lang="tr-TR" sz="2600" dirty="0">
                <a:solidFill>
                  <a:srgbClr val="002060"/>
                </a:solidFill>
              </a:rPr>
              <a:t> GBS </a:t>
            </a:r>
            <a:r>
              <a:rPr lang="tr-TR" sz="2600" dirty="0" err="1">
                <a:solidFill>
                  <a:srgbClr val="002060"/>
                </a:solidFill>
              </a:rPr>
              <a:t>kolonizasyonu</a:t>
            </a:r>
            <a:endParaRPr lang="tr-TR" sz="2600" dirty="0">
              <a:solidFill>
                <a:srgbClr val="002060"/>
              </a:solidFill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tr-TR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926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6F251FA4-A967-6842-B1F5-B5A37D90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Klinik Bulgular</a:t>
            </a:r>
            <a:endParaRPr lang="tr-TR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DD6FBA46-5EC6-DA47-83A9-486E11D2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tr-TR" dirty="0">
                <a:solidFill>
                  <a:srgbClr val="002060"/>
                </a:solidFill>
              </a:rPr>
              <a:t>Silik bulgular </a:t>
            </a:r>
            <a:r>
              <a:rPr lang="tr-TR" dirty="0">
                <a:solidFill>
                  <a:srgbClr val="002060"/>
                </a:solidFill>
                <a:sym typeface="Wingdings"/>
              </a:rPr>
              <a:t> Septik şok</a:t>
            </a:r>
            <a:endParaRPr lang="tr-TR" dirty="0">
              <a:solidFill>
                <a:srgbClr val="002060"/>
              </a:solidFill>
            </a:endParaRPr>
          </a:p>
          <a:p>
            <a:r>
              <a:rPr lang="tr-TR" sz="2400" dirty="0" err="1">
                <a:solidFill>
                  <a:srgbClr val="002060"/>
                </a:solidFill>
              </a:rPr>
              <a:t>Fetal</a:t>
            </a:r>
            <a:r>
              <a:rPr lang="tr-TR" sz="2400" dirty="0">
                <a:solidFill>
                  <a:srgbClr val="002060"/>
                </a:solidFill>
              </a:rPr>
              <a:t> ve doğum salonunda sıkıntı (</a:t>
            </a:r>
            <a:r>
              <a:rPr lang="tr-TR" sz="2400" dirty="0" err="1">
                <a:solidFill>
                  <a:srgbClr val="002060"/>
                </a:solidFill>
              </a:rPr>
              <a:t>intrapartum</a:t>
            </a:r>
            <a:r>
              <a:rPr lang="tr-TR" sz="2400" dirty="0">
                <a:solidFill>
                  <a:srgbClr val="002060"/>
                </a:solidFill>
              </a:rPr>
              <a:t> taşikardi, </a:t>
            </a:r>
            <a:r>
              <a:rPr lang="tr-TR" sz="2400" dirty="0" err="1">
                <a:solidFill>
                  <a:srgbClr val="002060"/>
                </a:solidFill>
              </a:rPr>
              <a:t>mekonyumlu</a:t>
            </a:r>
            <a:r>
              <a:rPr lang="tr-TR" sz="2400" dirty="0">
                <a:solidFill>
                  <a:srgbClr val="002060"/>
                </a:solidFill>
              </a:rPr>
              <a:t> doğum, </a:t>
            </a:r>
            <a:r>
              <a:rPr lang="tr-TR" sz="2400" dirty="0" err="1">
                <a:solidFill>
                  <a:srgbClr val="002060"/>
                </a:solidFill>
              </a:rPr>
              <a:t>Apgar</a:t>
            </a:r>
            <a:r>
              <a:rPr lang="tr-TR" sz="2400" dirty="0">
                <a:solidFill>
                  <a:srgbClr val="002060"/>
                </a:solidFill>
              </a:rPr>
              <a:t> ≤6) </a:t>
            </a:r>
          </a:p>
          <a:p>
            <a:r>
              <a:rPr lang="tr-TR" sz="2400" dirty="0">
                <a:solidFill>
                  <a:srgbClr val="002060"/>
                </a:solidFill>
              </a:rPr>
              <a:t>Nörolojik sistem</a:t>
            </a:r>
          </a:p>
          <a:p>
            <a:r>
              <a:rPr lang="tr-TR" sz="2400" dirty="0" err="1">
                <a:solidFill>
                  <a:srgbClr val="002060"/>
                </a:solidFill>
              </a:rPr>
              <a:t>Gastrointestinal</a:t>
            </a:r>
            <a:r>
              <a:rPr lang="tr-TR" sz="2400" dirty="0">
                <a:solidFill>
                  <a:srgbClr val="002060"/>
                </a:solidFill>
              </a:rPr>
              <a:t> sitem</a:t>
            </a:r>
          </a:p>
          <a:p>
            <a:r>
              <a:rPr lang="tr-TR" sz="2400" dirty="0">
                <a:solidFill>
                  <a:srgbClr val="002060"/>
                </a:solidFill>
              </a:rPr>
              <a:t>Solunum ve </a:t>
            </a:r>
            <a:r>
              <a:rPr lang="tr-TR" sz="2400" dirty="0" err="1">
                <a:solidFill>
                  <a:srgbClr val="002060"/>
                </a:solidFill>
              </a:rPr>
              <a:t>Kardiyovasküler</a:t>
            </a:r>
            <a:r>
              <a:rPr lang="tr-TR" sz="2400" dirty="0">
                <a:solidFill>
                  <a:srgbClr val="002060"/>
                </a:solidFill>
              </a:rPr>
              <a:t> sistem</a:t>
            </a:r>
          </a:p>
          <a:p>
            <a:r>
              <a:rPr lang="tr-TR" sz="2400" dirty="0">
                <a:solidFill>
                  <a:srgbClr val="002060"/>
                </a:solidFill>
              </a:rPr>
              <a:t>Hematolojik sistem</a:t>
            </a:r>
          </a:p>
          <a:p>
            <a:r>
              <a:rPr lang="tr-TR" sz="2400" dirty="0">
                <a:solidFill>
                  <a:srgbClr val="002060"/>
                </a:solidFill>
              </a:rPr>
              <a:t>Isı dengesizliği</a:t>
            </a:r>
          </a:p>
          <a:p>
            <a:r>
              <a:rPr lang="tr-TR" sz="2400" dirty="0">
                <a:solidFill>
                  <a:srgbClr val="002060"/>
                </a:solidFill>
              </a:rPr>
              <a:t>Dolaşım bozukluğu</a:t>
            </a:r>
          </a:p>
          <a:p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12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C67509B-A07D-C847-AFFF-BEEABE46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+mn-lt"/>
              </a:rPr>
              <a:t>Klinik Bulgular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12</a:t>
            </a:fld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8624048" y="2319625"/>
            <a:ext cx="1272987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r-TR" sz="1000" dirty="0"/>
          </a:p>
          <a:p>
            <a:endParaRPr lang="tr-TR" sz="1000" dirty="0"/>
          </a:p>
          <a:p>
            <a:endParaRPr lang="tr-TR" sz="1000" dirty="0"/>
          </a:p>
          <a:p>
            <a:endParaRPr lang="tr-TR" sz="1000" dirty="0"/>
          </a:p>
          <a:p>
            <a:endParaRPr lang="tr-TR" sz="1000" dirty="0"/>
          </a:p>
          <a:p>
            <a:endParaRPr lang="tr-TR" sz="1000" dirty="0"/>
          </a:p>
          <a:p>
            <a:endParaRPr lang="tr-TR" sz="1000" dirty="0"/>
          </a:p>
          <a:p>
            <a:endParaRPr lang="tr-TR" sz="10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976929" y="2332092"/>
            <a:ext cx="15517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349769"/>
              </p:ext>
            </p:extLst>
          </p:nvPr>
        </p:nvGraphicFramePr>
        <p:xfrm>
          <a:off x="1412111" y="1342663"/>
          <a:ext cx="8703767" cy="50136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57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863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Genel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solidFill>
                            <a:srgbClr val="002060"/>
                          </a:solidFill>
                        </a:rPr>
                        <a:t>Ateş, ısı dengesizliği, zayıf</a:t>
                      </a:r>
                      <a:r>
                        <a:rPr lang="tr-TR" sz="2000" b="0" baseline="0" dirty="0">
                          <a:solidFill>
                            <a:srgbClr val="002060"/>
                          </a:solidFill>
                        </a:rPr>
                        <a:t> beslenme, ödem</a:t>
                      </a:r>
                      <a:endParaRPr lang="tr-TR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863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Solunum sistemi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dirty="0" err="1">
                          <a:solidFill>
                            <a:srgbClr val="002060"/>
                          </a:solidFill>
                        </a:rPr>
                        <a:t>Apne</a:t>
                      </a:r>
                      <a:r>
                        <a:rPr lang="tr-TR" sz="2000" b="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tr-TR" sz="2000" b="0" dirty="0" err="1">
                          <a:solidFill>
                            <a:srgbClr val="002060"/>
                          </a:solidFill>
                        </a:rPr>
                        <a:t>takipne</a:t>
                      </a:r>
                      <a:r>
                        <a:rPr lang="tr-TR" sz="2000" b="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tr-TR" sz="2000" b="0" dirty="0" err="1">
                          <a:solidFill>
                            <a:srgbClr val="002060"/>
                          </a:solidFill>
                        </a:rPr>
                        <a:t>retraksiyon</a:t>
                      </a:r>
                      <a:r>
                        <a:rPr lang="tr-TR" sz="2000" b="0" dirty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tr-TR" sz="2000" b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2000" b="0" baseline="0" dirty="0" err="1">
                          <a:solidFill>
                            <a:srgbClr val="002060"/>
                          </a:solidFill>
                        </a:rPr>
                        <a:t>retraksiyon</a:t>
                      </a:r>
                      <a:r>
                        <a:rPr lang="tr-TR" sz="2000" b="0" baseline="0" dirty="0">
                          <a:solidFill>
                            <a:srgbClr val="002060"/>
                          </a:solidFill>
                        </a:rPr>
                        <a:t>, inleme</a:t>
                      </a:r>
                      <a:endParaRPr lang="tr-TR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627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Gastrointestinal</a:t>
                      </a:r>
                      <a:r>
                        <a:rPr lang="tr-T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sistem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dirty="0" err="1">
                          <a:solidFill>
                            <a:srgbClr val="002060"/>
                          </a:solidFill>
                        </a:rPr>
                        <a:t>Abdominal</a:t>
                      </a:r>
                      <a:r>
                        <a:rPr lang="tr-TR" sz="2000" b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2000" b="0" baseline="0" dirty="0" err="1">
                          <a:solidFill>
                            <a:srgbClr val="002060"/>
                          </a:solidFill>
                        </a:rPr>
                        <a:t>distansiyon</a:t>
                      </a:r>
                      <a:r>
                        <a:rPr lang="tr-TR" sz="2000" b="0" baseline="0" dirty="0">
                          <a:solidFill>
                            <a:srgbClr val="002060"/>
                          </a:solidFill>
                        </a:rPr>
                        <a:t>, kusma, ishal, </a:t>
                      </a:r>
                      <a:r>
                        <a:rPr lang="tr-TR" sz="2000" b="0" baseline="0" dirty="0" err="1">
                          <a:solidFill>
                            <a:srgbClr val="002060"/>
                          </a:solidFill>
                        </a:rPr>
                        <a:t>hepatomegali</a:t>
                      </a:r>
                      <a:endParaRPr lang="tr-TR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863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Renal</a:t>
                      </a:r>
                      <a:r>
                        <a:rPr lang="tr-TR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sistem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dirty="0" err="1">
                          <a:solidFill>
                            <a:srgbClr val="002060"/>
                          </a:solidFill>
                        </a:rPr>
                        <a:t>Oligüri</a:t>
                      </a:r>
                      <a:r>
                        <a:rPr lang="tr-TR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706">
                <a:tc>
                  <a:txBody>
                    <a:bodyPr/>
                    <a:lstStyle/>
                    <a:p>
                      <a:r>
                        <a:rPr lang="tr-TR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Kardiyovasküler</a:t>
                      </a:r>
                      <a:r>
                        <a:rPr lang="tr-TR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sistem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solidFill>
                            <a:srgbClr val="002060"/>
                          </a:solidFill>
                        </a:rPr>
                        <a:t>Solukluk, taşikardi, hipotansiyon, </a:t>
                      </a:r>
                      <a:r>
                        <a:rPr lang="tr-TR" sz="2000" b="0" dirty="0" err="1">
                          <a:solidFill>
                            <a:srgbClr val="002060"/>
                          </a:solidFill>
                        </a:rPr>
                        <a:t>bradikardi</a:t>
                      </a:r>
                      <a:r>
                        <a:rPr lang="tr-TR" sz="2000" b="0" dirty="0">
                          <a:solidFill>
                            <a:srgbClr val="002060"/>
                          </a:solidFill>
                        </a:rPr>
                        <a:t>, bozuk cilt rengi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1060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Santral</a:t>
                      </a:r>
                      <a:r>
                        <a:rPr lang="tr-TR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sinir sistemi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dirty="0" err="1">
                          <a:solidFill>
                            <a:srgbClr val="002060"/>
                          </a:solidFill>
                        </a:rPr>
                        <a:t>İrritabilite</a:t>
                      </a:r>
                      <a:r>
                        <a:rPr lang="tr-TR" sz="2000" b="0" dirty="0">
                          <a:solidFill>
                            <a:srgbClr val="002060"/>
                          </a:solidFill>
                        </a:rPr>
                        <a:t>, letarji, tremor,</a:t>
                      </a:r>
                      <a:r>
                        <a:rPr lang="tr-TR" sz="2000" b="0" baseline="0" dirty="0">
                          <a:solidFill>
                            <a:srgbClr val="002060"/>
                          </a:solidFill>
                        </a:rPr>
                        <a:t> nöbet, </a:t>
                      </a:r>
                      <a:r>
                        <a:rPr lang="tr-TR" sz="2000" b="0" baseline="0" dirty="0" err="1">
                          <a:solidFill>
                            <a:srgbClr val="002060"/>
                          </a:solidFill>
                        </a:rPr>
                        <a:t>hipotoni</a:t>
                      </a:r>
                      <a:r>
                        <a:rPr lang="tr-TR" sz="2000" b="0" baseline="0" dirty="0">
                          <a:solidFill>
                            <a:srgbClr val="002060"/>
                          </a:solidFill>
                        </a:rPr>
                        <a:t>, anormal refleksler, tiz sesli ağlama, </a:t>
                      </a:r>
                      <a:r>
                        <a:rPr lang="tr-TR" sz="2000" b="0" baseline="0" dirty="0" err="1">
                          <a:solidFill>
                            <a:srgbClr val="002060"/>
                          </a:solidFill>
                        </a:rPr>
                        <a:t>fontanel</a:t>
                      </a:r>
                      <a:r>
                        <a:rPr lang="tr-TR" sz="2000" b="0" baseline="0" dirty="0">
                          <a:solidFill>
                            <a:srgbClr val="002060"/>
                          </a:solidFill>
                        </a:rPr>
                        <a:t> bombeliği</a:t>
                      </a:r>
                      <a:endParaRPr lang="tr-TR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4706">
                <a:tc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Hematolojik sistem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solidFill>
                            <a:srgbClr val="002060"/>
                          </a:solidFill>
                        </a:rPr>
                        <a:t>Sarılık, solukluk,</a:t>
                      </a:r>
                      <a:r>
                        <a:rPr lang="tr-TR" sz="2000" b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2000" b="0" baseline="0" dirty="0" err="1">
                          <a:solidFill>
                            <a:srgbClr val="002060"/>
                          </a:solidFill>
                        </a:rPr>
                        <a:t>peteşi</a:t>
                      </a:r>
                      <a:r>
                        <a:rPr lang="tr-TR" sz="2000" b="0" baseline="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tr-TR" sz="2000" b="0" baseline="0" dirty="0" err="1">
                          <a:solidFill>
                            <a:srgbClr val="002060"/>
                          </a:solidFill>
                        </a:rPr>
                        <a:t>purpura</a:t>
                      </a:r>
                      <a:r>
                        <a:rPr lang="tr-TR" sz="2000" b="0" baseline="0" dirty="0">
                          <a:solidFill>
                            <a:srgbClr val="002060"/>
                          </a:solidFill>
                        </a:rPr>
                        <a:t>, kanama, </a:t>
                      </a:r>
                      <a:r>
                        <a:rPr lang="tr-TR" sz="2000" b="0" baseline="0" dirty="0" err="1">
                          <a:solidFill>
                            <a:srgbClr val="002060"/>
                          </a:solidFill>
                        </a:rPr>
                        <a:t>splenomegali</a:t>
                      </a:r>
                      <a:endParaRPr lang="tr-TR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06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CE7587A0-BFC9-DB47-8CCB-8BD996B6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+mn-lt"/>
              </a:rPr>
              <a:t>Etken Mikroorganizmalar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rgbClr val="832432"/>
                </a:solidFill>
              </a:rPr>
              <a:t>Erken başlangıçlı </a:t>
            </a:r>
            <a:r>
              <a:rPr lang="tr-TR" sz="3600" b="1" dirty="0" err="1">
                <a:solidFill>
                  <a:srgbClr val="832432"/>
                </a:solidFill>
              </a:rPr>
              <a:t>sepsis</a:t>
            </a:r>
            <a:endParaRPr lang="tr-TR" sz="3600" b="1" dirty="0">
              <a:solidFill>
                <a:srgbClr val="83243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tr-TR" sz="3200" dirty="0">
                <a:solidFill>
                  <a:srgbClr val="002060"/>
                </a:solidFill>
              </a:rPr>
              <a:t>Grup B Streptokok (%43-58)</a:t>
            </a:r>
          </a:p>
          <a:p>
            <a:pPr marL="285750" indent="-285750">
              <a:buFont typeface="Arial" charset="0"/>
              <a:buChar char="•"/>
            </a:pPr>
            <a:r>
              <a:rPr lang="tr-TR" sz="3200" dirty="0" err="1">
                <a:solidFill>
                  <a:srgbClr val="002060"/>
                </a:solidFill>
              </a:rPr>
              <a:t>E.coli</a:t>
            </a:r>
            <a:r>
              <a:rPr lang="tr-TR" sz="3200" dirty="0">
                <a:solidFill>
                  <a:srgbClr val="002060"/>
                </a:solidFill>
              </a:rPr>
              <a:t> (%18-29)</a:t>
            </a:r>
          </a:p>
          <a:p>
            <a:pPr marL="285750" indent="-285750">
              <a:buFont typeface="Arial" charset="0"/>
              <a:buChar char="•"/>
            </a:pPr>
            <a:r>
              <a:rPr lang="tr-TR" sz="3200" dirty="0" err="1">
                <a:solidFill>
                  <a:srgbClr val="002060"/>
                </a:solidFill>
              </a:rPr>
              <a:t>Listeria</a:t>
            </a:r>
            <a:r>
              <a:rPr lang="tr-TR" sz="3200" dirty="0">
                <a:solidFill>
                  <a:srgbClr val="002060"/>
                </a:solidFill>
              </a:rPr>
              <a:t> </a:t>
            </a:r>
            <a:r>
              <a:rPr lang="tr-TR" sz="3200" dirty="0" err="1">
                <a:solidFill>
                  <a:srgbClr val="002060"/>
                </a:solidFill>
              </a:rPr>
              <a:t>monocytogenes</a:t>
            </a:r>
            <a:endParaRPr lang="tr-TR" sz="3200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tr-TR" sz="3200" dirty="0">
                <a:solidFill>
                  <a:srgbClr val="002060"/>
                </a:solidFill>
              </a:rPr>
              <a:t>Gram negatif </a:t>
            </a:r>
            <a:r>
              <a:rPr lang="tr-TR" sz="3200" dirty="0" err="1">
                <a:solidFill>
                  <a:srgbClr val="002060"/>
                </a:solidFill>
              </a:rPr>
              <a:t>enterik</a:t>
            </a:r>
            <a:r>
              <a:rPr lang="tr-TR" sz="3200" dirty="0">
                <a:solidFill>
                  <a:srgbClr val="002060"/>
                </a:solidFill>
              </a:rPr>
              <a:t> basiller</a:t>
            </a:r>
          </a:p>
          <a:p>
            <a:pPr marL="285750" indent="-285750">
              <a:buFont typeface="Arial" charset="0"/>
              <a:buChar char="•"/>
            </a:pPr>
            <a:r>
              <a:rPr lang="tr-TR" sz="3200" dirty="0">
                <a:solidFill>
                  <a:srgbClr val="002060"/>
                </a:solidFill>
              </a:rPr>
              <a:t>Stafilokoklar</a:t>
            </a:r>
          </a:p>
          <a:p>
            <a:pPr marL="0" indent="0">
              <a:buNone/>
            </a:pPr>
            <a:endParaRPr lang="tr-TR" sz="4000" b="1" dirty="0">
              <a:solidFill>
                <a:srgbClr val="83243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4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CE7587A0-BFC9-DB47-8CCB-8BD996B6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+mn-lt"/>
              </a:rPr>
              <a:t>Etken Mikroorganizmalar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rgbClr val="832432"/>
                </a:solidFill>
              </a:rPr>
              <a:t>Geç başlangıçlı </a:t>
            </a:r>
            <a:r>
              <a:rPr lang="tr-TR" sz="3600" b="1" dirty="0" err="1">
                <a:solidFill>
                  <a:srgbClr val="832432"/>
                </a:solidFill>
              </a:rPr>
              <a:t>sepsis</a:t>
            </a:r>
            <a:endParaRPr lang="tr-TR" sz="3600" b="1" dirty="0">
              <a:solidFill>
                <a:srgbClr val="832432"/>
              </a:solidFill>
            </a:endParaRPr>
          </a:p>
          <a:p>
            <a:r>
              <a:rPr lang="tr-TR" sz="3200" dirty="0" err="1">
                <a:solidFill>
                  <a:srgbClr val="002060"/>
                </a:solidFill>
              </a:rPr>
              <a:t>Koagülaz</a:t>
            </a:r>
            <a:r>
              <a:rPr lang="tr-TR" sz="3200" dirty="0">
                <a:solidFill>
                  <a:srgbClr val="002060"/>
                </a:solidFill>
              </a:rPr>
              <a:t> negatif stafilokok</a:t>
            </a:r>
          </a:p>
          <a:p>
            <a:r>
              <a:rPr lang="tr-TR" sz="3200" dirty="0">
                <a:solidFill>
                  <a:srgbClr val="002060"/>
                </a:solidFill>
              </a:rPr>
              <a:t>Gram negatif basiller (E. </a:t>
            </a:r>
            <a:r>
              <a:rPr lang="tr-TR" sz="3200" dirty="0" err="1">
                <a:solidFill>
                  <a:srgbClr val="002060"/>
                </a:solidFill>
              </a:rPr>
              <a:t>Coli</a:t>
            </a:r>
            <a:r>
              <a:rPr lang="tr-TR" sz="3200" dirty="0">
                <a:solidFill>
                  <a:srgbClr val="002060"/>
                </a:solidFill>
              </a:rPr>
              <a:t>, </a:t>
            </a:r>
            <a:r>
              <a:rPr lang="tr-TR" sz="3200" dirty="0" err="1">
                <a:solidFill>
                  <a:srgbClr val="002060"/>
                </a:solidFill>
              </a:rPr>
              <a:t>Klebsiella</a:t>
            </a:r>
            <a:r>
              <a:rPr lang="tr-TR" sz="3200" dirty="0">
                <a:solidFill>
                  <a:srgbClr val="002060"/>
                </a:solidFill>
              </a:rPr>
              <a:t>, </a:t>
            </a:r>
            <a:r>
              <a:rPr lang="tr-TR" sz="3200" dirty="0" err="1">
                <a:solidFill>
                  <a:srgbClr val="002060"/>
                </a:solidFill>
              </a:rPr>
              <a:t>Pseudomanas</a:t>
            </a:r>
            <a:r>
              <a:rPr lang="tr-TR" sz="3200" dirty="0">
                <a:solidFill>
                  <a:srgbClr val="002060"/>
                </a:solidFill>
              </a:rPr>
              <a:t>)</a:t>
            </a:r>
          </a:p>
          <a:p>
            <a:r>
              <a:rPr lang="tr-TR" sz="3200" dirty="0" err="1">
                <a:solidFill>
                  <a:srgbClr val="002060"/>
                </a:solidFill>
              </a:rPr>
              <a:t>Staf</a:t>
            </a:r>
            <a:r>
              <a:rPr lang="tr-TR" sz="3200" dirty="0">
                <a:solidFill>
                  <a:srgbClr val="002060"/>
                </a:solidFill>
              </a:rPr>
              <a:t>. </a:t>
            </a:r>
            <a:r>
              <a:rPr lang="tr-TR" sz="3200" dirty="0" err="1">
                <a:solidFill>
                  <a:srgbClr val="002060"/>
                </a:solidFill>
              </a:rPr>
              <a:t>Aureus</a:t>
            </a:r>
            <a:endParaRPr lang="tr-TR" sz="3200" dirty="0">
              <a:solidFill>
                <a:srgbClr val="002060"/>
              </a:solidFill>
            </a:endParaRPr>
          </a:p>
          <a:p>
            <a:r>
              <a:rPr lang="tr-TR" sz="3200" dirty="0" err="1">
                <a:solidFill>
                  <a:srgbClr val="002060"/>
                </a:solidFill>
              </a:rPr>
              <a:t>Kandida</a:t>
            </a:r>
            <a:endParaRPr lang="tr-TR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sz="4000" b="1" dirty="0">
              <a:solidFill>
                <a:srgbClr val="83243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76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329D9550-E624-BE4E-87AF-404C2F5A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002060"/>
                </a:solidFill>
              </a:rPr>
              <a:t>Yenidoğan</a:t>
            </a:r>
            <a:r>
              <a:rPr lang="tr-TR" sz="4000" b="1" dirty="0">
                <a:solidFill>
                  <a:srgbClr val="002060"/>
                </a:solidFill>
              </a:rPr>
              <a:t> </a:t>
            </a:r>
            <a:r>
              <a:rPr lang="tr-TR" sz="4000" b="1" dirty="0" err="1">
                <a:solidFill>
                  <a:srgbClr val="002060"/>
                </a:solidFill>
              </a:rPr>
              <a:t>Sepsisi</a:t>
            </a:r>
            <a:r>
              <a:rPr lang="tr-TR" sz="4000" b="1" dirty="0">
                <a:solidFill>
                  <a:srgbClr val="002060"/>
                </a:solidFill>
              </a:rPr>
              <a:t> Özellikleri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15</a:t>
            </a:fld>
            <a:endParaRPr lang="tr-TR"/>
          </a:p>
        </p:txBody>
      </p:sp>
      <p:pic>
        <p:nvPicPr>
          <p:cNvPr id="9" name="Picture 1" descr="Enfeksiyon rehberi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30662" r="3400" b="28721"/>
          <a:stretch/>
        </p:blipFill>
        <p:spPr>
          <a:xfrm>
            <a:off x="1063256" y="1343957"/>
            <a:ext cx="10290544" cy="5231050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36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FE60AFD3-FDFA-004C-854D-DC0FEE96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Değerlendirme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tr-TR" sz="2800" b="1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Gebelik</a:t>
            </a: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,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doğum</a:t>
            </a: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eylemi</a:t>
            </a: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ve</a:t>
            </a: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doğum</a:t>
            </a: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sürecinin</a:t>
            </a: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sorgulanması</a:t>
            </a:r>
            <a:endParaRPr lang="en-US" altLang="tr-TR" sz="2800" dirty="0">
              <a:solidFill>
                <a:srgbClr val="002060"/>
              </a:solidFill>
              <a:ea typeface="ＭＳ Ｐゴシック" charset="-128"/>
            </a:endParaRP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Maternal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enfeksiyon</a:t>
            </a: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parametreleri</a:t>
            </a: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, intrapartum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antibiyotik</a:t>
            </a: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kullanımı</a:t>
            </a:r>
            <a:endParaRPr lang="en-US" altLang="tr-TR" sz="2800" dirty="0">
              <a:solidFill>
                <a:srgbClr val="002060"/>
              </a:solidFill>
              <a:ea typeface="ＭＳ Ｐゴシック" charset="-128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Fizik</a:t>
            </a: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muayene</a:t>
            </a:r>
            <a:endParaRPr lang="en-US" altLang="tr-TR" sz="2800" dirty="0">
              <a:solidFill>
                <a:srgbClr val="002060"/>
              </a:solidFill>
              <a:ea typeface="ＭＳ Ｐゴシック" charset="-128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Laboratuvar</a:t>
            </a:r>
            <a:r>
              <a:rPr lang="en-US" altLang="tr-TR" sz="2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800" dirty="0" err="1">
                <a:solidFill>
                  <a:srgbClr val="002060"/>
                </a:solidFill>
                <a:ea typeface="ＭＳ Ｐゴシック" charset="-128"/>
              </a:rPr>
              <a:t>incelemeleri</a:t>
            </a:r>
            <a:endParaRPr lang="en-US" altLang="tr-TR" sz="2800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82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9F1858-B914-484F-868D-684479B0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altLang="tr-TR" sz="3600" b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Tanısal Yaklaşım</a:t>
            </a:r>
            <a:br>
              <a:rPr lang="tr-TR" altLang="tr-TR" sz="3600" b="1" dirty="0">
                <a:solidFill>
                  <a:srgbClr val="C00000"/>
                </a:solidFill>
                <a:latin typeface="+mn-lt"/>
                <a:ea typeface="ＭＳ Ｐゴシック" charset="-128"/>
              </a:rPr>
            </a:br>
            <a:r>
              <a:rPr lang="tr-TR" sz="3600" b="1" i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‘KÜLTÜR’</a:t>
            </a:r>
            <a:endParaRPr lang="tr-T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  <a:latin typeface="Apple Chancery" charset="0"/>
                <a:ea typeface="Apple Chancery" charset="0"/>
                <a:cs typeface="Apple Chancery" charset="0"/>
              </a:rPr>
              <a:t>Altın standart: </a:t>
            </a:r>
            <a:r>
              <a:rPr lang="tr-TR" sz="2400" b="1" dirty="0">
                <a:solidFill>
                  <a:srgbClr val="002060"/>
                </a:solidFill>
              </a:rPr>
              <a:t>Vücut boşluk sıvılarından alınan kültürlerde patojenin üretilmesi</a:t>
            </a:r>
          </a:p>
          <a:p>
            <a:endParaRPr lang="tr-TR" dirty="0">
              <a:solidFill>
                <a:srgbClr val="002060"/>
              </a:solidFill>
            </a:endParaRPr>
          </a:p>
          <a:p>
            <a:r>
              <a:rPr lang="tr-TR" sz="2400" b="1" u="sng" dirty="0">
                <a:solidFill>
                  <a:srgbClr val="002060"/>
                </a:solidFill>
              </a:rPr>
              <a:t>KÜLTÜRLER</a:t>
            </a:r>
          </a:p>
          <a:p>
            <a:pPr>
              <a:buFont typeface="Wingdings" charset="2"/>
              <a:buChar char="Ø"/>
            </a:pP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sz="2600" b="1" dirty="0">
                <a:solidFill>
                  <a:srgbClr val="002060"/>
                </a:solidFill>
              </a:rPr>
              <a:t>Kan kültürü</a:t>
            </a:r>
          </a:p>
          <a:p>
            <a:pPr lvl="1">
              <a:buFont typeface="Wingdings" charset="2"/>
              <a:buChar char="Ø"/>
            </a:pPr>
            <a:r>
              <a:rPr lang="tr-TR" sz="2400" dirty="0" err="1">
                <a:solidFill>
                  <a:srgbClr val="002060"/>
                </a:solidFill>
              </a:rPr>
              <a:t>Venöz</a:t>
            </a:r>
            <a:r>
              <a:rPr lang="tr-TR" sz="2400" dirty="0">
                <a:solidFill>
                  <a:srgbClr val="002060"/>
                </a:solidFill>
              </a:rPr>
              <a:t>/</a:t>
            </a:r>
            <a:r>
              <a:rPr lang="tr-TR" sz="2400" dirty="0" err="1">
                <a:solidFill>
                  <a:srgbClr val="002060"/>
                </a:solidFill>
              </a:rPr>
              <a:t>arteriyel</a:t>
            </a:r>
            <a:r>
              <a:rPr lang="tr-TR" sz="2400" dirty="0">
                <a:solidFill>
                  <a:srgbClr val="002060"/>
                </a:solidFill>
              </a:rPr>
              <a:t> kan</a:t>
            </a:r>
          </a:p>
          <a:p>
            <a:pPr lvl="1">
              <a:buFont typeface="Wingdings" charset="2"/>
              <a:buChar char="Ø"/>
            </a:pPr>
            <a:r>
              <a:rPr lang="tr-TR" sz="2400" dirty="0" err="1">
                <a:solidFill>
                  <a:srgbClr val="002060"/>
                </a:solidFill>
              </a:rPr>
              <a:t>Kateterden</a:t>
            </a:r>
            <a:r>
              <a:rPr lang="tr-TR" sz="2400" dirty="0">
                <a:solidFill>
                  <a:srgbClr val="002060"/>
                </a:solidFill>
              </a:rPr>
              <a:t> kan (</a:t>
            </a:r>
            <a:r>
              <a:rPr lang="tr-TR" sz="2400" dirty="0" err="1">
                <a:solidFill>
                  <a:srgbClr val="002060"/>
                </a:solidFill>
              </a:rPr>
              <a:t>kolonizasyon</a:t>
            </a:r>
            <a:r>
              <a:rPr lang="tr-TR" sz="2400" dirty="0">
                <a:solidFill>
                  <a:srgbClr val="002060"/>
                </a:solidFill>
              </a:rPr>
              <a:t>!)</a:t>
            </a:r>
          </a:p>
          <a:p>
            <a:pPr lvl="1">
              <a:buFont typeface="Wingdings" charset="2"/>
              <a:buChar char="Ø"/>
            </a:pPr>
            <a:r>
              <a:rPr lang="tr-TR" sz="2400" dirty="0">
                <a:solidFill>
                  <a:srgbClr val="002060"/>
                </a:solidFill>
              </a:rPr>
              <a:t>AB öncesi</a:t>
            </a:r>
          </a:p>
          <a:p>
            <a:pPr lvl="1">
              <a:buFont typeface="Wingdings" charset="2"/>
              <a:buChar char="Ø"/>
            </a:pPr>
            <a:r>
              <a:rPr lang="tr-TR" sz="2400" dirty="0">
                <a:solidFill>
                  <a:srgbClr val="002060"/>
                </a:solidFill>
              </a:rPr>
              <a:t>Kan miktarı</a:t>
            </a:r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17</a:t>
            </a:fld>
            <a:endParaRPr lang="tr-TR"/>
          </a:p>
        </p:txBody>
      </p:sp>
      <p:graphicFrame>
        <p:nvGraphicFramePr>
          <p:cNvPr id="9" name="Diagram 1"/>
          <p:cNvGraphicFramePr/>
          <p:nvPr>
            <p:extLst>
              <p:ext uri="{D42A27DB-BD31-4B8C-83A1-F6EECF244321}">
                <p14:modId xmlns:p14="http://schemas.microsoft.com/office/powerpoint/2010/main" val="1559583592"/>
              </p:ext>
            </p:extLst>
          </p:nvPr>
        </p:nvGraphicFramePr>
        <p:xfrm>
          <a:off x="4720569" y="2382253"/>
          <a:ext cx="6348481" cy="407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62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535BE3-7120-8F4C-AD07-8741512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altLang="tr-TR" sz="3600" b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Tanısal Yaklaşım</a:t>
            </a:r>
            <a:br>
              <a:rPr lang="tr-TR" altLang="tr-TR" sz="3600" b="1" dirty="0">
                <a:solidFill>
                  <a:srgbClr val="C00000"/>
                </a:solidFill>
                <a:latin typeface="+mn-lt"/>
                <a:ea typeface="ＭＳ Ｐゴシック" charset="-128"/>
              </a:rPr>
            </a:br>
            <a:r>
              <a:rPr lang="tr-TR" sz="3600" b="1" i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‘KÜLTÜR’</a:t>
            </a:r>
            <a:endParaRPr lang="tr-T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tr-TR" sz="2600" b="1" dirty="0">
                <a:solidFill>
                  <a:srgbClr val="002060"/>
                </a:solidFill>
              </a:rPr>
              <a:t>BOS kültürü</a:t>
            </a:r>
          </a:p>
          <a:p>
            <a:pPr marL="749808" lvl="1" indent="-457200">
              <a:buFont typeface="Arial" charset="0"/>
              <a:buChar char="•"/>
            </a:pPr>
            <a:r>
              <a:rPr lang="tr-TR" sz="2400" dirty="0">
                <a:solidFill>
                  <a:srgbClr val="002060"/>
                </a:solidFill>
              </a:rPr>
              <a:t>Laboratuvar verileri de kuvvetle </a:t>
            </a:r>
            <a:r>
              <a:rPr lang="tr-TR" sz="2400" dirty="0" err="1">
                <a:solidFill>
                  <a:srgbClr val="002060"/>
                </a:solidFill>
              </a:rPr>
              <a:t>sepsisi</a:t>
            </a:r>
            <a:r>
              <a:rPr lang="tr-TR" sz="2400" dirty="0">
                <a:solidFill>
                  <a:srgbClr val="002060"/>
                </a:solidFill>
              </a:rPr>
              <a:t> destekliyorsa</a:t>
            </a:r>
          </a:p>
          <a:p>
            <a:pPr marL="749808" lvl="1" indent="-457200">
              <a:buFont typeface="Arial" charset="0"/>
              <a:buChar char="•"/>
            </a:pPr>
            <a:r>
              <a:rPr lang="tr-TR" sz="2400" dirty="0">
                <a:solidFill>
                  <a:srgbClr val="002060"/>
                </a:solidFill>
              </a:rPr>
              <a:t>Kan kültüründe üreme varsa</a:t>
            </a:r>
          </a:p>
          <a:p>
            <a:pPr marL="749808" lvl="1" indent="-457200">
              <a:buFont typeface="Arial" charset="0"/>
              <a:buChar char="•"/>
            </a:pPr>
            <a:r>
              <a:rPr lang="tr-TR" sz="2400" dirty="0">
                <a:solidFill>
                  <a:srgbClr val="002060"/>
                </a:solidFill>
              </a:rPr>
              <a:t>Antibiyotik tedavisi altında klinik bozulma</a:t>
            </a:r>
          </a:p>
          <a:p>
            <a:pPr marL="457200" indent="-457200">
              <a:buFont typeface="Arial" charset="0"/>
              <a:buChar char="•"/>
            </a:pPr>
            <a:r>
              <a:rPr lang="tr-TR" sz="2600" b="1" dirty="0">
                <a:solidFill>
                  <a:srgbClr val="002060"/>
                </a:solidFill>
              </a:rPr>
              <a:t>İdrar kültürü </a:t>
            </a:r>
            <a:r>
              <a:rPr lang="tr-TR" sz="2400" dirty="0">
                <a:solidFill>
                  <a:srgbClr val="002060"/>
                </a:solidFill>
              </a:rPr>
              <a:t>(&gt;72 saatte)</a:t>
            </a:r>
          </a:p>
          <a:p>
            <a:pPr marL="914400" lvl="1" indent="-457200">
              <a:buFont typeface="Arial" charset="0"/>
              <a:buChar char="•"/>
            </a:pPr>
            <a:r>
              <a:rPr lang="tr-TR" sz="2400" dirty="0">
                <a:solidFill>
                  <a:srgbClr val="002060"/>
                </a:solidFill>
              </a:rPr>
              <a:t>İdrar örneği GNS düşünüldüğünde alınmalıdır</a:t>
            </a:r>
          </a:p>
          <a:p>
            <a:pPr marL="457200" indent="-457200">
              <a:buFont typeface="Arial" charset="0"/>
              <a:buChar char="•"/>
            </a:pPr>
            <a:r>
              <a:rPr lang="tr-TR" sz="2600" b="1" dirty="0" err="1">
                <a:solidFill>
                  <a:srgbClr val="002060"/>
                </a:solidFill>
              </a:rPr>
              <a:t>Trakeal</a:t>
            </a:r>
            <a:r>
              <a:rPr lang="tr-TR" sz="2600" b="1" dirty="0">
                <a:solidFill>
                  <a:srgbClr val="002060"/>
                </a:solidFill>
              </a:rPr>
              <a:t> </a:t>
            </a:r>
            <a:r>
              <a:rPr lang="tr-TR" sz="2600" b="1" dirty="0" err="1">
                <a:solidFill>
                  <a:srgbClr val="002060"/>
                </a:solidFill>
              </a:rPr>
              <a:t>aspirat</a:t>
            </a:r>
            <a:r>
              <a:rPr lang="tr-TR" sz="2600" b="1" dirty="0">
                <a:solidFill>
                  <a:srgbClr val="002060"/>
                </a:solidFill>
              </a:rPr>
              <a:t> kültürü </a:t>
            </a:r>
            <a:r>
              <a:rPr lang="tr-TR" sz="2400" dirty="0">
                <a:solidFill>
                  <a:srgbClr val="002060"/>
                </a:solidFill>
              </a:rPr>
              <a:t>(</a:t>
            </a:r>
            <a:r>
              <a:rPr lang="tr-TR" sz="2400" dirty="0" err="1">
                <a:solidFill>
                  <a:srgbClr val="002060"/>
                </a:solidFill>
              </a:rPr>
              <a:t>entübasyondan</a:t>
            </a:r>
            <a:r>
              <a:rPr lang="tr-TR" sz="2400" dirty="0">
                <a:solidFill>
                  <a:srgbClr val="002060"/>
                </a:solidFill>
              </a:rPr>
              <a:t> hemen sonra alınırsa anlamlı)</a:t>
            </a:r>
          </a:p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16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65125"/>
            <a:ext cx="9715500" cy="55202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Metin kutusu 5"/>
          <p:cNvSpPr txBox="1"/>
          <p:nvPr/>
        </p:nvSpPr>
        <p:spPr>
          <a:xfrm>
            <a:off x="965200" y="5700725"/>
            <a:ext cx="5744329" cy="400110"/>
          </a:xfrm>
          <a:prstGeom prst="rect">
            <a:avLst/>
          </a:prstGeom>
          <a:solidFill>
            <a:schemeClr val="bg1"/>
          </a:solidFill>
          <a:ln>
            <a:solidFill>
              <a:srgbClr val="972922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/>
              <a:t>5 yaş altı çocuk ölümlerinin </a:t>
            </a:r>
            <a:r>
              <a:rPr lang="tr-TR" sz="2000" b="1" dirty="0"/>
              <a:t>%47’si </a:t>
            </a:r>
            <a:r>
              <a:rPr lang="tr-TR" b="1" dirty="0" err="1"/>
              <a:t>yenidoğan</a:t>
            </a:r>
            <a:r>
              <a:rPr lang="tr-TR" b="1" dirty="0"/>
              <a:t> döneminde 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276600" y="5346700"/>
            <a:ext cx="12700" cy="354025"/>
          </a:xfrm>
          <a:prstGeom prst="straightConnector1">
            <a:avLst/>
          </a:prstGeom>
          <a:ln w="57150">
            <a:solidFill>
              <a:srgbClr val="9729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5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44ADBF-B1DF-7249-9377-2991C33A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altLang="tr-TR" sz="3600" b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Tanısal Yaklaşım</a:t>
            </a:r>
            <a:br>
              <a:rPr lang="tr-TR" altLang="tr-TR" sz="3600" b="1" dirty="0">
                <a:solidFill>
                  <a:srgbClr val="C00000"/>
                </a:solidFill>
                <a:latin typeface="+mn-lt"/>
                <a:ea typeface="ＭＳ Ｐゴシック" charset="-128"/>
              </a:rPr>
            </a:br>
            <a:r>
              <a:rPr lang="tr-TR" sz="3600" b="1" i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‘Tam kan sayımı, I/T oranı’</a:t>
            </a:r>
            <a:endParaRPr lang="tr-T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tr-TR" sz="2800" b="1" dirty="0">
                <a:solidFill>
                  <a:srgbClr val="002060"/>
                </a:solidFill>
              </a:rPr>
              <a:t> Beyaz küre sayısı </a:t>
            </a:r>
            <a:r>
              <a:rPr lang="tr-TR" dirty="0">
                <a:solidFill>
                  <a:srgbClr val="002060"/>
                </a:solidFill>
              </a:rPr>
              <a:t>(artmış veya azalmış </a:t>
            </a:r>
            <a:r>
              <a:rPr lang="tr-TR" dirty="0" err="1">
                <a:solidFill>
                  <a:srgbClr val="002060"/>
                </a:solidFill>
              </a:rPr>
              <a:t>absolut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nötrofil</a:t>
            </a:r>
            <a:r>
              <a:rPr lang="tr-TR" dirty="0">
                <a:solidFill>
                  <a:srgbClr val="002060"/>
                </a:solidFill>
              </a:rPr>
              <a:t> sayısı ile)</a:t>
            </a:r>
            <a:r>
              <a:rPr lang="tr-TR" sz="1800" dirty="0">
                <a:solidFill>
                  <a:srgbClr val="002060"/>
                </a:solidFill>
              </a:rPr>
              <a:t> </a:t>
            </a:r>
            <a:r>
              <a:rPr lang="tr-TR" sz="2200" dirty="0">
                <a:solidFill>
                  <a:srgbClr val="002060"/>
                </a:solidFill>
              </a:rPr>
              <a:t>ve</a:t>
            </a:r>
            <a:r>
              <a:rPr lang="tr-TR" sz="2800" b="1" dirty="0">
                <a:solidFill>
                  <a:srgbClr val="002060"/>
                </a:solidFill>
              </a:rPr>
              <a:t> artmış I/T oranı </a:t>
            </a:r>
            <a:r>
              <a:rPr lang="tr-TR" dirty="0">
                <a:solidFill>
                  <a:srgbClr val="002060"/>
                </a:solidFill>
              </a:rPr>
              <a:t>(&gt;0.2)</a:t>
            </a:r>
          </a:p>
          <a:p>
            <a:pPr lvl="1">
              <a:buFont typeface="Wingdings" charset="2"/>
              <a:buChar char="§"/>
            </a:pPr>
            <a:endParaRPr lang="tr-TR" sz="2800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tr-TR" sz="2200" i="1" dirty="0">
                <a:solidFill>
                  <a:srgbClr val="002060"/>
                </a:solidFill>
              </a:rPr>
              <a:t>Erken </a:t>
            </a:r>
            <a:r>
              <a:rPr lang="tr-TR" sz="2200" i="1" dirty="0" err="1">
                <a:solidFill>
                  <a:srgbClr val="002060"/>
                </a:solidFill>
              </a:rPr>
              <a:t>neonatal</a:t>
            </a:r>
            <a:r>
              <a:rPr lang="tr-TR" sz="2200" i="1" dirty="0">
                <a:solidFill>
                  <a:srgbClr val="002060"/>
                </a:solidFill>
              </a:rPr>
              <a:t> </a:t>
            </a:r>
            <a:r>
              <a:rPr lang="tr-TR" sz="2200" i="1" dirty="0" err="1">
                <a:solidFill>
                  <a:srgbClr val="002060"/>
                </a:solidFill>
              </a:rPr>
              <a:t>sepsiste</a:t>
            </a:r>
            <a:r>
              <a:rPr lang="tr-TR" sz="2200" i="1" dirty="0">
                <a:solidFill>
                  <a:srgbClr val="002060"/>
                </a:solidFill>
              </a:rPr>
              <a:t>; Düşük beyaz küre sayısı, </a:t>
            </a:r>
            <a:r>
              <a:rPr lang="tr-TR" sz="2200" i="1" dirty="0" err="1">
                <a:solidFill>
                  <a:srgbClr val="002060"/>
                </a:solidFill>
              </a:rPr>
              <a:t>absolut</a:t>
            </a:r>
            <a:r>
              <a:rPr lang="tr-TR" sz="2200" i="1" dirty="0">
                <a:solidFill>
                  <a:srgbClr val="002060"/>
                </a:solidFill>
              </a:rPr>
              <a:t> </a:t>
            </a:r>
            <a:r>
              <a:rPr lang="tr-TR" sz="2200" i="1" dirty="0" err="1">
                <a:solidFill>
                  <a:srgbClr val="002060"/>
                </a:solidFill>
              </a:rPr>
              <a:t>nötropeni</a:t>
            </a:r>
            <a:r>
              <a:rPr lang="tr-TR" sz="2200" i="1" dirty="0">
                <a:solidFill>
                  <a:srgbClr val="002060"/>
                </a:solidFill>
              </a:rPr>
              <a:t> (&lt;100 </a:t>
            </a:r>
            <a:r>
              <a:rPr lang="tr-TR" sz="2200" i="1" dirty="0" err="1">
                <a:solidFill>
                  <a:srgbClr val="002060"/>
                </a:solidFill>
              </a:rPr>
              <a:t>nötrofil</a:t>
            </a:r>
            <a:r>
              <a:rPr lang="tr-TR" sz="2200" i="1" dirty="0">
                <a:solidFill>
                  <a:srgbClr val="002060"/>
                </a:solidFill>
              </a:rPr>
              <a:t>/</a:t>
            </a:r>
            <a:r>
              <a:rPr lang="tr-TR" sz="2200" i="1" dirty="0" err="1">
                <a:solidFill>
                  <a:srgbClr val="002060"/>
                </a:solidFill>
              </a:rPr>
              <a:t>microL</a:t>
            </a:r>
            <a:r>
              <a:rPr lang="tr-TR" sz="2200" i="1" dirty="0">
                <a:solidFill>
                  <a:srgbClr val="002060"/>
                </a:solidFill>
              </a:rPr>
              <a:t>), </a:t>
            </a:r>
            <a:r>
              <a:rPr lang="tr-TR" sz="2200" i="1" dirty="0" err="1">
                <a:solidFill>
                  <a:srgbClr val="002060"/>
                </a:solidFill>
              </a:rPr>
              <a:t>relatif</a:t>
            </a:r>
            <a:r>
              <a:rPr lang="tr-TR" sz="2200" i="1" dirty="0">
                <a:solidFill>
                  <a:srgbClr val="002060"/>
                </a:solidFill>
              </a:rPr>
              <a:t> </a:t>
            </a:r>
            <a:r>
              <a:rPr lang="tr-TR" sz="2200" i="1" dirty="0" err="1">
                <a:solidFill>
                  <a:srgbClr val="002060"/>
                </a:solidFill>
              </a:rPr>
              <a:t>nötropeni</a:t>
            </a:r>
            <a:r>
              <a:rPr lang="tr-TR" sz="2200" i="1" dirty="0">
                <a:solidFill>
                  <a:srgbClr val="002060"/>
                </a:solidFill>
              </a:rPr>
              <a:t> (&lt;500 </a:t>
            </a:r>
            <a:r>
              <a:rPr lang="tr-TR" sz="2200" i="1" dirty="0" err="1">
                <a:solidFill>
                  <a:srgbClr val="002060"/>
                </a:solidFill>
              </a:rPr>
              <a:t>nötrofil</a:t>
            </a:r>
            <a:r>
              <a:rPr lang="tr-TR" sz="2200" i="1" dirty="0">
                <a:solidFill>
                  <a:srgbClr val="002060"/>
                </a:solidFill>
              </a:rPr>
              <a:t>/</a:t>
            </a:r>
            <a:r>
              <a:rPr lang="tr-TR" sz="2200" i="1" dirty="0" err="1">
                <a:solidFill>
                  <a:srgbClr val="002060"/>
                </a:solidFill>
              </a:rPr>
              <a:t>microL</a:t>
            </a:r>
            <a:r>
              <a:rPr lang="tr-TR" sz="2200" i="1" dirty="0">
                <a:solidFill>
                  <a:srgbClr val="002060"/>
                </a:solidFill>
              </a:rPr>
              <a:t>) ve artmış I/T’nin kanıtlanmış </a:t>
            </a:r>
            <a:r>
              <a:rPr lang="tr-TR" sz="2200" i="1" dirty="0" err="1">
                <a:solidFill>
                  <a:srgbClr val="002060"/>
                </a:solidFill>
              </a:rPr>
              <a:t>sepsis</a:t>
            </a:r>
            <a:r>
              <a:rPr lang="tr-TR" sz="2200" i="1" dirty="0">
                <a:solidFill>
                  <a:srgbClr val="002060"/>
                </a:solidFill>
              </a:rPr>
              <a:t> ile ilişkili </a:t>
            </a:r>
          </a:p>
          <a:p>
            <a:pPr marL="201168" lvl="1" indent="0">
              <a:buNone/>
            </a:pPr>
            <a:r>
              <a:rPr lang="tr-TR" sz="2800" b="1" i="1" dirty="0">
                <a:solidFill>
                  <a:srgbClr val="002060"/>
                </a:solidFill>
              </a:rPr>
              <a:t> </a:t>
            </a:r>
          </a:p>
          <a:p>
            <a:pPr lvl="1">
              <a:buFont typeface="Wingdings" charset="2"/>
              <a:buChar char="§"/>
            </a:pPr>
            <a:r>
              <a:rPr lang="tr-TR" sz="2800" b="1" dirty="0" err="1">
                <a:solidFill>
                  <a:srgbClr val="002060"/>
                </a:solidFill>
              </a:rPr>
              <a:t>Trombosit</a:t>
            </a:r>
            <a:r>
              <a:rPr lang="tr-TR" sz="2800" b="1" dirty="0">
                <a:solidFill>
                  <a:srgbClr val="002060"/>
                </a:solidFill>
              </a:rPr>
              <a:t> sayısı</a:t>
            </a:r>
            <a:r>
              <a:rPr lang="tr-TR" sz="2800" dirty="0">
                <a:solidFill>
                  <a:srgbClr val="002060"/>
                </a:solidFill>
              </a:rPr>
              <a:t>, özgül olmayan geç bir gösterge</a:t>
            </a:r>
          </a:p>
          <a:p>
            <a:endParaRPr lang="tr-TR" sz="2800" dirty="0">
              <a:solidFill>
                <a:srgbClr val="002060"/>
              </a:solidFill>
            </a:endParaRPr>
          </a:p>
          <a:p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57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577BAB-5AEA-594D-B322-7CD2A943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altLang="tr-TR" sz="3600" b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Tanısal Yaklaşım</a:t>
            </a:r>
            <a:br>
              <a:rPr lang="tr-TR" altLang="tr-TR" sz="3600" b="1" dirty="0">
                <a:solidFill>
                  <a:srgbClr val="C00000"/>
                </a:solidFill>
                <a:latin typeface="+mn-lt"/>
                <a:ea typeface="ＭＳ Ｐゴシック" charset="-128"/>
              </a:rPr>
            </a:br>
            <a:r>
              <a:rPr lang="tr-TR" altLang="tr-TR" sz="3600" b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‘</a:t>
            </a:r>
            <a:r>
              <a:rPr lang="tr-TR" altLang="tr-TR" sz="3600" b="1" dirty="0" err="1">
                <a:solidFill>
                  <a:srgbClr val="C00000"/>
                </a:solidFill>
                <a:latin typeface="+mn-lt"/>
                <a:ea typeface="ＭＳ Ｐゴシック" charset="-128"/>
              </a:rPr>
              <a:t>İnflamatuvar</a:t>
            </a:r>
            <a:r>
              <a:rPr lang="tr-TR" altLang="tr-TR" sz="3600" b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 belirteçler’</a:t>
            </a:r>
            <a:endParaRPr lang="tr-TR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36258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tr-TR" sz="2000" b="1" dirty="0">
                <a:solidFill>
                  <a:srgbClr val="002060"/>
                </a:solidFill>
              </a:rPr>
              <a:t> C-reaktif protein</a:t>
            </a:r>
          </a:p>
          <a:p>
            <a:pPr lvl="1">
              <a:buFont typeface="Wingdings" charset="2"/>
              <a:buChar char="§"/>
            </a:pPr>
            <a:r>
              <a:rPr lang="tr-TR" sz="2000" dirty="0" err="1">
                <a:solidFill>
                  <a:srgbClr val="002060"/>
                </a:solidFill>
              </a:rPr>
              <a:t>İnflamatuvar</a:t>
            </a:r>
            <a:r>
              <a:rPr lang="tr-TR" sz="2000" dirty="0">
                <a:solidFill>
                  <a:srgbClr val="002060"/>
                </a:solidFill>
              </a:rPr>
              <a:t> durumlarda artış</a:t>
            </a:r>
          </a:p>
          <a:p>
            <a:pPr lvl="1">
              <a:buFont typeface="Wingdings" charset="2"/>
              <a:buChar char="§"/>
            </a:pPr>
            <a:r>
              <a:rPr lang="tr-TR" sz="2000" dirty="0" err="1">
                <a:solidFill>
                  <a:srgbClr val="002060"/>
                </a:solidFill>
              </a:rPr>
              <a:t>Enfeksiyöz</a:t>
            </a:r>
            <a:r>
              <a:rPr lang="tr-TR" sz="2000" dirty="0">
                <a:solidFill>
                  <a:srgbClr val="002060"/>
                </a:solidFill>
              </a:rPr>
              <a:t> olmayan </a:t>
            </a:r>
            <a:r>
              <a:rPr lang="tr-TR" sz="2000" dirty="0" err="1">
                <a:solidFill>
                  <a:srgbClr val="002060"/>
                </a:solidFill>
              </a:rPr>
              <a:t>inflamatuvar</a:t>
            </a:r>
            <a:r>
              <a:rPr lang="tr-TR" sz="2000" dirty="0">
                <a:solidFill>
                  <a:srgbClr val="002060"/>
                </a:solidFill>
              </a:rPr>
              <a:t> durumlarda da artabilir (</a:t>
            </a:r>
            <a:r>
              <a:rPr lang="tr-TR" sz="2000" dirty="0" err="1">
                <a:solidFill>
                  <a:srgbClr val="002060"/>
                </a:solidFill>
              </a:rPr>
              <a:t>Maternal</a:t>
            </a:r>
            <a:r>
              <a:rPr lang="tr-TR" sz="2000" dirty="0">
                <a:solidFill>
                  <a:srgbClr val="002060"/>
                </a:solidFill>
              </a:rPr>
              <a:t> ateş, </a:t>
            </a:r>
            <a:r>
              <a:rPr lang="tr-TR" sz="2000" dirty="0" err="1">
                <a:solidFill>
                  <a:srgbClr val="002060"/>
                </a:solidFill>
              </a:rPr>
              <a:t>fetal</a:t>
            </a:r>
            <a:r>
              <a:rPr lang="tr-TR" sz="2000" dirty="0">
                <a:solidFill>
                  <a:srgbClr val="002060"/>
                </a:solidFill>
              </a:rPr>
              <a:t> </a:t>
            </a:r>
            <a:r>
              <a:rPr lang="tr-TR" sz="2000" dirty="0" err="1">
                <a:solidFill>
                  <a:srgbClr val="002060"/>
                </a:solidFill>
              </a:rPr>
              <a:t>distres</a:t>
            </a:r>
            <a:r>
              <a:rPr lang="tr-TR" sz="2000" dirty="0">
                <a:solidFill>
                  <a:srgbClr val="002060"/>
                </a:solidFill>
              </a:rPr>
              <a:t>, zor doğum, </a:t>
            </a:r>
            <a:r>
              <a:rPr lang="tr-TR" sz="2000" dirty="0" err="1">
                <a:solidFill>
                  <a:srgbClr val="002060"/>
                </a:solidFill>
              </a:rPr>
              <a:t>asfiksi</a:t>
            </a:r>
            <a:r>
              <a:rPr lang="tr-TR" sz="2000" dirty="0">
                <a:solidFill>
                  <a:srgbClr val="002060"/>
                </a:solidFill>
              </a:rPr>
              <a:t>, ..)</a:t>
            </a:r>
          </a:p>
          <a:p>
            <a:pPr lvl="1">
              <a:buFont typeface="Wingdings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Tek ölçüm değil, seri ölçümler değerli</a:t>
            </a:r>
          </a:p>
          <a:p>
            <a:pPr lvl="1">
              <a:buFont typeface="Wingdings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Tedavi süresi ve yanıtını değerlendirmede faydalı </a:t>
            </a:r>
          </a:p>
          <a:p>
            <a:pPr marL="201168" lvl="1" indent="0">
              <a:buNone/>
            </a:pPr>
            <a:endParaRPr lang="tr-TR" sz="2000" dirty="0">
              <a:solidFill>
                <a:srgbClr val="002060"/>
              </a:solidFill>
            </a:endParaRPr>
          </a:p>
          <a:p>
            <a:pPr>
              <a:buFont typeface="Wingdings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 </a:t>
            </a:r>
            <a:r>
              <a:rPr lang="tr-TR" sz="2000" b="1" dirty="0" err="1">
                <a:solidFill>
                  <a:srgbClr val="002060"/>
                </a:solidFill>
              </a:rPr>
              <a:t>Prokalsitonin</a:t>
            </a:r>
            <a:endParaRPr lang="tr-TR" sz="2000" b="1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Bakteriyel toksinlere yanıt olarak </a:t>
            </a:r>
            <a:r>
              <a:rPr lang="tr-TR" sz="2000" dirty="0" err="1">
                <a:solidFill>
                  <a:srgbClr val="002060"/>
                </a:solidFill>
              </a:rPr>
              <a:t>parankim</a:t>
            </a:r>
            <a:r>
              <a:rPr lang="tr-TR" sz="2000" dirty="0">
                <a:solidFill>
                  <a:srgbClr val="002060"/>
                </a:solidFill>
              </a:rPr>
              <a:t> hücrelerinden salınır</a:t>
            </a:r>
          </a:p>
          <a:p>
            <a:pPr lvl="1">
              <a:buFont typeface="Wingdings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Seri ölçüm ve diğer klinik göstergelerle beraber kullanımı</a:t>
            </a:r>
          </a:p>
          <a:p>
            <a:pPr lvl="1">
              <a:buFont typeface="Wingdings" charset="2"/>
              <a:buChar char="§"/>
            </a:pPr>
            <a:endParaRPr lang="tr-TR" sz="2000" dirty="0">
              <a:solidFill>
                <a:srgbClr val="002060"/>
              </a:solidFill>
            </a:endParaRPr>
          </a:p>
          <a:p>
            <a:pPr>
              <a:buFont typeface="Wingdings" charset="2"/>
              <a:buChar char="§"/>
            </a:pPr>
            <a:r>
              <a:rPr lang="tr-TR" sz="2000" dirty="0" err="1">
                <a:solidFill>
                  <a:srgbClr val="002060"/>
                </a:solidFill>
              </a:rPr>
              <a:t>Sitokinler</a:t>
            </a:r>
            <a:r>
              <a:rPr lang="tr-TR" sz="2000" dirty="0">
                <a:solidFill>
                  <a:srgbClr val="002060"/>
                </a:solidFill>
              </a:rPr>
              <a:t>, </a:t>
            </a:r>
            <a:r>
              <a:rPr lang="tr-TR" sz="2000" dirty="0" err="1">
                <a:solidFill>
                  <a:srgbClr val="002060"/>
                </a:solidFill>
              </a:rPr>
              <a:t>kemokinler</a:t>
            </a:r>
            <a:r>
              <a:rPr lang="tr-TR" sz="2000" dirty="0">
                <a:solidFill>
                  <a:srgbClr val="002060"/>
                </a:solidFill>
              </a:rPr>
              <a:t> ve diğer </a:t>
            </a:r>
            <a:r>
              <a:rPr lang="tr-TR" sz="2000" dirty="0" err="1">
                <a:solidFill>
                  <a:srgbClr val="002060"/>
                </a:solidFill>
              </a:rPr>
              <a:t>biyobelirteçler</a:t>
            </a:r>
            <a:endParaRPr lang="tr-TR" sz="2000" dirty="0">
              <a:solidFill>
                <a:srgbClr val="002060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tr-TR" sz="2000" dirty="0">
                <a:solidFill>
                  <a:srgbClr val="002060"/>
                </a:solidFill>
              </a:rPr>
              <a:t>IL-6, TNF-alfa, IL-4, IL-10, serum </a:t>
            </a:r>
            <a:r>
              <a:rPr lang="tr-TR" sz="2000" dirty="0" err="1">
                <a:solidFill>
                  <a:srgbClr val="002060"/>
                </a:solidFill>
              </a:rPr>
              <a:t>amiloid</a:t>
            </a:r>
            <a:r>
              <a:rPr lang="tr-TR" sz="2000" dirty="0">
                <a:solidFill>
                  <a:srgbClr val="002060"/>
                </a:solidFill>
              </a:rPr>
              <a:t> A, CD64</a:t>
            </a: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6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>
            <a:extLst>
              <a:ext uri="{FF2B5EF4-FFF2-40B4-BE49-F238E27FC236}">
                <a16:creationId xmlns:a16="http://schemas.microsoft.com/office/drawing/2014/main" id="{A9E1C083-0B12-8F4C-A030-C25028F3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İnflamatuvar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Belirteçler</a:t>
            </a:r>
            <a:endParaRPr lang="tr-TR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Font typeface="Courier New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Negatif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prediktif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değerleri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daha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yüksektir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Courier New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Birlikte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kullanıldıklarında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duyarlılık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özgüllükleri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artar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Courier New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Yarı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ömürleri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etkilendikleri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diğer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parametreler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dikkate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alınmalıdır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Courier New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 Seri </a:t>
            </a:r>
            <a:r>
              <a:rPr lang="en-US" dirty="0" err="1">
                <a:solidFill>
                  <a:srgbClr val="002060"/>
                </a:solidFill>
              </a:rPr>
              <a:t>ölçümlerde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negatiflik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sepsisten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uzaklaştırır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Courier New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Birçok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parametre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prokalsitonin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proadrenomedullin</a:t>
            </a:r>
            <a:r>
              <a:rPr lang="en-US" dirty="0">
                <a:solidFill>
                  <a:srgbClr val="002060"/>
                </a:solidFill>
              </a:rPr>
              <a:t>, BK </a:t>
            </a:r>
            <a:r>
              <a:rPr lang="en-US" dirty="0" err="1">
                <a:solidFill>
                  <a:srgbClr val="002060"/>
                </a:solidFill>
              </a:rPr>
              <a:t>sayısı</a:t>
            </a:r>
            <a:r>
              <a:rPr lang="en-US" dirty="0">
                <a:solidFill>
                  <a:srgbClr val="002060"/>
                </a:solidFill>
              </a:rPr>
              <a:t>, IL-6) </a:t>
            </a:r>
            <a:r>
              <a:rPr lang="en-US" dirty="0" err="1">
                <a:solidFill>
                  <a:srgbClr val="002060"/>
                </a:solidFill>
              </a:rPr>
              <a:t>doğum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çevresinde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yüksektir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002060"/>
              </a:buClr>
              <a:buFont typeface="Courier New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Doğum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sonrası</a:t>
            </a:r>
            <a:r>
              <a:rPr lang="en-US" dirty="0">
                <a:solidFill>
                  <a:srgbClr val="002060"/>
                </a:solidFill>
              </a:rPr>
              <a:t> 6-12 </a:t>
            </a:r>
            <a:r>
              <a:rPr lang="en-US" dirty="0" err="1">
                <a:solidFill>
                  <a:srgbClr val="002060"/>
                </a:solidFill>
              </a:rPr>
              <a:t>saatte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ölçüm</a:t>
            </a:r>
            <a:r>
              <a:rPr lang="en-US" dirty="0">
                <a:solidFill>
                  <a:srgbClr val="002060"/>
                </a:solidFill>
              </a:rPr>
              <a:t> en </a:t>
            </a:r>
            <a:r>
              <a:rPr lang="en-US" dirty="0" err="1">
                <a:solidFill>
                  <a:srgbClr val="002060"/>
                </a:solidFill>
              </a:rPr>
              <a:t>idealidir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320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E0D026-D355-A540-838D-3929AEB7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Tanısal Yaklaşım (Yeni)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018332-0228-B640-83EC-FDAD8B650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Kardiyak </a:t>
            </a:r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monitorizasyon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 sistemi (</a:t>
            </a:r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HeRO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)</a:t>
            </a:r>
          </a:p>
          <a:p>
            <a:pPr marL="0" indent="0">
              <a:buNone/>
            </a:pPr>
            <a:endParaRPr lang="tr-TR" altLang="tr-TR" dirty="0">
              <a:solidFill>
                <a:srgbClr val="002060"/>
              </a:solidFill>
              <a:ea typeface="ＭＳ Ｐゴシック" charset="-128"/>
            </a:endParaRPr>
          </a:p>
          <a:p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Skorlama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 sistemleri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03FF2BA-D74F-2A4A-8B7A-51E43612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0BCB43A-3DA9-D34C-868A-495E742A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63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B3D72ED4-E155-A045-AA4D-EAE4B4AB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2060"/>
                </a:solidFill>
                <a:latin typeface="+mn-lt"/>
              </a:rPr>
              <a:t>Risk faktörleri olan bebeğe yaklaşım</a:t>
            </a:r>
            <a:endParaRPr lang="tr-TR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t="5840"/>
          <a:stretch/>
        </p:blipFill>
        <p:spPr>
          <a:xfrm>
            <a:off x="2153770" y="1475195"/>
            <a:ext cx="7884459" cy="47194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9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4FCD868D-CB0E-184D-8FFE-5F058D33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Tedavi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spcBef>
                <a:spcPct val="0"/>
              </a:spcBef>
              <a:spcAft>
                <a:spcPct val="100000"/>
              </a:spcAft>
              <a:buFont typeface="Calibri" charset="0"/>
              <a:buAutoNum type="arabicPeriod"/>
            </a:pPr>
            <a:r>
              <a:rPr lang="tr-TR" altLang="tr-TR" sz="3200" dirty="0" err="1">
                <a:solidFill>
                  <a:srgbClr val="002060"/>
                </a:solidFill>
                <a:ea typeface="ＭＳ Ｐゴシック" charset="-128"/>
              </a:rPr>
              <a:t>Antimikrobiyal</a:t>
            </a:r>
            <a:r>
              <a:rPr lang="tr-TR" altLang="tr-TR" sz="3200" dirty="0">
                <a:solidFill>
                  <a:srgbClr val="002060"/>
                </a:solidFill>
                <a:ea typeface="ＭＳ Ｐゴシック" charset="-128"/>
              </a:rPr>
              <a:t> tedavi</a:t>
            </a:r>
            <a:endParaRPr lang="en-US" altLang="tr-TR" sz="3200" dirty="0">
              <a:solidFill>
                <a:srgbClr val="002060"/>
              </a:solidFill>
              <a:ea typeface="ＭＳ Ｐゴシック" charset="-128"/>
            </a:endParaRPr>
          </a:p>
          <a:p>
            <a:pPr marL="514350" indent="-514350">
              <a:lnSpc>
                <a:spcPct val="80000"/>
              </a:lnSpc>
              <a:spcBef>
                <a:spcPct val="0"/>
              </a:spcBef>
              <a:spcAft>
                <a:spcPct val="100000"/>
              </a:spcAft>
              <a:buFont typeface="Calibri" charset="0"/>
              <a:buAutoNum type="arabicPeriod"/>
            </a:pPr>
            <a:r>
              <a:rPr lang="tr-TR" altLang="tr-TR" sz="3200" dirty="0">
                <a:solidFill>
                  <a:srgbClr val="002060"/>
                </a:solidFill>
                <a:ea typeface="ＭＳ Ｐゴシック" charset="-128"/>
              </a:rPr>
              <a:t>Destekleyici bakım ve tedavi</a:t>
            </a:r>
            <a:endParaRPr lang="en-US" altLang="tr-TR" sz="3200" dirty="0">
              <a:solidFill>
                <a:srgbClr val="002060"/>
              </a:solidFill>
              <a:ea typeface="ＭＳ Ｐゴシック" charset="-128"/>
            </a:endParaRPr>
          </a:p>
          <a:p>
            <a:pPr marL="514350" indent="-514350">
              <a:lnSpc>
                <a:spcPct val="80000"/>
              </a:lnSpc>
              <a:spcBef>
                <a:spcPct val="0"/>
              </a:spcBef>
              <a:spcAft>
                <a:spcPct val="100000"/>
              </a:spcAft>
              <a:buFont typeface="Calibri" charset="0"/>
              <a:buAutoNum type="arabicPeriod"/>
            </a:pPr>
            <a:r>
              <a:rPr lang="tr-TR" altLang="tr-TR" sz="3200" dirty="0">
                <a:solidFill>
                  <a:srgbClr val="002060"/>
                </a:solidFill>
                <a:ea typeface="ＭＳ Ｐゴシック" charset="-128"/>
              </a:rPr>
              <a:t>Önleyici yaklaşımlar</a:t>
            </a:r>
            <a:endParaRPr lang="en-US" altLang="tr-TR" sz="3200" dirty="0">
              <a:solidFill>
                <a:srgbClr val="002060"/>
              </a:solidFill>
              <a:ea typeface="ＭＳ Ｐゴシック" charset="-128"/>
            </a:endParaRPr>
          </a:p>
          <a:p>
            <a:pPr marL="514350" indent="-514350">
              <a:lnSpc>
                <a:spcPct val="80000"/>
              </a:lnSpc>
              <a:spcBef>
                <a:spcPct val="0"/>
              </a:spcBef>
              <a:spcAft>
                <a:spcPct val="100000"/>
              </a:spcAft>
              <a:buNone/>
            </a:pPr>
            <a:endParaRPr lang="en-US" altLang="tr-TR" sz="3200" b="1" dirty="0">
              <a:solidFill>
                <a:srgbClr val="002060"/>
              </a:solidFill>
              <a:ea typeface="ＭＳ Ｐゴシック" charset="-128"/>
            </a:endParaRPr>
          </a:p>
          <a:p>
            <a:pPr marL="514350" indent="-514350">
              <a:lnSpc>
                <a:spcPct val="80000"/>
              </a:lnSpc>
              <a:spcBef>
                <a:spcPct val="0"/>
              </a:spcBef>
              <a:spcAft>
                <a:spcPct val="100000"/>
              </a:spcAft>
              <a:buNone/>
            </a:pPr>
            <a:endParaRPr lang="tr-TR" altLang="tr-TR" sz="3200" b="1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6FF3D24E-42FF-9942-9237-58DF6993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002060"/>
                </a:solidFill>
                <a:latin typeface="+mn-lt"/>
              </a:rPr>
              <a:t>Ampirik antibiyotik tedavisi</a:t>
            </a:r>
            <a:endParaRPr lang="tr-T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72CAFD33-F81C-734B-AF52-598D4E28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tr-TR" sz="3200" b="1" dirty="0">
                <a:solidFill>
                  <a:srgbClr val="C00000"/>
                </a:solidFill>
              </a:rPr>
              <a:t>Erken </a:t>
            </a:r>
            <a:r>
              <a:rPr lang="tr-TR" sz="3200" b="1" dirty="0" err="1">
                <a:solidFill>
                  <a:srgbClr val="C00000"/>
                </a:solidFill>
              </a:rPr>
              <a:t>sepsis</a:t>
            </a:r>
            <a:endParaRPr lang="tr-TR" sz="3200" dirty="0">
              <a:solidFill>
                <a:srgbClr val="00206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tr-TR" sz="2800" dirty="0" err="1">
                <a:solidFill>
                  <a:srgbClr val="002060"/>
                </a:solidFill>
              </a:rPr>
              <a:t>Ampisilin</a:t>
            </a:r>
            <a:r>
              <a:rPr lang="tr-TR" sz="2800" dirty="0">
                <a:solidFill>
                  <a:srgbClr val="002060"/>
                </a:solidFill>
              </a:rPr>
              <a:t>/</a:t>
            </a:r>
            <a:r>
              <a:rPr lang="tr-TR" sz="2800" dirty="0" err="1">
                <a:solidFill>
                  <a:srgbClr val="002060"/>
                </a:solidFill>
              </a:rPr>
              <a:t>Pen</a:t>
            </a:r>
            <a:r>
              <a:rPr lang="tr-TR" sz="2800" dirty="0">
                <a:solidFill>
                  <a:srgbClr val="002060"/>
                </a:solidFill>
              </a:rPr>
              <a:t> G + </a:t>
            </a:r>
            <a:r>
              <a:rPr lang="tr-TR" sz="2800" dirty="0" err="1">
                <a:solidFill>
                  <a:srgbClr val="002060"/>
                </a:solidFill>
              </a:rPr>
              <a:t>Gentamisin</a:t>
            </a:r>
            <a:endParaRPr lang="tr-TR" sz="2800" dirty="0">
              <a:solidFill>
                <a:srgbClr val="00206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tr-TR" sz="2800" dirty="0">
                <a:solidFill>
                  <a:srgbClr val="002060"/>
                </a:solidFill>
              </a:rPr>
              <a:t>Menenjit varlığı veya olasılığında </a:t>
            </a:r>
            <a:r>
              <a:rPr lang="tr-TR" sz="2800" dirty="0" err="1">
                <a:solidFill>
                  <a:srgbClr val="002060"/>
                </a:solidFill>
              </a:rPr>
              <a:t>ampisilin</a:t>
            </a:r>
            <a:r>
              <a:rPr lang="tr-TR" sz="2800" dirty="0">
                <a:solidFill>
                  <a:srgbClr val="002060"/>
                </a:solidFill>
              </a:rPr>
              <a:t> + 3. kuşak </a:t>
            </a:r>
            <a:r>
              <a:rPr lang="tr-TR" sz="2800" dirty="0" err="1">
                <a:solidFill>
                  <a:srgbClr val="002060"/>
                </a:solidFill>
              </a:rPr>
              <a:t>sefalosporin</a:t>
            </a:r>
            <a:r>
              <a:rPr lang="tr-TR" sz="2800" dirty="0">
                <a:solidFill>
                  <a:srgbClr val="002060"/>
                </a:solidFill>
              </a:rPr>
              <a:t> (</a:t>
            </a:r>
            <a:r>
              <a:rPr lang="tr-TR" sz="2800" dirty="0" err="1">
                <a:solidFill>
                  <a:srgbClr val="002060"/>
                </a:solidFill>
              </a:rPr>
              <a:t>sefotaksim</a:t>
            </a:r>
            <a:r>
              <a:rPr lang="tr-TR" sz="2800" dirty="0">
                <a:solidFill>
                  <a:srgbClr val="002060"/>
                </a:solidFill>
              </a:rPr>
              <a:t>)</a:t>
            </a:r>
          </a:p>
          <a:p>
            <a:pPr marL="742950" lvl="1" indent="-285750">
              <a:buFont typeface="Arial" charset="0"/>
              <a:buChar char="•"/>
            </a:pPr>
            <a:endParaRPr lang="tr-TR" sz="2800" dirty="0">
              <a:solidFill>
                <a:srgbClr val="00206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Tedavi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parenteral</a:t>
            </a:r>
          </a:p>
          <a:p>
            <a:pPr marL="342900" indent="-342900">
              <a:buFont typeface="Wingdings" charset="2"/>
              <a:buChar char="ü"/>
            </a:pPr>
            <a:r>
              <a:rPr lang="tr-TR" altLang="tr-TR" sz="2400" dirty="0" err="1">
                <a:solidFill>
                  <a:srgbClr val="002060"/>
                </a:solidFill>
                <a:ea typeface="ＭＳ Ｐゴシック" charset="-128"/>
              </a:rPr>
              <a:t>Antibiyogram</a:t>
            </a:r>
            <a:r>
              <a:rPr lang="tr-TR" altLang="tr-TR" sz="2400" dirty="0">
                <a:solidFill>
                  <a:srgbClr val="002060"/>
                </a:solidFill>
                <a:ea typeface="ＭＳ Ｐゴシック" charset="-128"/>
              </a:rPr>
              <a:t> sonucuna göre mümkün olan en dar spektrum</a:t>
            </a:r>
            <a:endParaRPr lang="tr-TR" sz="2800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09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6FF3D24E-42FF-9942-9237-58DF6993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002060"/>
                </a:solidFill>
                <a:latin typeface="+mn-lt"/>
              </a:rPr>
              <a:t>Ampirik antibiyotik tedavisi</a:t>
            </a:r>
            <a:endParaRPr lang="tr-T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72CAFD33-F81C-734B-AF52-598D4E283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4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>
                <a:solidFill>
                  <a:srgbClr val="C00000"/>
                </a:solidFill>
              </a:rPr>
              <a:t>Geç </a:t>
            </a:r>
            <a:r>
              <a:rPr lang="tr-TR" sz="3200" b="1" dirty="0" err="1">
                <a:solidFill>
                  <a:srgbClr val="C00000"/>
                </a:solidFill>
              </a:rPr>
              <a:t>sepsis</a:t>
            </a:r>
            <a:endParaRPr lang="tr-TR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b="1" i="1" dirty="0">
                <a:solidFill>
                  <a:srgbClr val="002060"/>
                </a:solidFill>
              </a:rPr>
              <a:t>     </a:t>
            </a:r>
            <a:r>
              <a:rPr lang="tr-TR" sz="2800" b="1" i="1" dirty="0">
                <a:solidFill>
                  <a:srgbClr val="002060"/>
                </a:solidFill>
              </a:rPr>
              <a:t>Toplum kökenli</a:t>
            </a:r>
          </a:p>
          <a:p>
            <a:pPr lvl="1"/>
            <a:r>
              <a:rPr lang="tr-TR" sz="2800" dirty="0" err="1">
                <a:solidFill>
                  <a:srgbClr val="002060"/>
                </a:solidFill>
              </a:rPr>
              <a:t>Ampisilin</a:t>
            </a:r>
            <a:r>
              <a:rPr lang="tr-TR" sz="2800" dirty="0">
                <a:solidFill>
                  <a:srgbClr val="002060"/>
                </a:solidFill>
              </a:rPr>
              <a:t> + </a:t>
            </a:r>
            <a:r>
              <a:rPr lang="tr-TR" sz="2800" dirty="0" err="1">
                <a:solidFill>
                  <a:srgbClr val="002060"/>
                </a:solidFill>
              </a:rPr>
              <a:t>gentamisin</a:t>
            </a:r>
            <a:r>
              <a:rPr lang="tr-TR" sz="2800" dirty="0">
                <a:solidFill>
                  <a:srgbClr val="002060"/>
                </a:solidFill>
              </a:rPr>
              <a:t>/</a:t>
            </a:r>
            <a:r>
              <a:rPr lang="tr-TR" sz="2800" dirty="0" err="1">
                <a:solidFill>
                  <a:srgbClr val="002060"/>
                </a:solidFill>
              </a:rPr>
              <a:t>sefotaksim</a:t>
            </a:r>
            <a:endParaRPr lang="tr-TR" sz="2800" b="1" i="1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tr-TR" sz="2800" b="1" i="1" dirty="0">
                <a:solidFill>
                  <a:srgbClr val="002060"/>
                </a:solidFill>
              </a:rPr>
              <a:t>Hastane kökenli</a:t>
            </a:r>
          </a:p>
          <a:p>
            <a:pPr lvl="1"/>
            <a:r>
              <a:rPr lang="tr-TR" sz="2800" dirty="0" err="1">
                <a:solidFill>
                  <a:srgbClr val="002060"/>
                </a:solidFill>
              </a:rPr>
              <a:t>Vankomisin</a:t>
            </a:r>
            <a:r>
              <a:rPr lang="tr-TR" sz="2800" dirty="0">
                <a:solidFill>
                  <a:srgbClr val="002060"/>
                </a:solidFill>
              </a:rPr>
              <a:t> + </a:t>
            </a:r>
            <a:r>
              <a:rPr lang="tr-TR" sz="2800" dirty="0" err="1">
                <a:solidFill>
                  <a:srgbClr val="002060"/>
                </a:solidFill>
              </a:rPr>
              <a:t>gentamisin</a:t>
            </a:r>
            <a:r>
              <a:rPr lang="tr-TR" sz="2800" dirty="0">
                <a:solidFill>
                  <a:srgbClr val="002060"/>
                </a:solidFill>
              </a:rPr>
              <a:t>/</a:t>
            </a:r>
            <a:r>
              <a:rPr lang="tr-TR" sz="2800" dirty="0" err="1">
                <a:solidFill>
                  <a:srgbClr val="002060"/>
                </a:solidFill>
              </a:rPr>
              <a:t>amikasin</a:t>
            </a:r>
            <a:endParaRPr lang="tr-TR" sz="2800" dirty="0">
              <a:solidFill>
                <a:srgbClr val="002060"/>
              </a:solidFill>
            </a:endParaRPr>
          </a:p>
          <a:p>
            <a:pPr lvl="1"/>
            <a:r>
              <a:rPr lang="tr-TR" sz="2800" dirty="0" err="1">
                <a:solidFill>
                  <a:srgbClr val="002060"/>
                </a:solidFill>
              </a:rPr>
              <a:t>Vankomisin</a:t>
            </a:r>
            <a:r>
              <a:rPr lang="tr-TR" sz="2800" dirty="0">
                <a:solidFill>
                  <a:srgbClr val="002060"/>
                </a:solidFill>
              </a:rPr>
              <a:t> + 3.kuşak </a:t>
            </a:r>
            <a:r>
              <a:rPr lang="tr-TR" sz="2800" dirty="0" err="1">
                <a:solidFill>
                  <a:srgbClr val="002060"/>
                </a:solidFill>
              </a:rPr>
              <a:t>sefalosporin</a:t>
            </a:r>
            <a:endParaRPr lang="tr-TR" sz="28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tr-TR" sz="2800" dirty="0">
              <a:solidFill>
                <a:srgbClr val="00206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Tedavi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parenteral</a:t>
            </a:r>
          </a:p>
          <a:p>
            <a:pPr marL="342900" indent="-342900">
              <a:buFont typeface="Wingdings" charset="2"/>
              <a:buChar char="ü"/>
            </a:pPr>
            <a:r>
              <a:rPr lang="tr-TR" altLang="tr-TR" sz="2400" dirty="0" err="1">
                <a:solidFill>
                  <a:srgbClr val="002060"/>
                </a:solidFill>
                <a:ea typeface="ＭＳ Ｐゴシック" charset="-128"/>
              </a:rPr>
              <a:t>Antibiyogram</a:t>
            </a:r>
            <a:r>
              <a:rPr lang="tr-TR" altLang="tr-TR" sz="2400" dirty="0">
                <a:solidFill>
                  <a:srgbClr val="002060"/>
                </a:solidFill>
                <a:ea typeface="ＭＳ Ｐゴシック" charset="-128"/>
              </a:rPr>
              <a:t> sonucuna göre mümkün olan en dar spektrum</a:t>
            </a:r>
            <a:endParaRPr lang="tr-TR" sz="2800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517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F1FA7584-C108-2746-BAB3-07E40847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002060"/>
                </a:solidFill>
                <a:latin typeface="+mn-lt"/>
              </a:rPr>
              <a:t>Tedavi süresi</a:t>
            </a:r>
            <a:endParaRPr lang="tr-T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Yenidoğan</a:t>
            </a:r>
            <a:r>
              <a:rPr lang="tr-TR" dirty="0"/>
              <a:t>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27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t="2863" b="6883"/>
          <a:stretch/>
        </p:blipFill>
        <p:spPr>
          <a:xfrm>
            <a:off x="2044648" y="1426241"/>
            <a:ext cx="7950301" cy="493010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1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6F81B97-21DD-A749-B053-B75E9D77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b="1" dirty="0">
                <a:solidFill>
                  <a:srgbClr val="002060"/>
                </a:solidFill>
                <a:latin typeface="+mn-lt"/>
                <a:ea typeface="ＭＳ Ｐゴシック" charset="-128"/>
              </a:rPr>
              <a:t>Destekleyici bakım ve tedavi</a:t>
            </a:r>
            <a:endParaRPr lang="tr-TR" sz="4000" dirty="0">
              <a:latin typeface="+mn-lt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50000"/>
              </a:lnSpc>
              <a:spcAft>
                <a:spcPct val="60000"/>
              </a:spcAft>
            </a:pP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Yaşamsal bulguların takibi</a:t>
            </a:r>
          </a:p>
          <a:p>
            <a:pPr eaLnBrk="1" hangingPunct="1">
              <a:lnSpc>
                <a:spcPct val="50000"/>
              </a:lnSpc>
              <a:spcAft>
                <a:spcPct val="60000"/>
              </a:spcAft>
            </a:pP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Sıvı ve elektrolit dengesi</a:t>
            </a:r>
          </a:p>
          <a:p>
            <a:pPr lvl="1">
              <a:lnSpc>
                <a:spcPct val="50000"/>
              </a:lnSpc>
              <a:spcAft>
                <a:spcPct val="60000"/>
              </a:spcAft>
            </a:pP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Kan şekeri ve elektrolit takibi</a:t>
            </a:r>
          </a:p>
          <a:p>
            <a:pPr lvl="1">
              <a:lnSpc>
                <a:spcPct val="50000"/>
              </a:lnSpc>
              <a:spcAft>
                <a:spcPct val="60000"/>
              </a:spcAft>
            </a:pPr>
            <a:r>
              <a:rPr lang="tr-TR" altLang="tr-TR" sz="2200" dirty="0" err="1">
                <a:solidFill>
                  <a:srgbClr val="002060"/>
                </a:solidFill>
                <a:ea typeface="ＭＳ Ｐゴシック" charset="-128"/>
              </a:rPr>
              <a:t>Hipovolemi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 ve </a:t>
            </a:r>
            <a:r>
              <a:rPr lang="tr-TR" altLang="tr-TR" sz="2200" dirty="0" err="1">
                <a:solidFill>
                  <a:srgbClr val="002060"/>
                </a:solidFill>
                <a:ea typeface="ＭＳ Ｐゴシック" charset="-128"/>
              </a:rPr>
              <a:t>asidozun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 önlenmesi</a:t>
            </a:r>
            <a:endParaRPr lang="en-US" altLang="tr-TR" sz="2200" dirty="0">
              <a:solidFill>
                <a:srgbClr val="002060"/>
              </a:solidFill>
              <a:ea typeface="ＭＳ Ｐゴシック" charset="-128"/>
            </a:endParaRPr>
          </a:p>
          <a:p>
            <a:pPr eaLnBrk="1" hangingPunct="1">
              <a:lnSpc>
                <a:spcPct val="50000"/>
              </a:lnSpc>
              <a:spcAft>
                <a:spcPct val="60000"/>
              </a:spcAft>
            </a:pP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H</a:t>
            </a:r>
            <a:r>
              <a:rPr lang="en-US" altLang="tr-TR" sz="2200" dirty="0" err="1">
                <a:solidFill>
                  <a:srgbClr val="002060"/>
                </a:solidFill>
                <a:ea typeface="ＭＳ Ｐゴシック" charset="-128"/>
              </a:rPr>
              <a:t>ipotansiyon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:</a:t>
            </a:r>
            <a:r>
              <a:rPr lang="en-US" altLang="tr-TR" sz="22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V</a:t>
            </a:r>
            <a:r>
              <a:rPr lang="en-US" altLang="tr-TR" sz="2200" dirty="0" err="1">
                <a:solidFill>
                  <a:srgbClr val="002060"/>
                </a:solidFill>
                <a:ea typeface="ＭＳ Ｐゴシック" charset="-128"/>
              </a:rPr>
              <a:t>olüm</a:t>
            </a:r>
            <a:r>
              <a:rPr lang="en-US" altLang="tr-TR" sz="22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200" dirty="0" err="1">
                <a:solidFill>
                  <a:srgbClr val="002060"/>
                </a:solidFill>
                <a:ea typeface="ＭＳ Ｐゴシック" charset="-128"/>
              </a:rPr>
              <a:t>genişleticiler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, </a:t>
            </a:r>
            <a:r>
              <a:rPr lang="tr-TR" altLang="tr-TR" sz="2200" dirty="0" err="1">
                <a:solidFill>
                  <a:srgbClr val="002060"/>
                </a:solidFill>
                <a:ea typeface="ＭＳ Ｐゴシック" charset="-128"/>
              </a:rPr>
              <a:t>inotrop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 ajanlar</a:t>
            </a:r>
            <a:endParaRPr lang="en-US" altLang="tr-TR" sz="2200" dirty="0">
              <a:solidFill>
                <a:srgbClr val="002060"/>
              </a:solidFill>
              <a:ea typeface="ＭＳ Ｐゴシック" charset="-128"/>
            </a:endParaRPr>
          </a:p>
          <a:p>
            <a:pPr>
              <a:lnSpc>
                <a:spcPct val="50000"/>
              </a:lnSpc>
              <a:spcAft>
                <a:spcPct val="60000"/>
              </a:spcAft>
            </a:pP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Solunum desteği</a:t>
            </a:r>
          </a:p>
          <a:p>
            <a:pPr eaLnBrk="1" hangingPunct="1">
              <a:lnSpc>
                <a:spcPct val="50000"/>
              </a:lnSpc>
              <a:spcAft>
                <a:spcPct val="60000"/>
              </a:spcAft>
            </a:pP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DIC: TDP, t</a:t>
            </a:r>
            <a:r>
              <a:rPr lang="en-US" altLang="tr-TR" sz="2200" dirty="0" err="1">
                <a:solidFill>
                  <a:srgbClr val="002060"/>
                </a:solidFill>
                <a:ea typeface="ＭＳ Ｐゴシック" charset="-128"/>
              </a:rPr>
              <a:t>aze</a:t>
            </a:r>
            <a:r>
              <a:rPr lang="en-US" altLang="tr-TR" sz="2200" dirty="0">
                <a:solidFill>
                  <a:srgbClr val="002060"/>
                </a:solidFill>
                <a:ea typeface="ＭＳ Ｐゴシック" charset="-128"/>
              </a:rPr>
              <a:t> tam </a:t>
            </a:r>
            <a:r>
              <a:rPr lang="en-US" altLang="tr-TR" sz="2200" dirty="0" err="1">
                <a:solidFill>
                  <a:srgbClr val="002060"/>
                </a:solidFill>
                <a:ea typeface="ＭＳ Ｐゴシック" charset="-128"/>
              </a:rPr>
              <a:t>kan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, </a:t>
            </a:r>
            <a:r>
              <a:rPr lang="tr-TR" altLang="tr-TR" sz="2200" dirty="0" err="1">
                <a:solidFill>
                  <a:srgbClr val="002060"/>
                </a:solidFill>
                <a:ea typeface="ＭＳ Ｐゴシック" charset="-128"/>
              </a:rPr>
              <a:t>Trombosit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tr-TR" altLang="tr-TR" sz="2200" dirty="0" err="1">
                <a:solidFill>
                  <a:srgbClr val="002060"/>
                </a:solidFill>
                <a:ea typeface="ＭＳ Ｐゴシック" charset="-128"/>
              </a:rPr>
              <a:t>Tx</a:t>
            </a:r>
            <a:endParaRPr lang="tr-TR" altLang="tr-TR" sz="2200" dirty="0">
              <a:solidFill>
                <a:srgbClr val="002060"/>
              </a:solidFill>
              <a:ea typeface="ＭＳ Ｐゴシック" charset="-128"/>
            </a:endParaRPr>
          </a:p>
          <a:p>
            <a:pPr eaLnBrk="1" hangingPunct="1">
              <a:lnSpc>
                <a:spcPct val="50000"/>
              </a:lnSpc>
              <a:spcAft>
                <a:spcPct val="60000"/>
              </a:spcAft>
            </a:pPr>
            <a:r>
              <a:rPr lang="tr-TR" altLang="tr-TR" sz="2200" dirty="0" err="1">
                <a:solidFill>
                  <a:srgbClr val="002060"/>
                </a:solidFill>
                <a:ea typeface="ＭＳ Ｐゴシック" charset="-128"/>
              </a:rPr>
              <a:t>Konvülziyon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: </a:t>
            </a:r>
            <a:r>
              <a:rPr lang="tr-TR" altLang="tr-TR" sz="2200" dirty="0" err="1">
                <a:solidFill>
                  <a:srgbClr val="002060"/>
                </a:solidFill>
                <a:ea typeface="ＭＳ Ｐゴシック" charset="-128"/>
              </a:rPr>
              <a:t>antikonvülzan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 tedavi</a:t>
            </a:r>
          </a:p>
          <a:p>
            <a:pPr eaLnBrk="1" hangingPunct="1">
              <a:lnSpc>
                <a:spcPct val="50000"/>
              </a:lnSpc>
              <a:spcAft>
                <a:spcPct val="60000"/>
              </a:spcAft>
            </a:pP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Sistemik </a:t>
            </a:r>
            <a:r>
              <a:rPr lang="tr-TR" altLang="tr-TR" sz="2200" dirty="0" err="1">
                <a:solidFill>
                  <a:srgbClr val="002060"/>
                </a:solidFill>
                <a:ea typeface="ＭＳ Ｐゴシック" charset="-128"/>
              </a:rPr>
              <a:t>steroidler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: Sadece kanıtlanmış </a:t>
            </a:r>
            <a:r>
              <a:rPr lang="tr-TR" altLang="tr-TR" sz="2200" dirty="0" err="1">
                <a:solidFill>
                  <a:srgbClr val="002060"/>
                </a:solidFill>
                <a:ea typeface="ＭＳ Ｐゴシック" charset="-128"/>
              </a:rPr>
              <a:t>sürrenal</a:t>
            </a:r>
            <a:r>
              <a:rPr lang="tr-TR" altLang="tr-TR" sz="2200" dirty="0">
                <a:solidFill>
                  <a:srgbClr val="002060"/>
                </a:solidFill>
                <a:ea typeface="ＭＳ Ｐゴシック" charset="-128"/>
              </a:rPr>
              <a:t> yetmezlikte</a:t>
            </a:r>
            <a:endParaRPr lang="en-US" altLang="tr-TR" sz="2200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5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7E0E5706-B8BF-6044-8DDD-D251D48D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 err="1">
                <a:solidFill>
                  <a:srgbClr val="002060"/>
                </a:solidFill>
                <a:latin typeface="+mn-lt"/>
                <a:ea typeface="ＭＳ Ｐゴシック" charset="-128"/>
              </a:rPr>
              <a:t>Yenidoğan</a:t>
            </a:r>
            <a:r>
              <a:rPr lang="en-US" altLang="tr-TR" b="1" dirty="0">
                <a:solidFill>
                  <a:srgbClr val="002060"/>
                </a:solidFill>
                <a:latin typeface="+mn-lt"/>
                <a:ea typeface="ＭＳ Ｐゴシック" charset="-128"/>
              </a:rPr>
              <a:t> </a:t>
            </a:r>
            <a:r>
              <a:rPr lang="en-US" altLang="tr-TR" b="1" dirty="0" err="1">
                <a:solidFill>
                  <a:srgbClr val="002060"/>
                </a:solidFill>
                <a:latin typeface="+mn-lt"/>
                <a:ea typeface="ＭＳ Ｐゴシック" charset="-128"/>
              </a:rPr>
              <a:t>enfeksiyonları</a:t>
            </a:r>
            <a:r>
              <a:rPr lang="en-US" altLang="tr-TR" b="1" dirty="0">
                <a:solidFill>
                  <a:srgbClr val="002060"/>
                </a:solidFill>
                <a:latin typeface="+mn-lt"/>
                <a:ea typeface="ＭＳ Ｐゴシック" charset="-128"/>
              </a:rPr>
              <a:t> </a:t>
            </a:r>
            <a:r>
              <a:rPr lang="en-US" altLang="tr-TR" b="1" dirty="0" err="1">
                <a:solidFill>
                  <a:srgbClr val="002060"/>
                </a:solidFill>
                <a:latin typeface="+mn-lt"/>
                <a:ea typeface="ＭＳ Ｐゴシック" charset="-128"/>
              </a:rPr>
              <a:t>neden</a:t>
            </a:r>
            <a:r>
              <a:rPr lang="en-US" altLang="tr-TR" b="1" dirty="0">
                <a:solidFill>
                  <a:srgbClr val="002060"/>
                </a:solidFill>
                <a:latin typeface="+mn-lt"/>
                <a:ea typeface="ＭＳ Ｐゴシック" charset="-128"/>
              </a:rPr>
              <a:t> </a:t>
            </a:r>
            <a:r>
              <a:rPr lang="en-US" altLang="tr-TR" b="1" dirty="0" err="1">
                <a:solidFill>
                  <a:srgbClr val="002060"/>
                </a:solidFill>
                <a:latin typeface="+mn-lt"/>
                <a:ea typeface="ＭＳ Ｐゴシック" charset="-128"/>
              </a:rPr>
              <a:t>özeldir</a:t>
            </a:r>
            <a:r>
              <a:rPr lang="en-US" altLang="tr-TR" b="1" dirty="0">
                <a:solidFill>
                  <a:srgbClr val="002060"/>
                </a:solidFill>
                <a:latin typeface="+mn-lt"/>
                <a:ea typeface="ＭＳ Ｐゴシック" charset="-128"/>
              </a:rPr>
              <a:t>?</a:t>
            </a:r>
            <a:endParaRPr lang="tr-TR" dirty="0">
              <a:latin typeface="+mn-lt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Enfeksiyonlar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anneden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bebeğe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çeşitli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yollarla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geçebilir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Yenidoğanın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bağışıklık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sistemindeki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kısıtlılıklar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vardır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Yenidoğanda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enfeksiyonun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tanınması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/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ayırdedilmesi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zordur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Mikroorganizma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ile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karşılaşma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zamanı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,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mikroorganizma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yoğunluğu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,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bağışıklık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sisteminin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durumu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,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etkenin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virülansı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klinik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tabloyu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belirler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Gebelik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sırasında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geçirdiği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enfeksiyonlar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annede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belirti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vermeyebilir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veya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semptomlar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özgün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olmadığı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için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tanı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koymak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zordur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Yenidoğan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enfeksiyon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etkenleri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en-US" altLang="tr-TR" sz="2400" dirty="0" err="1">
                <a:solidFill>
                  <a:srgbClr val="002060"/>
                </a:solidFill>
                <a:ea typeface="ＭＳ Ｐゴシック" charset="-128"/>
              </a:rPr>
              <a:t>değişkendir</a:t>
            </a:r>
            <a:r>
              <a:rPr lang="en-US" altLang="tr-TR" sz="2400" dirty="0">
                <a:solidFill>
                  <a:srgbClr val="002060"/>
                </a:solidFill>
                <a:ea typeface="ＭＳ Ｐゴシック" charset="-128"/>
              </a:rPr>
              <a:t>.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43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6739D8AD-8E37-2F48-84F9-534A411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600" b="1" dirty="0">
                <a:solidFill>
                  <a:srgbClr val="002060"/>
                </a:solidFill>
                <a:latin typeface="+mn-lt"/>
                <a:ea typeface="ＭＳ Ｐゴシック" charset="-128"/>
              </a:rPr>
              <a:t>Destekleyici tedavi</a:t>
            </a:r>
            <a:br>
              <a:rPr lang="tr-TR" altLang="tr-TR" sz="3600" b="1" dirty="0">
                <a:solidFill>
                  <a:srgbClr val="002060"/>
                </a:solidFill>
                <a:latin typeface="+mn-lt"/>
                <a:ea typeface="ＭＳ Ｐゴシック" charset="-128"/>
              </a:rPr>
            </a:br>
            <a:r>
              <a:rPr lang="tr-TR" altLang="tr-TR" sz="3600" b="1" dirty="0">
                <a:solidFill>
                  <a:srgbClr val="750CBF"/>
                </a:solidFill>
                <a:latin typeface="+mn-lt"/>
                <a:ea typeface="ＭＳ Ｐゴシック" charset="-128"/>
              </a:rPr>
              <a:t>‘</a:t>
            </a:r>
            <a:r>
              <a:rPr lang="tr-TR" altLang="tr-TR" sz="3600" b="1" dirty="0" err="1">
                <a:solidFill>
                  <a:srgbClr val="750CBF"/>
                </a:solidFill>
                <a:latin typeface="+mn-lt"/>
                <a:ea typeface="ＭＳ Ｐゴシック" charset="-128"/>
              </a:rPr>
              <a:t>İntravenöz</a:t>
            </a:r>
            <a:r>
              <a:rPr lang="tr-TR" altLang="tr-TR" sz="3600" b="1" dirty="0">
                <a:solidFill>
                  <a:srgbClr val="750CBF"/>
                </a:solidFill>
                <a:latin typeface="+mn-lt"/>
                <a:ea typeface="ＭＳ Ｐゴシック" charset="-128"/>
              </a:rPr>
              <a:t> </a:t>
            </a:r>
            <a:r>
              <a:rPr lang="tr-TR" altLang="tr-TR" sz="3600" b="1" dirty="0" err="1">
                <a:solidFill>
                  <a:srgbClr val="750CBF"/>
                </a:solidFill>
                <a:latin typeface="+mn-lt"/>
                <a:ea typeface="ＭＳ Ｐゴシック" charset="-128"/>
              </a:rPr>
              <a:t>immünglobulin</a:t>
            </a:r>
            <a:r>
              <a:rPr lang="tr-TR" altLang="tr-TR" sz="3600" b="1" dirty="0">
                <a:solidFill>
                  <a:srgbClr val="750CBF"/>
                </a:solidFill>
                <a:latin typeface="+mn-lt"/>
                <a:ea typeface="ＭＳ Ｐゴシック" charset="-128"/>
              </a:rPr>
              <a:t> (İVİG)’</a:t>
            </a:r>
            <a:endParaRPr lang="tr-TR" sz="3600" dirty="0">
              <a:latin typeface="+mn-l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25A4733-9943-8F4D-8AC4-AB733427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096"/>
            <a:ext cx="10515600" cy="407746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charset="2"/>
              <a:buChar char="ü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İntravenöz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immünglobulin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(IVIG)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IgM’den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zenginleştirilmiş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IVIG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kullanımı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mortalite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2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yaş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ölüm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veya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mjör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engellilik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oranlarını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azaltmıyor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charset="2"/>
              <a:buChar char="ü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Sepsis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tedavisinde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IVIG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kullanılmamalıdır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çalışmaya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gerek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yoktur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Clr>
                <a:schemeClr val="accent6">
                  <a:lumMod val="75000"/>
                </a:schemeClr>
              </a:buClr>
              <a:buNone/>
            </a:pPr>
            <a:r>
              <a:rPr lang="tr-TR" sz="2000" b="1" i="1" dirty="0" err="1">
                <a:solidFill>
                  <a:srgbClr val="002060"/>
                </a:solidFill>
              </a:rPr>
              <a:t>Cochrane</a:t>
            </a:r>
            <a:r>
              <a:rPr lang="tr-TR" sz="2000" b="1" i="1" dirty="0">
                <a:solidFill>
                  <a:srgbClr val="002060"/>
                </a:solidFill>
              </a:rPr>
              <a:t> Database </a:t>
            </a:r>
            <a:r>
              <a:rPr lang="tr-TR" sz="2000" b="1" i="1" dirty="0" err="1">
                <a:solidFill>
                  <a:srgbClr val="002060"/>
                </a:solidFill>
              </a:rPr>
              <a:t>Syst</a:t>
            </a:r>
            <a:r>
              <a:rPr lang="tr-TR" sz="2000" b="1" i="1" dirty="0">
                <a:solidFill>
                  <a:srgbClr val="002060"/>
                </a:solidFill>
              </a:rPr>
              <a:t> </a:t>
            </a:r>
            <a:r>
              <a:rPr lang="tr-TR" sz="2000" b="1" i="1" dirty="0" err="1">
                <a:solidFill>
                  <a:srgbClr val="002060"/>
                </a:solidFill>
              </a:rPr>
              <a:t>Rev</a:t>
            </a:r>
            <a:r>
              <a:rPr lang="tr-TR" sz="2000" b="1" i="1" dirty="0">
                <a:solidFill>
                  <a:srgbClr val="002060"/>
                </a:solidFill>
              </a:rPr>
              <a:t> 2015;(3):CD001239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959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6D068580-0C7D-664E-9AAA-19905486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altLang="tr-TR" sz="3600" b="1" dirty="0">
                <a:solidFill>
                  <a:srgbClr val="002060"/>
                </a:solidFill>
                <a:latin typeface="+mn-lt"/>
                <a:ea typeface="ＭＳ Ｐゴシック" charset="-128"/>
              </a:rPr>
              <a:t>Destekleyici tedavi</a:t>
            </a:r>
            <a:br>
              <a:rPr lang="tr-TR" altLang="tr-TR" sz="3600" b="1" dirty="0">
                <a:solidFill>
                  <a:srgbClr val="002060"/>
                </a:solidFill>
                <a:latin typeface="+mn-lt"/>
                <a:ea typeface="ＭＳ Ｐゴシック" charset="-128"/>
              </a:rPr>
            </a:br>
            <a:r>
              <a:rPr lang="tr-TR" altLang="tr-TR" sz="3600" b="1" dirty="0">
                <a:solidFill>
                  <a:srgbClr val="9D330B"/>
                </a:solidFill>
                <a:latin typeface="+mn-lt"/>
                <a:ea typeface="ＭＳ Ｐゴシック" charset="-128"/>
              </a:rPr>
              <a:t>‘G-CSF, GM-CSF ve </a:t>
            </a:r>
            <a:r>
              <a:rPr lang="tr-TR" altLang="tr-TR" sz="3600" b="1" dirty="0" err="1">
                <a:solidFill>
                  <a:srgbClr val="9D330B"/>
                </a:solidFill>
                <a:latin typeface="+mn-lt"/>
                <a:ea typeface="ＭＳ Ｐゴシック" charset="-128"/>
              </a:rPr>
              <a:t>Granülosit</a:t>
            </a:r>
            <a:r>
              <a:rPr lang="tr-TR" altLang="tr-TR" sz="3600" b="1" dirty="0">
                <a:solidFill>
                  <a:srgbClr val="9D330B"/>
                </a:solidFill>
                <a:latin typeface="+mn-lt"/>
                <a:ea typeface="ＭＳ Ｐゴシック" charset="-128"/>
              </a:rPr>
              <a:t> transfüzyonu’</a:t>
            </a:r>
            <a:endParaRPr lang="tr-TR" sz="3600" dirty="0">
              <a:latin typeface="+mn-lt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72CE173-D544-BC4E-B002-3F45C2E8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Net faydası gösterilememiştir, kullanımı önerilmez!</a:t>
            </a:r>
          </a:p>
          <a:p>
            <a:pPr algn="ctr"/>
            <a:endParaRPr lang="tr-TR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tr-TR" b="1" i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tr-TR" sz="2000" b="1" i="1" dirty="0" err="1">
                <a:solidFill>
                  <a:srgbClr val="002060"/>
                </a:solidFill>
              </a:rPr>
              <a:t>Cochrane</a:t>
            </a:r>
            <a:r>
              <a:rPr lang="tr-TR" sz="2000" b="1" i="1" dirty="0">
                <a:solidFill>
                  <a:srgbClr val="002060"/>
                </a:solidFill>
              </a:rPr>
              <a:t> Database </a:t>
            </a:r>
            <a:r>
              <a:rPr lang="tr-TR" sz="2000" b="1" i="1" dirty="0" err="1">
                <a:solidFill>
                  <a:srgbClr val="002060"/>
                </a:solidFill>
              </a:rPr>
              <a:t>Syst</a:t>
            </a:r>
            <a:r>
              <a:rPr lang="tr-TR" sz="2000" b="1" i="1" dirty="0">
                <a:solidFill>
                  <a:srgbClr val="002060"/>
                </a:solidFill>
              </a:rPr>
              <a:t> </a:t>
            </a:r>
            <a:r>
              <a:rPr lang="tr-TR" sz="2000" b="1" i="1" dirty="0" err="1">
                <a:solidFill>
                  <a:srgbClr val="002060"/>
                </a:solidFill>
              </a:rPr>
              <a:t>Rev</a:t>
            </a:r>
            <a:r>
              <a:rPr lang="tr-TR" sz="2000" b="1" i="1" dirty="0">
                <a:solidFill>
                  <a:srgbClr val="002060"/>
                </a:solidFill>
              </a:rPr>
              <a:t> 2003;(3):CD003066                      </a:t>
            </a:r>
          </a:p>
          <a:p>
            <a:pPr marL="0" indent="0" algn="r">
              <a:buNone/>
            </a:pPr>
            <a:r>
              <a:rPr lang="tr-TR" sz="2000" b="1" i="1" dirty="0" err="1">
                <a:solidFill>
                  <a:srgbClr val="002060"/>
                </a:solidFill>
              </a:rPr>
              <a:t>Cochrane</a:t>
            </a:r>
            <a:r>
              <a:rPr lang="tr-TR" sz="2000" b="1" i="1" dirty="0">
                <a:solidFill>
                  <a:srgbClr val="002060"/>
                </a:solidFill>
              </a:rPr>
              <a:t> Database </a:t>
            </a:r>
            <a:r>
              <a:rPr lang="tr-TR" sz="2000" b="1" i="1" dirty="0" err="1">
                <a:solidFill>
                  <a:srgbClr val="002060"/>
                </a:solidFill>
              </a:rPr>
              <a:t>Syst</a:t>
            </a:r>
            <a:r>
              <a:rPr lang="tr-TR" sz="2000" b="1" i="1" dirty="0">
                <a:solidFill>
                  <a:srgbClr val="002060"/>
                </a:solidFill>
              </a:rPr>
              <a:t> </a:t>
            </a:r>
            <a:r>
              <a:rPr lang="tr-TR" sz="2000" b="1" i="1" dirty="0" err="1">
                <a:solidFill>
                  <a:srgbClr val="002060"/>
                </a:solidFill>
              </a:rPr>
              <a:t>Rev</a:t>
            </a:r>
            <a:r>
              <a:rPr lang="tr-TR" sz="2000" b="1" i="1" dirty="0">
                <a:solidFill>
                  <a:srgbClr val="002060"/>
                </a:solidFill>
              </a:rPr>
              <a:t> 2011;(10):CD003956</a:t>
            </a:r>
          </a:p>
          <a:p>
            <a:pPr algn="ctr"/>
            <a:endParaRPr lang="tr-TR" b="1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3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66A28857-1ACD-8F49-B17F-35658E98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b="1" dirty="0">
                <a:solidFill>
                  <a:srgbClr val="002060"/>
                </a:solidFill>
                <a:latin typeface="+mn-lt"/>
                <a:ea typeface="ＭＳ Ｐゴシック" charset="-128"/>
              </a:rPr>
              <a:t>Destekleyici tedavi</a:t>
            </a:r>
            <a:br>
              <a:rPr lang="tr-TR" altLang="tr-TR" sz="4000" b="1" dirty="0">
                <a:solidFill>
                  <a:srgbClr val="002060"/>
                </a:solidFill>
                <a:latin typeface="+mn-lt"/>
                <a:ea typeface="ＭＳ Ｐゴシック" charset="-128"/>
              </a:rPr>
            </a:br>
            <a:r>
              <a:rPr lang="tr-TR" altLang="tr-TR" sz="4000" b="1" dirty="0">
                <a:solidFill>
                  <a:srgbClr val="BC29A1"/>
                </a:solidFill>
                <a:latin typeface="+mn-lt"/>
                <a:ea typeface="ＭＳ Ｐゴシック" charset="-128"/>
              </a:rPr>
              <a:t>‘</a:t>
            </a:r>
            <a:r>
              <a:rPr lang="tr-TR" altLang="tr-TR" sz="4000" b="1" dirty="0" err="1">
                <a:solidFill>
                  <a:srgbClr val="BC29A1"/>
                </a:solidFill>
                <a:latin typeface="+mn-lt"/>
                <a:ea typeface="ＭＳ Ｐゴシック" charset="-128"/>
              </a:rPr>
              <a:t>Pentoksifilin</a:t>
            </a:r>
            <a:r>
              <a:rPr lang="tr-TR" altLang="tr-TR" sz="4000" b="1" dirty="0">
                <a:solidFill>
                  <a:srgbClr val="BC29A1"/>
                </a:solidFill>
                <a:latin typeface="+mn-lt"/>
                <a:ea typeface="ＭＳ Ｐゴシック" charset="-128"/>
              </a:rPr>
              <a:t>’</a:t>
            </a:r>
            <a:endParaRPr lang="tr-TR" sz="4000" dirty="0">
              <a:latin typeface="+mn-lt"/>
            </a:endParaRPr>
          </a:p>
        </p:txBody>
      </p:sp>
      <p:sp>
        <p:nvSpPr>
          <p:cNvPr id="13" name="İçerik Yer Tutucusu 12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>
            <a:normAutofit/>
          </a:bodyPr>
          <a:lstStyle/>
          <a:p>
            <a:r>
              <a:rPr lang="tr-TR" sz="2400" dirty="0" err="1">
                <a:solidFill>
                  <a:srgbClr val="002060"/>
                </a:solidFill>
              </a:rPr>
              <a:t>Fosfodiesteraz</a:t>
            </a:r>
            <a:r>
              <a:rPr lang="tr-TR" sz="2400" dirty="0">
                <a:solidFill>
                  <a:srgbClr val="002060"/>
                </a:solidFill>
              </a:rPr>
              <a:t> inhibitörü</a:t>
            </a:r>
          </a:p>
          <a:p>
            <a:r>
              <a:rPr lang="tr-TR" sz="2400" dirty="0">
                <a:solidFill>
                  <a:srgbClr val="002060"/>
                </a:solidFill>
              </a:rPr>
              <a:t>Prematüre bebeklerde kanıtlanmış </a:t>
            </a:r>
            <a:r>
              <a:rPr lang="tr-TR" sz="2400" dirty="0" err="1">
                <a:solidFill>
                  <a:srgbClr val="002060"/>
                </a:solidFill>
              </a:rPr>
              <a:t>sepsis</a:t>
            </a:r>
            <a:r>
              <a:rPr lang="tr-TR" sz="2400" dirty="0">
                <a:solidFill>
                  <a:srgbClr val="002060"/>
                </a:solidFill>
              </a:rPr>
              <a:t> ve gr negatif </a:t>
            </a:r>
            <a:r>
              <a:rPr lang="tr-TR" sz="2400" dirty="0" err="1">
                <a:solidFill>
                  <a:srgbClr val="002060"/>
                </a:solidFill>
              </a:rPr>
              <a:t>sepsiste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  <a:r>
              <a:rPr lang="tr-TR" sz="2400" dirty="0" err="1">
                <a:solidFill>
                  <a:srgbClr val="002060"/>
                </a:solidFill>
              </a:rPr>
              <a:t>mortaliteyi</a:t>
            </a:r>
            <a:r>
              <a:rPr lang="tr-TR" sz="2400" dirty="0">
                <a:solidFill>
                  <a:srgbClr val="002060"/>
                </a:solidFill>
              </a:rPr>
              <a:t> azaltmada antibiyotik tedavisine destek olarak kullanılabileceğini göstermekte</a:t>
            </a:r>
          </a:p>
          <a:p>
            <a:r>
              <a:rPr lang="tr-TR" sz="2400" dirty="0">
                <a:solidFill>
                  <a:srgbClr val="002060"/>
                </a:solidFill>
              </a:rPr>
              <a:t>Daha fazla sayıda hasta ile yapılan çalışmalara ihtiyaç vardır</a:t>
            </a:r>
          </a:p>
          <a:p>
            <a:endParaRPr lang="tr-TR" sz="2400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tr-TR" sz="2000" b="1" i="1" dirty="0" err="1">
                <a:solidFill>
                  <a:srgbClr val="002060"/>
                </a:solidFill>
              </a:rPr>
              <a:t>Cochrane</a:t>
            </a:r>
            <a:r>
              <a:rPr lang="tr-TR" sz="2000" b="1" i="1" dirty="0">
                <a:solidFill>
                  <a:srgbClr val="002060"/>
                </a:solidFill>
              </a:rPr>
              <a:t> Database </a:t>
            </a:r>
            <a:r>
              <a:rPr lang="tr-TR" sz="2000" b="1" i="1" dirty="0" err="1">
                <a:solidFill>
                  <a:srgbClr val="002060"/>
                </a:solidFill>
              </a:rPr>
              <a:t>Syst</a:t>
            </a:r>
            <a:r>
              <a:rPr lang="tr-TR" sz="2000" b="1" i="1" dirty="0">
                <a:solidFill>
                  <a:srgbClr val="002060"/>
                </a:solidFill>
              </a:rPr>
              <a:t> </a:t>
            </a:r>
            <a:r>
              <a:rPr lang="tr-TR" sz="2000" b="1" i="1" dirty="0" err="1">
                <a:solidFill>
                  <a:srgbClr val="002060"/>
                </a:solidFill>
              </a:rPr>
              <a:t>Rev</a:t>
            </a:r>
            <a:r>
              <a:rPr lang="tr-TR" sz="2000" b="1" i="1" dirty="0">
                <a:solidFill>
                  <a:srgbClr val="002060"/>
                </a:solidFill>
              </a:rPr>
              <a:t> 2015;(3):CD004205</a:t>
            </a:r>
          </a:p>
          <a:p>
            <a:endParaRPr lang="tr-TR" sz="2400" dirty="0">
              <a:solidFill>
                <a:srgbClr val="002060"/>
              </a:solidFill>
            </a:endParaRPr>
          </a:p>
          <a:p>
            <a:endParaRPr lang="tr-TR" sz="2400" dirty="0"/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225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461BC8BF-C066-8F47-887B-F1315257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Önleyici yaklaşımlar</a:t>
            </a:r>
            <a:endParaRPr lang="tr-TR" dirty="0">
              <a:latin typeface="+mn-lt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600" dirty="0">
                <a:solidFill>
                  <a:srgbClr val="002060"/>
                </a:solidFill>
              </a:rPr>
              <a:t>Grup B Streptokoklar için risk faktörlerinin değerlendirilip, </a:t>
            </a:r>
            <a:r>
              <a:rPr lang="tr-TR" sz="2600" dirty="0" err="1">
                <a:solidFill>
                  <a:srgbClr val="002060"/>
                </a:solidFill>
              </a:rPr>
              <a:t>intrapartum</a:t>
            </a:r>
            <a:r>
              <a:rPr lang="tr-TR" sz="2600" dirty="0">
                <a:solidFill>
                  <a:srgbClr val="002060"/>
                </a:solidFill>
              </a:rPr>
              <a:t> antibiyotik başlanması</a:t>
            </a:r>
          </a:p>
          <a:p>
            <a:r>
              <a:rPr lang="tr-TR" sz="2600" dirty="0">
                <a:solidFill>
                  <a:srgbClr val="002060"/>
                </a:solidFill>
              </a:rPr>
              <a:t>El temizliği</a:t>
            </a:r>
          </a:p>
          <a:p>
            <a:r>
              <a:rPr lang="tr-TR" sz="2600" dirty="0">
                <a:solidFill>
                  <a:srgbClr val="002060"/>
                </a:solidFill>
              </a:rPr>
              <a:t>Girişimsel işlemlerde asepsi ve antisepsi kurallarına uyum</a:t>
            </a:r>
          </a:p>
          <a:p>
            <a:r>
              <a:rPr lang="tr-TR" sz="2600" dirty="0">
                <a:solidFill>
                  <a:srgbClr val="002060"/>
                </a:solidFill>
              </a:rPr>
              <a:t>Antiseptik olarak </a:t>
            </a:r>
            <a:r>
              <a:rPr lang="tr-TR" sz="2600" dirty="0" err="1">
                <a:solidFill>
                  <a:srgbClr val="002060"/>
                </a:solidFill>
              </a:rPr>
              <a:t>klorheksidin</a:t>
            </a:r>
            <a:r>
              <a:rPr lang="tr-TR" sz="2600" dirty="0">
                <a:solidFill>
                  <a:srgbClr val="002060"/>
                </a:solidFill>
              </a:rPr>
              <a:t> kullanımı</a:t>
            </a:r>
          </a:p>
          <a:p>
            <a:r>
              <a:rPr lang="tr-TR" sz="2600" dirty="0" err="1">
                <a:solidFill>
                  <a:srgbClr val="002060"/>
                </a:solidFill>
              </a:rPr>
              <a:t>Enfekte</a:t>
            </a:r>
            <a:r>
              <a:rPr lang="tr-TR" sz="2600" dirty="0">
                <a:solidFill>
                  <a:srgbClr val="002060"/>
                </a:solidFill>
              </a:rPr>
              <a:t> bebeğin izolasyonu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2600" dirty="0" err="1">
                <a:solidFill>
                  <a:schemeClr val="accent5">
                    <a:lumMod val="50000"/>
                  </a:schemeClr>
                </a:solidFill>
              </a:rPr>
              <a:t>Flukonazol</a:t>
            </a:r>
            <a:r>
              <a:rPr lang="tr-TR" sz="2600" dirty="0">
                <a:solidFill>
                  <a:schemeClr val="accent5">
                    <a:lumMod val="50000"/>
                  </a:schemeClr>
                </a:solidFill>
              </a:rPr>
              <a:t> veya </a:t>
            </a:r>
            <a:r>
              <a:rPr lang="tr-TR" sz="2600" dirty="0" err="1">
                <a:solidFill>
                  <a:schemeClr val="accent5">
                    <a:lumMod val="50000"/>
                  </a:schemeClr>
                </a:solidFill>
              </a:rPr>
              <a:t>nistatin</a:t>
            </a:r>
            <a:r>
              <a:rPr lang="tr-TR" sz="2600" dirty="0">
                <a:solidFill>
                  <a:schemeClr val="accent5">
                    <a:lumMod val="50000"/>
                  </a:schemeClr>
                </a:solidFill>
              </a:rPr>
              <a:t> ile </a:t>
            </a:r>
            <a:r>
              <a:rPr lang="tr-TR" sz="2600" dirty="0" err="1">
                <a:solidFill>
                  <a:schemeClr val="accent5">
                    <a:lumMod val="50000"/>
                  </a:schemeClr>
                </a:solidFill>
              </a:rPr>
              <a:t>fungal</a:t>
            </a:r>
            <a:r>
              <a:rPr lang="tr-TR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sz="2600" dirty="0" err="1">
                <a:solidFill>
                  <a:schemeClr val="accent5">
                    <a:lumMod val="50000"/>
                  </a:schemeClr>
                </a:solidFill>
              </a:rPr>
              <a:t>profilaksi</a:t>
            </a:r>
            <a:endParaRPr lang="tr-TR" sz="2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r-TR" sz="2600" dirty="0">
                <a:solidFill>
                  <a:schemeClr val="accent5">
                    <a:lumMod val="50000"/>
                  </a:schemeClr>
                </a:solidFill>
              </a:rPr>
              <a:t>Anne sütünün kullanımının artırılması</a:t>
            </a:r>
          </a:p>
          <a:p>
            <a:r>
              <a:rPr lang="tr-TR" sz="2600" dirty="0" err="1">
                <a:solidFill>
                  <a:schemeClr val="accent5">
                    <a:lumMod val="50000"/>
                  </a:schemeClr>
                </a:solidFill>
              </a:rPr>
              <a:t>Laktoferrin</a:t>
            </a:r>
            <a:r>
              <a:rPr lang="tr-TR" sz="2600" dirty="0">
                <a:solidFill>
                  <a:schemeClr val="accent5">
                    <a:lumMod val="50000"/>
                  </a:schemeClr>
                </a:solidFill>
              </a:rPr>
              <a:t> ve </a:t>
            </a:r>
            <a:r>
              <a:rPr lang="tr-TR" sz="2600" dirty="0" err="1">
                <a:solidFill>
                  <a:schemeClr val="accent5">
                    <a:lumMod val="50000"/>
                  </a:schemeClr>
                </a:solidFill>
              </a:rPr>
              <a:t>probiyotik</a:t>
            </a:r>
            <a:r>
              <a:rPr lang="tr-TR" sz="2600" dirty="0">
                <a:solidFill>
                  <a:schemeClr val="accent5">
                    <a:lumMod val="50000"/>
                  </a:schemeClr>
                </a:solidFill>
              </a:rPr>
              <a:t> kullanımının </a:t>
            </a:r>
            <a:r>
              <a:rPr lang="tr-TR" sz="2600" dirty="0" err="1">
                <a:solidFill>
                  <a:schemeClr val="accent5">
                    <a:lumMod val="50000"/>
                  </a:schemeClr>
                </a:solidFill>
              </a:rPr>
              <a:t>sepsis</a:t>
            </a:r>
            <a:r>
              <a:rPr lang="tr-TR" sz="2600" dirty="0">
                <a:solidFill>
                  <a:schemeClr val="accent5">
                    <a:lumMod val="50000"/>
                  </a:schemeClr>
                </a:solidFill>
              </a:rPr>
              <a:t> gelişimini önlediği ve </a:t>
            </a:r>
            <a:r>
              <a:rPr lang="tr-TR" sz="2600" dirty="0" err="1">
                <a:solidFill>
                  <a:schemeClr val="accent5">
                    <a:lumMod val="50000"/>
                  </a:schemeClr>
                </a:solidFill>
              </a:rPr>
              <a:t>mortaliteyi</a:t>
            </a:r>
            <a:r>
              <a:rPr lang="tr-TR" sz="2600" dirty="0">
                <a:solidFill>
                  <a:schemeClr val="accent5">
                    <a:lumMod val="50000"/>
                  </a:schemeClr>
                </a:solidFill>
              </a:rPr>
              <a:t> azalttığı yönünde bulgular mevcut. Çalışmalara ihtiyaç var</a:t>
            </a: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882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D00DD6D-7E35-B94B-8AA6-ABA63819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2060"/>
                </a:solidFill>
                <a:latin typeface="+mn-lt"/>
              </a:rPr>
              <a:t>Mantar enfeksiyonları </a:t>
            </a:r>
            <a:r>
              <a:rPr lang="tr-TR" sz="4000" b="1" dirty="0" err="1">
                <a:solidFill>
                  <a:srgbClr val="002060"/>
                </a:solidFill>
                <a:latin typeface="+mn-lt"/>
              </a:rPr>
              <a:t>proflaksisi</a:t>
            </a:r>
            <a:endParaRPr lang="tr-TR" sz="4000" dirty="0">
              <a:latin typeface="+mn-lt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r-TR" sz="2800" dirty="0"/>
              <a:t>İV </a:t>
            </a:r>
            <a:r>
              <a:rPr lang="tr-TR" sz="2800" b="1" dirty="0" err="1"/>
              <a:t>flukonazol</a:t>
            </a:r>
            <a:r>
              <a:rPr lang="tr-TR" sz="2800" dirty="0"/>
              <a:t>, oral </a:t>
            </a:r>
            <a:r>
              <a:rPr lang="tr-TR" sz="2800" dirty="0" err="1"/>
              <a:t>nistatin</a:t>
            </a:r>
            <a:r>
              <a:rPr lang="tr-TR" sz="2800" dirty="0"/>
              <a:t> ve İV </a:t>
            </a:r>
            <a:r>
              <a:rPr lang="tr-TR" sz="2800" dirty="0" err="1"/>
              <a:t>amfoterisin</a:t>
            </a:r>
            <a:r>
              <a:rPr lang="tr-TR" sz="2800" dirty="0"/>
              <a:t> B </a:t>
            </a:r>
          </a:p>
          <a:p>
            <a:r>
              <a:rPr lang="tr-TR" sz="2800" dirty="0" err="1"/>
              <a:t>İnvaziv</a:t>
            </a:r>
            <a:r>
              <a:rPr lang="tr-TR" sz="2800" dirty="0"/>
              <a:t> </a:t>
            </a:r>
            <a:r>
              <a:rPr lang="tr-TR" sz="2800" dirty="0" err="1"/>
              <a:t>kandida</a:t>
            </a:r>
            <a:r>
              <a:rPr lang="tr-TR" sz="2800" dirty="0"/>
              <a:t> görülme sıklığının yüksek olduğu ünitelerde (≥%10), </a:t>
            </a:r>
            <a:r>
              <a:rPr lang="tr-TR" sz="2800" dirty="0" err="1"/>
              <a:t>ADDA’lı</a:t>
            </a:r>
            <a:r>
              <a:rPr lang="tr-TR" sz="2800" dirty="0"/>
              <a:t> bebeklere haftada 2 kez 3 mg/kg </a:t>
            </a:r>
            <a:r>
              <a:rPr lang="tr-TR" sz="2800" dirty="0" err="1"/>
              <a:t>flukonazol</a:t>
            </a:r>
            <a:r>
              <a:rPr lang="tr-TR" sz="2800" dirty="0"/>
              <a:t> </a:t>
            </a:r>
          </a:p>
          <a:p>
            <a:r>
              <a:rPr lang="tr-TR" sz="2800" dirty="0" err="1"/>
              <a:t>Flukonazol</a:t>
            </a:r>
            <a:r>
              <a:rPr lang="tr-TR" sz="2800" dirty="0"/>
              <a:t> </a:t>
            </a:r>
            <a:r>
              <a:rPr lang="tr-TR" sz="2800" dirty="0" err="1"/>
              <a:t>profilaksisi</a:t>
            </a:r>
            <a:r>
              <a:rPr lang="tr-TR" sz="2800" dirty="0"/>
              <a:t> ilk 2 hafta için her 3 günde bir, 2-4 hafta arası gün aşırı, 4-6 hafta arası her gün </a:t>
            </a:r>
          </a:p>
          <a:p>
            <a:r>
              <a:rPr lang="tr-TR" sz="2800" dirty="0"/>
              <a:t>Oral </a:t>
            </a:r>
            <a:r>
              <a:rPr lang="tr-TR" sz="2800" dirty="0" err="1"/>
              <a:t>nistatin</a:t>
            </a:r>
            <a:r>
              <a:rPr lang="tr-TR" sz="2800" dirty="0"/>
              <a:t> tedavisinin </a:t>
            </a:r>
            <a:r>
              <a:rPr lang="tr-TR" sz="2800" dirty="0" err="1"/>
              <a:t>invaziv</a:t>
            </a:r>
            <a:r>
              <a:rPr lang="tr-TR" sz="2800" dirty="0"/>
              <a:t> </a:t>
            </a:r>
            <a:r>
              <a:rPr lang="tr-TR" sz="2800" dirty="0" err="1"/>
              <a:t>fungal</a:t>
            </a:r>
            <a:r>
              <a:rPr lang="tr-TR" sz="2800" dirty="0"/>
              <a:t> enfeksiyon sıklığını azalttığı bulunmuştur</a:t>
            </a:r>
          </a:p>
          <a:p>
            <a:r>
              <a:rPr lang="tr-TR" sz="2800" dirty="0" err="1"/>
              <a:t>Profilaksi</a:t>
            </a:r>
            <a:r>
              <a:rPr lang="tr-TR" sz="2800" dirty="0"/>
              <a:t> en fazla altı 6 ya da damar yoluna gereksiniminin ortadan kalktığında sonlandırılır.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96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209CB7-D3FB-4242-AEDC-277052AE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002060"/>
                </a:solidFill>
                <a:latin typeface="+mn-lt"/>
              </a:rPr>
              <a:t>ÖZET-1</a:t>
            </a:r>
            <a:endParaRPr lang="tr-T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tr-TR" sz="2800" dirty="0"/>
              <a:t> </a:t>
            </a:r>
            <a:r>
              <a:rPr lang="tr-TR" sz="2800" dirty="0" err="1"/>
              <a:t>Yenidoğan</a:t>
            </a:r>
            <a:r>
              <a:rPr lang="tr-TR" sz="2800" dirty="0"/>
              <a:t> enfeksiyonları bebeğin gününe göre sınıflandırılır:</a:t>
            </a:r>
          </a:p>
          <a:p>
            <a:pPr lvl="1">
              <a:buFont typeface="Arial" charset="0"/>
              <a:buChar char="•"/>
            </a:pPr>
            <a:r>
              <a:rPr lang="tr-TR" sz="2600" dirty="0"/>
              <a:t>Yaşamın ilk ≤3 gün: Erken başlangıçlı </a:t>
            </a:r>
            <a:r>
              <a:rPr lang="tr-TR" sz="2600" dirty="0" err="1"/>
              <a:t>sepsis</a:t>
            </a:r>
            <a:r>
              <a:rPr lang="tr-TR" sz="2600" dirty="0"/>
              <a:t>--&gt;</a:t>
            </a:r>
            <a:r>
              <a:rPr lang="tr-TR" sz="2600" dirty="0" err="1"/>
              <a:t>vertikal</a:t>
            </a:r>
            <a:r>
              <a:rPr lang="tr-TR" sz="2600" dirty="0"/>
              <a:t> </a:t>
            </a:r>
            <a:r>
              <a:rPr lang="tr-TR" sz="2600" dirty="0" err="1"/>
              <a:t>maternal</a:t>
            </a:r>
            <a:r>
              <a:rPr lang="tr-TR" sz="2600" dirty="0"/>
              <a:t> bulaş</a:t>
            </a:r>
          </a:p>
          <a:p>
            <a:pPr lvl="1">
              <a:buFont typeface="Arial" charset="0"/>
              <a:buChar char="•"/>
            </a:pPr>
            <a:r>
              <a:rPr lang="tr-TR" sz="2600" dirty="0"/>
              <a:t>Yaşamın &gt;3 gün: Geç başlangıçlı </a:t>
            </a:r>
            <a:r>
              <a:rPr lang="tr-TR" sz="2600" dirty="0" err="1"/>
              <a:t>sepsis</a:t>
            </a:r>
            <a:r>
              <a:rPr lang="tr-TR" sz="2600" dirty="0"/>
              <a:t> --&gt; doğum sırasında bulaş, </a:t>
            </a:r>
            <a:r>
              <a:rPr lang="tr-TR" sz="2600" dirty="0" err="1"/>
              <a:t>horizontal</a:t>
            </a:r>
            <a:r>
              <a:rPr lang="tr-TR" sz="2600" dirty="0"/>
              <a:t> toplum/hastane çevresel bulaş</a:t>
            </a:r>
          </a:p>
          <a:p>
            <a:pPr>
              <a:buFont typeface="Wingdings" charset="2"/>
              <a:buChar char="Ø"/>
            </a:pPr>
            <a:r>
              <a:rPr lang="tr-TR" sz="2800" dirty="0"/>
              <a:t> Erken başlangıçlı </a:t>
            </a:r>
            <a:r>
              <a:rPr lang="tr-TR" sz="2800" dirty="0" err="1"/>
              <a:t>sepsis</a:t>
            </a:r>
            <a:r>
              <a:rPr lang="tr-TR" sz="2800" dirty="0"/>
              <a:t>: GBS, </a:t>
            </a:r>
            <a:r>
              <a:rPr lang="tr-TR" sz="2800" dirty="0" err="1"/>
              <a:t>E.coli</a:t>
            </a:r>
            <a:r>
              <a:rPr lang="tr-TR" sz="2800" dirty="0"/>
              <a:t>; geç başlangıçlı </a:t>
            </a:r>
            <a:r>
              <a:rPr lang="tr-TR" sz="2800" dirty="0" err="1"/>
              <a:t>sepsis</a:t>
            </a:r>
            <a:r>
              <a:rPr lang="tr-TR" sz="2800" dirty="0"/>
              <a:t>: </a:t>
            </a:r>
            <a:r>
              <a:rPr lang="tr-TR" sz="2800" dirty="0" err="1"/>
              <a:t>Koagülaz</a:t>
            </a:r>
            <a:r>
              <a:rPr lang="tr-TR" sz="2800" dirty="0"/>
              <a:t>-negatif stafilokok</a:t>
            </a:r>
          </a:p>
          <a:p>
            <a:pPr>
              <a:buFont typeface="Wingdings" charset="2"/>
              <a:buChar char="Ø"/>
            </a:pPr>
            <a:r>
              <a:rPr lang="tr-TR" sz="2800" dirty="0"/>
              <a:t> Prematüre bebekler </a:t>
            </a:r>
            <a:r>
              <a:rPr lang="tr-TR" sz="2800" dirty="0" err="1"/>
              <a:t>immüm</a:t>
            </a:r>
            <a:r>
              <a:rPr lang="tr-TR" sz="2800" dirty="0"/>
              <a:t> baskılanmış, zayıf </a:t>
            </a:r>
            <a:r>
              <a:rPr lang="tr-TR" sz="2800" dirty="0" err="1"/>
              <a:t>epitelyal</a:t>
            </a:r>
            <a:r>
              <a:rPr lang="tr-TR" sz="2800" dirty="0"/>
              <a:t> </a:t>
            </a:r>
            <a:r>
              <a:rPr lang="tr-TR" sz="2800" dirty="0" err="1"/>
              <a:t>mukozal</a:t>
            </a:r>
            <a:r>
              <a:rPr lang="tr-TR" sz="2800" dirty="0"/>
              <a:t> bariyer, hastanede yatış ve </a:t>
            </a:r>
            <a:r>
              <a:rPr lang="tr-TR" sz="2800" dirty="0" err="1"/>
              <a:t>invaziv</a:t>
            </a:r>
            <a:r>
              <a:rPr lang="tr-TR" sz="2800" dirty="0"/>
              <a:t> girişimler nedeniyle </a:t>
            </a:r>
            <a:r>
              <a:rPr lang="tr-TR" sz="2800" dirty="0" err="1"/>
              <a:t>term</a:t>
            </a:r>
            <a:r>
              <a:rPr lang="tr-TR" sz="2800" dirty="0"/>
              <a:t> bebeklere göre daha riskli</a:t>
            </a: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1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215BD79-D093-7E49-AF3A-1E2FAF1E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002060"/>
                </a:solidFill>
                <a:latin typeface="+mn-lt"/>
              </a:rPr>
              <a:t>ÖZET-2</a:t>
            </a:r>
            <a:endParaRPr lang="tr-T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İçerik Yer Tutucusu 8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/>
              <a:t>Bulgular silik, </a:t>
            </a:r>
            <a:r>
              <a:rPr lang="tr-TR" sz="2800" dirty="0" err="1"/>
              <a:t>nonspesifik</a:t>
            </a:r>
            <a:r>
              <a:rPr lang="tr-TR" sz="2800" dirty="0">
                <a:sym typeface="Wingdings"/>
              </a:rPr>
              <a:t> septik şok tablosu</a:t>
            </a:r>
            <a:endParaRPr lang="tr-TR" sz="2800" dirty="0">
              <a:solidFill>
                <a:srgbClr val="002060"/>
              </a:solidFill>
            </a:endParaRPr>
          </a:p>
          <a:p>
            <a:pPr>
              <a:buFont typeface="Wingdings" charset="2"/>
              <a:buChar char="Ø"/>
            </a:pPr>
            <a:r>
              <a:rPr lang="tr-TR" sz="2800" dirty="0">
                <a:solidFill>
                  <a:srgbClr val="002060"/>
                </a:solidFill>
              </a:rPr>
              <a:t>Risk faktörleri, klinik bulgular, laboratuvar değerlendirme              (kültür mutlaka)</a:t>
            </a:r>
          </a:p>
          <a:p>
            <a:pPr>
              <a:buFont typeface="Wingdings" charset="2"/>
              <a:buChar char="Ø"/>
            </a:pPr>
            <a:r>
              <a:rPr lang="tr-TR" sz="2800" dirty="0">
                <a:solidFill>
                  <a:srgbClr val="002060"/>
                </a:solidFill>
              </a:rPr>
              <a:t> Tanıda ’kültür’ altın standart</a:t>
            </a:r>
          </a:p>
          <a:p>
            <a:pPr>
              <a:buFont typeface="Wingdings" charset="2"/>
              <a:buChar char="Ø"/>
            </a:pPr>
            <a:r>
              <a:rPr lang="tr-TR" sz="2800" dirty="0">
                <a:solidFill>
                  <a:srgbClr val="002060"/>
                </a:solidFill>
              </a:rPr>
              <a:t> Kullanılan birçok belirteç tek başına yeterli duyarlılık ve özgüllüğe sahip değildir, negatif </a:t>
            </a:r>
            <a:r>
              <a:rPr lang="tr-TR" sz="2800" dirty="0" err="1">
                <a:solidFill>
                  <a:srgbClr val="002060"/>
                </a:solidFill>
              </a:rPr>
              <a:t>prediktif</a:t>
            </a:r>
            <a:r>
              <a:rPr lang="tr-TR" sz="2800" dirty="0">
                <a:solidFill>
                  <a:srgbClr val="002060"/>
                </a:solidFill>
              </a:rPr>
              <a:t> (dışlayıcı) özellikleri önemlidir.</a:t>
            </a:r>
          </a:p>
          <a:p>
            <a:pPr>
              <a:buFont typeface="Wingdings" charset="2"/>
              <a:buChar char="Ø"/>
            </a:pPr>
            <a:r>
              <a:rPr lang="tr-TR" sz="2800" dirty="0">
                <a:solidFill>
                  <a:srgbClr val="002060"/>
                </a:solidFill>
              </a:rPr>
              <a:t> Tanı için yeni yaklaşımlar:</a:t>
            </a:r>
          </a:p>
          <a:p>
            <a:pPr lvl="1"/>
            <a:r>
              <a:rPr lang="tr-TR" sz="2400" dirty="0">
                <a:solidFill>
                  <a:srgbClr val="002060"/>
                </a:solidFill>
              </a:rPr>
              <a:t>Kardiyak </a:t>
            </a:r>
            <a:r>
              <a:rPr lang="tr-TR" sz="2400" dirty="0" err="1">
                <a:solidFill>
                  <a:srgbClr val="002060"/>
                </a:solidFill>
              </a:rPr>
              <a:t>monitorizasyon</a:t>
            </a:r>
            <a:r>
              <a:rPr lang="tr-TR" sz="2400" dirty="0">
                <a:solidFill>
                  <a:srgbClr val="002060"/>
                </a:solidFill>
              </a:rPr>
              <a:t> sistemleri</a:t>
            </a:r>
          </a:p>
          <a:p>
            <a:pPr lvl="1"/>
            <a:r>
              <a:rPr lang="tr-TR" sz="2400" dirty="0">
                <a:solidFill>
                  <a:srgbClr val="002060"/>
                </a:solidFill>
              </a:rPr>
              <a:t>Online </a:t>
            </a:r>
            <a:r>
              <a:rPr lang="tr-TR" sz="2400" dirty="0" err="1">
                <a:solidFill>
                  <a:srgbClr val="002060"/>
                </a:solidFill>
              </a:rPr>
              <a:t>skorlama</a:t>
            </a:r>
            <a:r>
              <a:rPr lang="tr-TR" sz="2400" dirty="0">
                <a:solidFill>
                  <a:srgbClr val="002060"/>
                </a:solidFill>
              </a:rPr>
              <a:t> sistemleri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Yenidoğan Enfeksiyonları-Dönem 5-Dr. Emel Okulu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11E-D682-F947-89DE-837B23115AE3}" type="slidenum">
              <a:rPr lang="tr-TR" altLang="tr-TR" smtClean="0"/>
              <a:pPr/>
              <a:t>35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2878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1">
            <a:extLst>
              <a:ext uri="{FF2B5EF4-FFF2-40B4-BE49-F238E27FC236}">
                <a16:creationId xmlns:a16="http://schemas.microsoft.com/office/drawing/2014/main" id="{CD863C5C-E239-F545-B983-B6E7684A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+mn-lt"/>
              </a:rPr>
              <a:t>ÖZET-3</a:t>
            </a:r>
          </a:p>
        </p:txBody>
      </p:sp>
      <p:sp>
        <p:nvSpPr>
          <p:cNvPr id="11" name="İçerik Yer Tutucusu 8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tr-TR" sz="2800" dirty="0">
                <a:solidFill>
                  <a:srgbClr val="002060"/>
                </a:solidFill>
              </a:rPr>
              <a:t> Ayırıcı </a:t>
            </a:r>
            <a:r>
              <a:rPr lang="tr-TR" sz="2800" dirty="0" err="1">
                <a:solidFill>
                  <a:srgbClr val="002060"/>
                </a:solidFill>
              </a:rPr>
              <a:t>tanı</a:t>
            </a:r>
            <a:r>
              <a:rPr lang="tr-TR" sz="2800" dirty="0" err="1">
                <a:solidFill>
                  <a:srgbClr val="002060"/>
                </a:solidFill>
                <a:sym typeface="Wingdings"/>
              </a:rPr>
              <a:t></a:t>
            </a:r>
            <a:r>
              <a:rPr lang="tr-TR" sz="2800" dirty="0" err="1">
                <a:solidFill>
                  <a:srgbClr val="002060"/>
                </a:solidFill>
              </a:rPr>
              <a:t>kritik</a:t>
            </a: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konjenital</a:t>
            </a:r>
            <a:r>
              <a:rPr lang="tr-TR" sz="2800" dirty="0">
                <a:solidFill>
                  <a:srgbClr val="002060"/>
                </a:solidFill>
              </a:rPr>
              <a:t> kalp hastalığı, doğuştan </a:t>
            </a:r>
            <a:r>
              <a:rPr lang="tr-TR" sz="2800" dirty="0" err="1">
                <a:solidFill>
                  <a:srgbClr val="002060"/>
                </a:solidFill>
              </a:rPr>
              <a:t>metabolik</a:t>
            </a:r>
            <a:r>
              <a:rPr lang="tr-TR" sz="2800" dirty="0">
                <a:solidFill>
                  <a:srgbClr val="002060"/>
                </a:solidFill>
              </a:rPr>
              <a:t> hastalık, solunum yetmezliği</a:t>
            </a:r>
          </a:p>
          <a:p>
            <a:pPr>
              <a:buFont typeface="Wingdings" charset="2"/>
              <a:buChar char="Ø"/>
            </a:pPr>
            <a:r>
              <a:rPr lang="tr-TR" sz="2800" dirty="0">
                <a:solidFill>
                  <a:srgbClr val="002060"/>
                </a:solidFill>
              </a:rPr>
              <a:t> Ampirik başlanan antibiyotiklerin kullanım süresine dikkat edilmeli</a:t>
            </a:r>
          </a:p>
          <a:p>
            <a:pPr>
              <a:buFont typeface="Wingdings" charset="2"/>
              <a:buChar char="Ø"/>
            </a:pPr>
            <a:r>
              <a:rPr lang="tr-TR" sz="2800" dirty="0">
                <a:solidFill>
                  <a:srgbClr val="002060"/>
                </a:solidFill>
              </a:rPr>
              <a:t> Destekleyici tedavide İVİG, G-CSF kullanımı etkin değildir, </a:t>
            </a:r>
            <a:r>
              <a:rPr lang="tr-TR" sz="2800" dirty="0" err="1">
                <a:solidFill>
                  <a:srgbClr val="002060"/>
                </a:solidFill>
              </a:rPr>
              <a:t>Pentoksifilin</a:t>
            </a:r>
            <a:r>
              <a:rPr lang="tr-TR" sz="2800" dirty="0">
                <a:solidFill>
                  <a:srgbClr val="002060"/>
                </a:solidFill>
              </a:rPr>
              <a:t> henüz önerilemez.</a:t>
            </a:r>
          </a:p>
          <a:p>
            <a:pPr>
              <a:buFont typeface="Wingdings" charset="2"/>
              <a:buChar char="Ø"/>
            </a:pPr>
            <a:r>
              <a:rPr lang="tr-TR" sz="2800" dirty="0">
                <a:solidFill>
                  <a:srgbClr val="002060"/>
                </a:solidFill>
              </a:rPr>
              <a:t> Ulusal rehberler eşliğinde gereksiz ve geniş spektrumlu antibiyotik kullanımından kaçınılmalıdır.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Yenidoğan Enfeksiyonları-Dönem 5-Dr. Emel Okulu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11E-D682-F947-89DE-837B23115AE3}" type="slidenum">
              <a:rPr lang="tr-TR" altLang="tr-TR" smtClean="0"/>
              <a:pPr/>
              <a:t>36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03830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3EDFD768-3F69-2043-A7DB-E87DC6C0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b="1" dirty="0" err="1">
                <a:solidFill>
                  <a:srgbClr val="C00000"/>
                </a:solidFill>
                <a:latin typeface="+mn-lt"/>
                <a:ea typeface="ＭＳ Ｐゴシック" charset="-128"/>
              </a:rPr>
              <a:t>Yenidoğanın</a:t>
            </a:r>
            <a:r>
              <a:rPr lang="tr-TR" altLang="tr-TR" sz="4000" b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 </a:t>
            </a:r>
            <a:r>
              <a:rPr lang="tr-TR" altLang="tr-TR" sz="4000" b="1" dirty="0" err="1">
                <a:solidFill>
                  <a:srgbClr val="C00000"/>
                </a:solidFill>
                <a:latin typeface="+mn-lt"/>
                <a:ea typeface="ＭＳ Ｐゴシック" charset="-128"/>
              </a:rPr>
              <a:t>fokal</a:t>
            </a:r>
            <a:r>
              <a:rPr lang="tr-TR" altLang="tr-TR" sz="4000" b="1" dirty="0">
                <a:solidFill>
                  <a:srgbClr val="C00000"/>
                </a:solidFill>
                <a:latin typeface="+mn-lt"/>
                <a:ea typeface="ＭＳ Ｐゴシック" charset="-128"/>
              </a:rPr>
              <a:t> enfeksiyonları</a:t>
            </a:r>
            <a:endParaRPr lang="tr-TR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Menenjit</a:t>
            </a:r>
          </a:p>
          <a:p>
            <a:pPr eaLnBrk="1" hangingPunct="1"/>
            <a:r>
              <a:rPr lang="tr-TR" altLang="tr-TR" sz="2800" dirty="0" err="1">
                <a:solidFill>
                  <a:srgbClr val="002060"/>
                </a:solidFill>
                <a:ea typeface="ＭＳ Ｐゴシック" charset="-128"/>
              </a:rPr>
              <a:t>Konjunktivit</a:t>
            </a:r>
            <a:endParaRPr lang="tr-TR" altLang="tr-TR" sz="2800" dirty="0">
              <a:solidFill>
                <a:srgbClr val="002060"/>
              </a:solidFill>
              <a:ea typeface="ＭＳ Ｐゴシック" charset="-128"/>
            </a:endParaRPr>
          </a:p>
          <a:p>
            <a:pPr eaLnBrk="1" hangingPunct="1"/>
            <a:r>
              <a:rPr lang="tr-TR" altLang="tr-TR" sz="2800" dirty="0" err="1">
                <a:solidFill>
                  <a:srgbClr val="002060"/>
                </a:solidFill>
                <a:ea typeface="ＭＳ Ｐゴシック" charset="-128"/>
              </a:rPr>
              <a:t>Omfalit</a:t>
            </a:r>
            <a:endParaRPr lang="tr-TR" altLang="tr-TR" sz="2800" dirty="0">
              <a:solidFill>
                <a:srgbClr val="002060"/>
              </a:solidFill>
              <a:ea typeface="ＭＳ Ｐゴシック" charset="-128"/>
            </a:endParaRPr>
          </a:p>
          <a:p>
            <a:pPr eaLnBrk="1" hangingPunct="1"/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Cilt enfeksiyonları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459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83261EDF-5CF7-3747-84CE-6A55CA9E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584"/>
          </a:xfrm>
        </p:spPr>
        <p:txBody>
          <a:bodyPr/>
          <a:lstStyle/>
          <a:p>
            <a:r>
              <a:rPr lang="tr-TR" altLang="tr-TR" b="1" dirty="0" err="1">
                <a:solidFill>
                  <a:srgbClr val="C00000"/>
                </a:solidFill>
                <a:ea typeface="ＭＳ Ｐゴシック" charset="-128"/>
              </a:rPr>
              <a:t>Neonatal</a:t>
            </a:r>
            <a:r>
              <a:rPr lang="tr-TR" altLang="tr-TR" b="1" dirty="0">
                <a:solidFill>
                  <a:srgbClr val="C00000"/>
                </a:solidFill>
                <a:ea typeface="ＭＳ Ｐゴシック" charset="-128"/>
              </a:rPr>
              <a:t> menenjit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- Kan kültürü (+) </a:t>
            </a:r>
            <a:r>
              <a:rPr lang="tr-TR" altLang="tr-TR" sz="2800" dirty="0" err="1">
                <a:solidFill>
                  <a:srgbClr val="002060"/>
                </a:solidFill>
                <a:ea typeface="ＭＳ Ｐゴシック" charset="-128"/>
              </a:rPr>
              <a:t>yenidoğanların</a:t>
            </a: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 %10-20</a:t>
            </a:r>
            <a:r>
              <a:rPr lang="ja-JP" altLang="tr-TR" sz="2800" dirty="0">
                <a:solidFill>
                  <a:srgbClr val="002060"/>
                </a:solidFill>
                <a:ea typeface="ＭＳ Ｐゴシック" charset="-128"/>
              </a:rPr>
              <a:t>’</a:t>
            </a:r>
            <a:r>
              <a:rPr lang="tr-TR" altLang="ja-JP" sz="2800" dirty="0">
                <a:solidFill>
                  <a:srgbClr val="002060"/>
                </a:solidFill>
                <a:ea typeface="ＭＳ Ｐゴシック" charset="-128"/>
              </a:rPr>
              <a:t>sinde (+)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- 1/5 </a:t>
            </a:r>
            <a:r>
              <a:rPr lang="tr-TR" altLang="tr-TR" sz="2800" dirty="0" err="1">
                <a:solidFill>
                  <a:srgbClr val="002060"/>
                </a:solidFill>
                <a:ea typeface="ＭＳ Ｐゴシック" charset="-128"/>
              </a:rPr>
              <a:t>asemptomatik</a:t>
            </a:r>
            <a:endParaRPr lang="tr-TR" altLang="tr-TR" sz="2800" dirty="0">
              <a:solidFill>
                <a:srgbClr val="00206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800" dirty="0">
              <a:solidFill>
                <a:srgbClr val="00206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- Sıklık: 1/2500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- Ölüm: %20-50, Nörolojik sekel: &gt;%50 </a:t>
            </a:r>
          </a:p>
          <a:p>
            <a:pPr eaLnBrk="1" hangingPunct="1">
              <a:lnSpc>
                <a:spcPct val="80000"/>
              </a:lnSpc>
            </a:pPr>
            <a:endParaRPr lang="tr-TR" altLang="tr-TR" sz="2800" dirty="0">
              <a:solidFill>
                <a:srgbClr val="00206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- Bulaş: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800" dirty="0" err="1">
                <a:solidFill>
                  <a:srgbClr val="002060"/>
                </a:solidFill>
                <a:ea typeface="ＭＳ Ｐゴシック" charset="-128"/>
              </a:rPr>
              <a:t>Hematojen</a:t>
            </a: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NTD veya V-P </a:t>
            </a:r>
            <a:r>
              <a:rPr lang="tr-TR" altLang="tr-TR" sz="2800" dirty="0" err="1">
                <a:solidFill>
                  <a:srgbClr val="002060"/>
                </a:solidFill>
                <a:ea typeface="ＭＳ Ｐゴシック" charset="-128"/>
              </a:rPr>
              <a:t>şant</a:t>
            </a: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: Doğrudan </a:t>
            </a:r>
            <a:r>
              <a:rPr lang="tr-TR" altLang="tr-TR" sz="2800" dirty="0" err="1">
                <a:solidFill>
                  <a:srgbClr val="002060"/>
                </a:solidFill>
                <a:ea typeface="ＭＳ Ｐゴシック" charset="-128"/>
              </a:rPr>
              <a:t>inokülasyon</a:t>
            </a:r>
            <a:endParaRPr lang="tr-TR" altLang="tr-TR" sz="2800" dirty="0">
              <a:solidFill>
                <a:srgbClr val="00206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tr-TR" altLang="tr-TR" sz="2800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89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FFB5EA21-B236-CF47-BCBA-FE72CD8C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002060"/>
                </a:solidFill>
                <a:latin typeface="+mn-lt"/>
              </a:rPr>
              <a:t>Yenidoğan</a:t>
            </a:r>
            <a:r>
              <a:rPr lang="tr-TR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+mn-lt"/>
              </a:rPr>
              <a:t>Sepsisi</a:t>
            </a:r>
            <a:endParaRPr lang="tr-TR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CFB94BEA-85E2-8C4A-B9D5-60A438B16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3200" dirty="0">
                <a:solidFill>
                  <a:srgbClr val="002060"/>
                </a:solidFill>
              </a:rPr>
              <a:t>Yaşamın ilk 28. gününde enfeksiyona ait sistemik bulguların olduğu ve kan kültüründe özgül bir etkenin üretildiği klinik sendromdur.</a:t>
            </a:r>
          </a:p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603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53020A8C-61BF-E54C-A278-399291CE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C00000"/>
                </a:solidFill>
                <a:ea typeface="ＭＳ Ｐゴシック" charset="-128"/>
              </a:rPr>
              <a:t>Neonatal</a:t>
            </a:r>
            <a:r>
              <a:rPr lang="tr-TR" altLang="tr-TR" b="1" dirty="0">
                <a:solidFill>
                  <a:srgbClr val="C00000"/>
                </a:solidFill>
                <a:ea typeface="ＭＳ Ｐゴシック" charset="-128"/>
              </a:rPr>
              <a:t> menenjit</a:t>
            </a:r>
            <a:endParaRPr lang="tr-TR" dirty="0"/>
          </a:p>
        </p:txBody>
      </p:sp>
      <p:sp>
        <p:nvSpPr>
          <p:cNvPr id="57346" name="Rectangle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Gram (+): 1 milyon bakteri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Gram (-): 1000 bakteri menenjit için yeterli</a:t>
            </a:r>
          </a:p>
          <a:p>
            <a:pPr>
              <a:lnSpc>
                <a:spcPct val="8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Klinik olarak </a:t>
            </a:r>
            <a:r>
              <a:rPr lang="tr-TR" altLang="tr-TR" sz="2800" dirty="0" err="1">
                <a:solidFill>
                  <a:srgbClr val="002060"/>
                </a:solidFill>
                <a:ea typeface="ＭＳ Ｐゴシック" charset="-128"/>
              </a:rPr>
              <a:t>sepsis</a:t>
            </a: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 şüphe edilen olgularda veya kan </a:t>
            </a:r>
            <a:r>
              <a:rPr lang="tr-TR" altLang="tr-TR" sz="2800" dirty="0" err="1">
                <a:solidFill>
                  <a:srgbClr val="002060"/>
                </a:solidFill>
                <a:ea typeface="ＭＳ Ｐゴシック" charset="-128"/>
              </a:rPr>
              <a:t>kx</a:t>
            </a: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 pozitifliğinde LP yapılmalıdır.</a:t>
            </a:r>
          </a:p>
          <a:p>
            <a:pPr marL="0" indent="0">
              <a:lnSpc>
                <a:spcPct val="8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Tanı: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BOS kültürü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Gram boyası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BOS incelemesi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rgbClr val="002060"/>
                </a:solidFill>
                <a:ea typeface="ＭＳ Ｐゴシック" charset="-128"/>
              </a:rPr>
              <a:t>Komplikasyonlar için: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rgbClr val="002060"/>
                </a:solidFill>
                <a:ea typeface="ＭＳ Ｐゴシック" charset="-128"/>
              </a:rPr>
              <a:t>USG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2400" dirty="0">
                <a:solidFill>
                  <a:srgbClr val="002060"/>
                </a:solidFill>
                <a:ea typeface="ＭＳ Ｐゴシック" charset="-128"/>
              </a:rPr>
              <a:t>CT-MRI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1442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FA765E04-2450-774C-98F8-4D45675F0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C00000"/>
                </a:solidFill>
                <a:ea typeface="ＭＳ Ｐゴシック" charset="-128"/>
              </a:rPr>
              <a:t>Neonatal</a:t>
            </a:r>
            <a:r>
              <a:rPr lang="tr-TR" altLang="tr-TR" b="1" dirty="0">
                <a:solidFill>
                  <a:srgbClr val="C00000"/>
                </a:solidFill>
                <a:ea typeface="ＭＳ Ｐゴシック" charset="-128"/>
              </a:rPr>
              <a:t> menenjit</a:t>
            </a:r>
            <a:endParaRPr lang="tr-TR" dirty="0"/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tr-TR" altLang="tr-TR" sz="3200" b="1" dirty="0">
                <a:solidFill>
                  <a:srgbClr val="002060"/>
                </a:solidFill>
                <a:ea typeface="ＭＳ Ｐゴシック" charset="-128"/>
              </a:rPr>
              <a:t>Tedavi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Ampirik tedavi ve etkene yönelik tedavi</a:t>
            </a:r>
            <a:endParaRPr lang="tr-TR" altLang="tr-TR" sz="2800" b="1" dirty="0">
              <a:solidFill>
                <a:srgbClr val="002060"/>
              </a:solidFill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48-72 saat sonra kontrol LP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Tedavi süresi: 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Gram (+): 14 gün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Gram (-): BOS </a:t>
            </a:r>
            <a:r>
              <a:rPr lang="tr-TR" altLang="tr-TR" sz="2800" dirty="0" err="1">
                <a:solidFill>
                  <a:srgbClr val="002060"/>
                </a:solidFill>
                <a:ea typeface="ＭＳ Ｐゴシック" charset="-128"/>
              </a:rPr>
              <a:t>sterilleştikten</a:t>
            </a:r>
            <a:r>
              <a:rPr lang="tr-TR" altLang="tr-TR" sz="2800" dirty="0">
                <a:solidFill>
                  <a:srgbClr val="002060"/>
                </a:solidFill>
                <a:ea typeface="ＭＳ Ｐゴシック" charset="-128"/>
              </a:rPr>
              <a:t> sonra 14 gün veya 21 gün (hangisi uzunsa)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tr-TR" altLang="tr-TR" sz="2800" dirty="0">
              <a:solidFill>
                <a:srgbClr val="002060"/>
              </a:solidFill>
              <a:ea typeface="ＭＳ Ｐゴシック" charset="-128"/>
            </a:endParaRP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779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6AC285-120F-8A46-8BC5-F1178F5A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FF0000"/>
                </a:solidFill>
                <a:ea typeface="ＭＳ Ｐゴシック" charset="-128"/>
              </a:rPr>
              <a:t>Konjunktivit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A75393-8B78-E142-B434-877284CA1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b="1" dirty="0">
                <a:solidFill>
                  <a:srgbClr val="002060"/>
                </a:solidFill>
                <a:ea typeface="ＭＳ Ｐゴシック" charset="-128"/>
              </a:rPr>
              <a:t>Sıklık: </a:t>
            </a:r>
            <a:r>
              <a:rPr lang="tr-TR" altLang="tr-TR" sz="2400" dirty="0">
                <a:solidFill>
                  <a:srgbClr val="002060"/>
                </a:solidFill>
                <a:ea typeface="ＭＳ Ｐゴシック" charset="-128"/>
              </a:rPr>
              <a:t>%1.6-12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Kimyasal: 6-24 saat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 err="1">
                <a:solidFill>
                  <a:srgbClr val="002060"/>
                </a:solidFill>
                <a:ea typeface="ＭＳ Ｐゴシック" charset="-128"/>
              </a:rPr>
              <a:t>Gonokokkal</a:t>
            </a: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: 2-5 gün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 err="1">
                <a:solidFill>
                  <a:srgbClr val="002060"/>
                </a:solidFill>
                <a:ea typeface="ＭＳ Ｐゴシック" charset="-128"/>
              </a:rPr>
              <a:t>Klamidiyal</a:t>
            </a: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: 5-14 gün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H. </a:t>
            </a:r>
            <a:r>
              <a:rPr lang="tr-TR" altLang="tr-TR" sz="2000" dirty="0" err="1">
                <a:solidFill>
                  <a:srgbClr val="002060"/>
                </a:solidFill>
                <a:ea typeface="ＭＳ Ｐゴシック" charset="-128"/>
              </a:rPr>
              <a:t>simpleks</a:t>
            </a: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: 5-14 gün</a:t>
            </a:r>
          </a:p>
          <a:p>
            <a:pPr>
              <a:lnSpc>
                <a:spcPct val="80000"/>
              </a:lnSpc>
            </a:pPr>
            <a:r>
              <a:rPr lang="tr-TR" altLang="tr-TR" sz="2400" b="1" dirty="0">
                <a:solidFill>
                  <a:srgbClr val="002060"/>
                </a:solidFill>
                <a:ea typeface="ＭＳ Ｐゴシック" charset="-128"/>
              </a:rPr>
              <a:t>Tanı: </a:t>
            </a:r>
            <a:r>
              <a:rPr lang="tr-TR" altLang="tr-TR" sz="2400" dirty="0">
                <a:solidFill>
                  <a:srgbClr val="002060"/>
                </a:solidFill>
                <a:ea typeface="ＭＳ Ｐゴシック" charset="-128"/>
              </a:rPr>
              <a:t>Klinik + mikrobiyolojik</a:t>
            </a:r>
          </a:p>
          <a:p>
            <a:pPr>
              <a:lnSpc>
                <a:spcPct val="80000"/>
              </a:lnSpc>
            </a:pPr>
            <a:r>
              <a:rPr lang="tr-TR" altLang="tr-TR" sz="2400" b="1" dirty="0">
                <a:solidFill>
                  <a:srgbClr val="002060"/>
                </a:solidFill>
                <a:ea typeface="ＭＳ Ｐゴシック" charset="-128"/>
              </a:rPr>
              <a:t>Korunma: </a:t>
            </a:r>
            <a:r>
              <a:rPr lang="tr-TR" altLang="tr-TR" sz="2400" dirty="0">
                <a:solidFill>
                  <a:srgbClr val="002060"/>
                </a:solidFill>
                <a:ea typeface="ＭＳ Ｐゴシック" charset="-128"/>
              </a:rPr>
              <a:t>Doğum salonu</a:t>
            </a:r>
          </a:p>
          <a:p>
            <a:pPr>
              <a:lnSpc>
                <a:spcPct val="80000"/>
              </a:lnSpc>
            </a:pPr>
            <a:r>
              <a:rPr lang="tr-TR" altLang="tr-TR" sz="2400" b="1" dirty="0">
                <a:solidFill>
                  <a:srgbClr val="002060"/>
                </a:solidFill>
                <a:ea typeface="ＭＳ Ｐゴシック" charset="-128"/>
              </a:rPr>
              <a:t>Tedavi: </a:t>
            </a:r>
            <a:r>
              <a:rPr lang="tr-TR" altLang="tr-TR" sz="2400" dirty="0">
                <a:solidFill>
                  <a:srgbClr val="002060"/>
                </a:solidFill>
                <a:ea typeface="ＭＳ Ｐゴシック" charset="-128"/>
              </a:rPr>
              <a:t>Sistemik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Gonokok: </a:t>
            </a:r>
            <a:r>
              <a:rPr lang="tr-TR" altLang="tr-TR" sz="2000" dirty="0" err="1">
                <a:solidFill>
                  <a:srgbClr val="002060"/>
                </a:solidFill>
                <a:ea typeface="ＭＳ Ｐゴシック" charset="-128"/>
              </a:rPr>
              <a:t>Seftriakson</a:t>
            </a: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 (7 gün)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 err="1">
                <a:solidFill>
                  <a:srgbClr val="002060"/>
                </a:solidFill>
                <a:ea typeface="ＭＳ Ｐゴシック" charset="-128"/>
              </a:rPr>
              <a:t>Klamidya</a:t>
            </a: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: </a:t>
            </a:r>
            <a:r>
              <a:rPr lang="tr-TR" altLang="tr-TR" sz="2000" dirty="0" err="1">
                <a:solidFill>
                  <a:srgbClr val="002060"/>
                </a:solidFill>
                <a:ea typeface="ＭＳ Ｐゴシック" charset="-128"/>
              </a:rPr>
              <a:t>Eritromisin</a:t>
            </a: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 (7 gün) 		 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                      </a:t>
            </a:r>
            <a:r>
              <a:rPr lang="tr-TR" altLang="tr-TR" sz="2000" dirty="0" err="1">
                <a:solidFill>
                  <a:srgbClr val="002060"/>
                </a:solidFill>
                <a:ea typeface="ＭＳ Ｐゴシック" charset="-128"/>
              </a:rPr>
              <a:t>Azitromisin</a:t>
            </a: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 (3 gün)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H. </a:t>
            </a:r>
            <a:r>
              <a:rPr lang="tr-TR" altLang="tr-TR" sz="2000" dirty="0" err="1">
                <a:solidFill>
                  <a:srgbClr val="002060"/>
                </a:solidFill>
                <a:ea typeface="ＭＳ Ｐゴシック" charset="-128"/>
              </a:rPr>
              <a:t>Simpleks</a:t>
            </a: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: </a:t>
            </a:r>
            <a:r>
              <a:rPr lang="tr-TR" altLang="tr-TR" sz="2000" dirty="0" err="1">
                <a:solidFill>
                  <a:srgbClr val="002060"/>
                </a:solidFill>
                <a:ea typeface="ＭＳ Ｐゴシック" charset="-128"/>
              </a:rPr>
              <a:t>Asiklovir</a:t>
            </a:r>
            <a:r>
              <a:rPr lang="tr-TR" altLang="tr-TR" sz="2000" dirty="0">
                <a:solidFill>
                  <a:srgbClr val="002060"/>
                </a:solidFill>
                <a:ea typeface="ＭＳ Ｐゴシック" charset="-128"/>
              </a:rPr>
              <a:t> (10 gün</a:t>
            </a: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C55A364-628A-0442-A4C1-58BD7B2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A98BD41-9B76-7341-941D-6966DB0B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885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749E16E8-9135-8247-89CF-0D02E887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rgbClr val="FF0000"/>
                </a:solidFill>
                <a:ea typeface="ＭＳ Ｐゴシック" charset="-128"/>
              </a:rPr>
              <a:t>Omfalit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81CBF1DD-71CE-8045-BAAB-AD13242AD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002060"/>
                </a:solidFill>
                <a:ea typeface="ＭＳ Ｐゴシック" charset="-128"/>
              </a:rPr>
              <a:t>Sıklık: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 &lt;%2 (hastane), %20 (ev)</a:t>
            </a:r>
          </a:p>
          <a:p>
            <a:r>
              <a:rPr lang="tr-TR" altLang="tr-TR" b="1" dirty="0">
                <a:solidFill>
                  <a:srgbClr val="002060"/>
                </a:solidFill>
                <a:ea typeface="ＭＳ Ｐゴシック" charset="-128"/>
              </a:rPr>
              <a:t>Etkenler: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 S. </a:t>
            </a:r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aureus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, S. </a:t>
            </a:r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piyogenes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, gram (-) bakteriler</a:t>
            </a:r>
          </a:p>
          <a:p>
            <a:r>
              <a:rPr lang="tr-TR" altLang="tr-TR" b="1" dirty="0">
                <a:solidFill>
                  <a:srgbClr val="002060"/>
                </a:solidFill>
                <a:ea typeface="ＭＳ Ｐゴシック" charset="-128"/>
              </a:rPr>
              <a:t>Komplikasyonlar:</a:t>
            </a:r>
          </a:p>
          <a:p>
            <a:pPr lvl="1"/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Sepsis</a:t>
            </a:r>
            <a:endParaRPr lang="tr-TR" altLang="tr-TR" dirty="0">
              <a:solidFill>
                <a:srgbClr val="002060"/>
              </a:solidFill>
              <a:ea typeface="ＭＳ Ｐゴシック" charset="-128"/>
            </a:endParaRPr>
          </a:p>
          <a:p>
            <a:pPr lvl="1"/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Umblikal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 arterit</a:t>
            </a:r>
          </a:p>
          <a:p>
            <a:pPr lvl="1"/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Umblikal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/portal </a:t>
            </a:r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tromboflebit</a:t>
            </a:r>
            <a:endParaRPr lang="tr-TR" altLang="tr-TR" dirty="0">
              <a:solidFill>
                <a:srgbClr val="002060"/>
              </a:solidFill>
              <a:ea typeface="ＭＳ Ｐゴシック" charset="-128"/>
            </a:endParaRPr>
          </a:p>
          <a:p>
            <a:pPr lvl="1"/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KC apsesi, </a:t>
            </a:r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endokardit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, </a:t>
            </a:r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nekrotizan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fasiit</a:t>
            </a:r>
            <a:endParaRPr lang="tr-TR" altLang="tr-TR" dirty="0">
              <a:solidFill>
                <a:srgbClr val="002060"/>
              </a:solidFill>
              <a:ea typeface="ＭＳ Ｐゴシック" charset="-128"/>
            </a:endParaRPr>
          </a:p>
          <a:p>
            <a:r>
              <a:rPr lang="tr-TR" altLang="tr-TR" b="1" dirty="0">
                <a:solidFill>
                  <a:srgbClr val="002060"/>
                </a:solidFill>
                <a:ea typeface="ＭＳ Ｐゴシック" charset="-128"/>
              </a:rPr>
              <a:t>Tedavi: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 Sistemik (</a:t>
            </a:r>
            <a:r>
              <a:rPr lang="tr-TR" altLang="tr-TR" dirty="0" err="1">
                <a:solidFill>
                  <a:srgbClr val="002060"/>
                </a:solidFill>
                <a:ea typeface="ＭＳ Ｐゴシック" charset="-128"/>
              </a:rPr>
              <a:t>sepsis</a:t>
            </a:r>
            <a:r>
              <a:rPr lang="tr-TR" altLang="tr-TR" dirty="0">
                <a:solidFill>
                  <a:srgbClr val="002060"/>
                </a:solidFill>
                <a:ea typeface="ＭＳ Ｐゴシック" charset="-128"/>
              </a:rPr>
              <a:t>) + lokal</a:t>
            </a:r>
          </a:p>
          <a:p>
            <a:r>
              <a:rPr lang="tr-TR" altLang="tr-TR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Lökosit adezyon </a:t>
            </a:r>
            <a:r>
              <a:rPr lang="tr-TR" altLang="tr-TR" b="1" dirty="0" err="1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defekti</a:t>
            </a:r>
            <a:r>
              <a:rPr lang="tr-TR" altLang="tr-TR" b="1" dirty="0">
                <a:solidFill>
                  <a:schemeClr val="accent4">
                    <a:lumMod val="50000"/>
                  </a:schemeClr>
                </a:solidFill>
                <a:ea typeface="ＭＳ Ｐゴシック" charset="-128"/>
              </a:rPr>
              <a:t>*</a:t>
            </a:r>
            <a:endParaRPr lang="tr-TR" altLang="tr-TR" dirty="0">
              <a:solidFill>
                <a:schemeClr val="accent4">
                  <a:lumMod val="50000"/>
                </a:schemeClr>
              </a:solidFill>
              <a:ea typeface="ＭＳ Ｐゴシック" charset="-128"/>
            </a:endParaRPr>
          </a:p>
          <a:p>
            <a:endParaRPr lang="tr-TR" dirty="0"/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Yenidoğan Enfeksiyonları-Dönem 5-Dr. Emel Okulu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11E-D682-F947-89DE-837B23115AE3}" type="slidenum">
              <a:rPr lang="tr-TR" altLang="tr-TR" smtClean="0"/>
              <a:pPr/>
              <a:t>42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0609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CC4ABE-B571-F54F-AFF5-04724ADB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Cilt enfeksiyonları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355209-BF2D-2645-8127-864B5F47C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Toksik</a:t>
            </a:r>
            <a:r>
              <a:rPr lang="tr-TR" dirty="0"/>
              <a:t> </a:t>
            </a:r>
            <a:r>
              <a:rPr lang="tr-TR" dirty="0" err="1"/>
              <a:t>eritem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Geçici </a:t>
            </a:r>
            <a:r>
              <a:rPr lang="tr-TR" dirty="0" err="1"/>
              <a:t>neonatal</a:t>
            </a:r>
            <a:r>
              <a:rPr lang="tr-TR" dirty="0"/>
              <a:t> </a:t>
            </a:r>
            <a:r>
              <a:rPr lang="tr-TR" dirty="0" err="1"/>
              <a:t>pistüler</a:t>
            </a:r>
            <a:r>
              <a:rPr lang="tr-TR" dirty="0"/>
              <a:t> </a:t>
            </a:r>
            <a:r>
              <a:rPr lang="tr-TR" dirty="0" err="1"/>
              <a:t>melanozis</a:t>
            </a:r>
            <a:endParaRPr lang="tr-TR" dirty="0"/>
          </a:p>
          <a:p>
            <a:r>
              <a:rPr lang="tr-TR" dirty="0"/>
              <a:t>Mantar dermatiti</a:t>
            </a:r>
          </a:p>
          <a:p>
            <a:endParaRPr lang="tr-TR" dirty="0"/>
          </a:p>
          <a:p>
            <a:r>
              <a:rPr lang="tr-TR" dirty="0" err="1"/>
              <a:t>Stafilokoksik</a:t>
            </a:r>
            <a:r>
              <a:rPr lang="tr-TR" dirty="0"/>
              <a:t> haşlanmış deri sendromu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E739F2A-6976-474D-A6ED-054C698A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63F226F-20A8-F444-B853-0C645CB5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43</a:t>
            </a:fld>
            <a:endParaRPr lang="tr-TR"/>
          </a:p>
        </p:txBody>
      </p:sp>
      <p:pic>
        <p:nvPicPr>
          <p:cNvPr id="6" name="Picture 11" descr="saadet4">
            <a:extLst>
              <a:ext uri="{FF2B5EF4-FFF2-40B4-BE49-F238E27FC236}">
                <a16:creationId xmlns:a16="http://schemas.microsoft.com/office/drawing/2014/main" id="{87C9D2E9-8F22-0644-B56D-8142D7359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1309" y="1395942"/>
            <a:ext cx="2009775" cy="2185988"/>
          </a:xfrm>
          <a:prstGeom prst="rect">
            <a:avLst/>
          </a:prstGeom>
        </p:spPr>
      </p:pic>
      <p:pic>
        <p:nvPicPr>
          <p:cNvPr id="7" name="Picture 18" descr="saadet131">
            <a:extLst>
              <a:ext uri="{FF2B5EF4-FFF2-40B4-BE49-F238E27FC236}">
                <a16:creationId xmlns:a16="http://schemas.microsoft.com/office/drawing/2014/main" id="{762D6418-E71F-BA43-AAB8-D3219650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36" y="1870075"/>
            <a:ext cx="2881313" cy="2170113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saadet66">
            <a:extLst>
              <a:ext uri="{FF2B5EF4-FFF2-40B4-BE49-F238E27FC236}">
                <a16:creationId xmlns:a16="http://schemas.microsoft.com/office/drawing/2014/main" id="{32D2F34D-3D21-724D-9038-92894A7A6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6275" y="4137819"/>
            <a:ext cx="3168650" cy="2128837"/>
          </a:xfrm>
          <a:prstGeom prst="rect">
            <a:avLst/>
          </a:prstGeom>
          <a:ln>
            <a:solidFill>
              <a:srgbClr val="FFCC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187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>
            <a:extLst>
              <a:ext uri="{FF2B5EF4-FFF2-40B4-BE49-F238E27FC236}">
                <a16:creationId xmlns:a16="http://schemas.microsoft.com/office/drawing/2014/main" id="{877AD28C-1CE3-2340-A672-9A338459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6345"/>
            <a:ext cx="10515600" cy="1325563"/>
          </a:xfrm>
        </p:spPr>
        <p:txBody>
          <a:bodyPr/>
          <a:lstStyle/>
          <a:p>
            <a:pPr algn="r"/>
            <a:r>
              <a:rPr lang="tr-TR" dirty="0"/>
              <a:t>TEŞEKKÜRLER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6032196-9E71-414F-B171-7265A77D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ADE2CDD-C5C5-7643-8214-90A70C05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45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7AE8EA-5986-9B41-B849-A39CED4C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Tanımlar</a:t>
            </a:r>
            <a:r>
              <a:rPr lang="tr-TR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tr-TR" sz="3200" b="1" dirty="0">
                <a:solidFill>
                  <a:srgbClr val="002060"/>
                </a:solidFill>
                <a:latin typeface="+mn-lt"/>
              </a:rPr>
              <a:t>(Başlama zamanına göre)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A53DC3-32DA-484A-9CDA-9E36BF35B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Erken başlangıçlı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</a:rPr>
              <a:t>sepsis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tr-TR" sz="2800" dirty="0"/>
              <a:t>Yaşamın ilk 3 gününde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Geç başlangıçlı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</a:rPr>
              <a:t>sepsis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tr-TR" sz="2800" dirty="0"/>
              <a:t>Yaşamın 4-30. günlerinde</a:t>
            </a:r>
          </a:p>
          <a:p>
            <a:pPr lvl="0"/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Çok geç başlangıçlı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</a:rPr>
              <a:t>sepsis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tr-TR" sz="2800" dirty="0"/>
              <a:t>30. günden taburculuğa kadar</a:t>
            </a:r>
          </a:p>
          <a:p>
            <a:endParaRPr lang="tr-TR" sz="32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D0D496D-ADBD-D442-B96B-39EB9800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95DFCDE-0729-1F40-AD35-E58285A1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86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56F044-0ACC-BB47-903A-47BF5C7F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Tanımlar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830037-976D-3345-8E65-41B2949E5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Kanıtlanmış</a:t>
            </a:r>
            <a:r>
              <a:rPr lang="en-US" b="1" dirty="0"/>
              <a:t> Sepsis</a:t>
            </a:r>
          </a:p>
          <a:p>
            <a:pPr marL="0" lv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Klinik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laboratuvar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bulguları</a:t>
            </a:r>
            <a:r>
              <a:rPr lang="en-US" dirty="0">
                <a:solidFill>
                  <a:srgbClr val="002060"/>
                </a:solidFill>
              </a:rPr>
              <a:t> sepsis </a:t>
            </a:r>
            <a:r>
              <a:rPr lang="en-US" dirty="0" err="1">
                <a:solidFill>
                  <a:srgbClr val="002060"/>
                </a:solidFill>
              </a:rPr>
              <a:t>ile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uyumlu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Etkenin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gösterildiği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 err="1"/>
              <a:t>Klinik</a:t>
            </a:r>
            <a:r>
              <a:rPr lang="en-US" b="1" dirty="0"/>
              <a:t> Sepsis</a:t>
            </a:r>
          </a:p>
          <a:p>
            <a:pPr marL="0" lv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Klinik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laboratuvar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bulguları</a:t>
            </a:r>
            <a:r>
              <a:rPr lang="en-US" dirty="0">
                <a:solidFill>
                  <a:srgbClr val="002060"/>
                </a:solidFill>
              </a:rPr>
              <a:t> sepsis </a:t>
            </a:r>
            <a:r>
              <a:rPr lang="en-US" dirty="0" err="1">
                <a:solidFill>
                  <a:srgbClr val="002060"/>
                </a:solidFill>
              </a:rPr>
              <a:t>ile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uyumlu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Etkenin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gösterilemediği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 err="1"/>
              <a:t>Şüpheli</a:t>
            </a:r>
            <a:r>
              <a:rPr lang="en-US" b="1" dirty="0"/>
              <a:t> Sepsis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2060"/>
                </a:solidFill>
              </a:rPr>
              <a:t>Risk </a:t>
            </a:r>
            <a:r>
              <a:rPr lang="en-US" dirty="0" err="1">
                <a:solidFill>
                  <a:srgbClr val="002060"/>
                </a:solidFill>
              </a:rPr>
              <a:t>etmenlerin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bulunması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İzlemde</a:t>
            </a:r>
            <a:r>
              <a:rPr lang="en-US" dirty="0">
                <a:solidFill>
                  <a:srgbClr val="002060"/>
                </a:solidFill>
              </a:rPr>
              <a:t> sepsis </a:t>
            </a:r>
            <a:r>
              <a:rPr lang="en-US" dirty="0" err="1">
                <a:solidFill>
                  <a:srgbClr val="002060"/>
                </a:solidFill>
              </a:rPr>
              <a:t>düşündüren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bulgular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endParaRPr lang="en-US" dirty="0">
              <a:solidFill>
                <a:srgbClr val="002060"/>
              </a:solidFill>
            </a:endParaRPr>
          </a:p>
          <a:p>
            <a:endParaRPr lang="en-US" b="1" dirty="0"/>
          </a:p>
          <a:p>
            <a:pPr lvl="0"/>
            <a:endParaRPr lang="en-US" dirty="0">
              <a:solidFill>
                <a:srgbClr val="002060"/>
              </a:solidFill>
            </a:endParaRPr>
          </a:p>
          <a:p>
            <a:endParaRPr lang="en-US" b="1" dirty="0"/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67DDF87-A14A-7C4C-8085-787AC4CA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447E8A-E2D6-0F46-B3AE-5683574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59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5A6469-C63F-D143-B251-5F872B26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+mn-lt"/>
              </a:rPr>
              <a:t>Epidemiyoloji</a:t>
            </a:r>
            <a:endParaRPr 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AB17B562-028B-5844-B962-95981AE03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tr-TR" dirty="0" err="1">
                <a:solidFill>
                  <a:srgbClr val="002060"/>
                </a:solidFill>
              </a:rPr>
              <a:t>Yenidoğan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sepsis</a:t>
            </a:r>
            <a:r>
              <a:rPr lang="tr-TR" dirty="0">
                <a:solidFill>
                  <a:srgbClr val="002060"/>
                </a:solidFill>
              </a:rPr>
              <a:t> sıklığı 1-5/1,000 canlı doğum</a:t>
            </a:r>
          </a:p>
          <a:p>
            <a:pPr>
              <a:buFont typeface="Arial" charset="0"/>
              <a:buChar char="•"/>
            </a:pPr>
            <a:r>
              <a:rPr lang="tr-TR" dirty="0">
                <a:solidFill>
                  <a:srgbClr val="002060"/>
                </a:solidFill>
              </a:rPr>
              <a:t>Erken başlangıçlı </a:t>
            </a:r>
            <a:r>
              <a:rPr lang="tr-TR" dirty="0" err="1">
                <a:solidFill>
                  <a:srgbClr val="002060"/>
                </a:solidFill>
              </a:rPr>
              <a:t>sepsis</a:t>
            </a:r>
            <a:r>
              <a:rPr lang="tr-TR" dirty="0">
                <a:solidFill>
                  <a:srgbClr val="002060"/>
                </a:solidFill>
              </a:rPr>
              <a:t> (kan veya BOS kültür +); 0.98/1,000 canlı doğum</a:t>
            </a:r>
          </a:p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E0F06A5-9DF2-6D4D-8CE5-5385C0E2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C00000"/>
                </a:solidFill>
                <a:latin typeface="+mn-lt"/>
              </a:rPr>
              <a:t>Patogenez</a:t>
            </a:r>
            <a:br>
              <a:rPr lang="tr-TR" sz="4000" b="1" dirty="0">
                <a:solidFill>
                  <a:srgbClr val="C00000"/>
                </a:solidFill>
              </a:rPr>
            </a:br>
            <a:r>
              <a:rPr lang="tr-TR" sz="4000" b="1" i="1" dirty="0">
                <a:solidFill>
                  <a:srgbClr val="C00000"/>
                </a:solidFill>
              </a:rPr>
              <a:t>‘Erken Başlangıçlı </a:t>
            </a:r>
            <a:r>
              <a:rPr lang="tr-TR" sz="4000" b="1" i="1" dirty="0" err="1">
                <a:solidFill>
                  <a:srgbClr val="C00000"/>
                </a:solidFill>
              </a:rPr>
              <a:t>Sepsis</a:t>
            </a:r>
            <a:r>
              <a:rPr lang="tr-TR" sz="4000" b="1" i="1" dirty="0">
                <a:solidFill>
                  <a:srgbClr val="C00000"/>
                </a:solidFill>
              </a:rPr>
              <a:t>’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AA265401-712E-E442-9318-8EF9CB861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Kontamine</a:t>
            </a:r>
            <a:r>
              <a:rPr lang="tr-TR" dirty="0">
                <a:solidFill>
                  <a:srgbClr val="002060"/>
                </a:solidFill>
              </a:rPr>
              <a:t> olmuş </a:t>
            </a:r>
            <a:r>
              <a:rPr lang="tr-TR" dirty="0" err="1">
                <a:solidFill>
                  <a:srgbClr val="002060"/>
                </a:solidFill>
              </a:rPr>
              <a:t>amniyotik</a:t>
            </a:r>
            <a:r>
              <a:rPr lang="tr-TR" dirty="0">
                <a:solidFill>
                  <a:srgbClr val="002060"/>
                </a:solidFill>
              </a:rPr>
              <a:t> sıvının (</a:t>
            </a:r>
            <a:r>
              <a:rPr lang="tr-TR" dirty="0" err="1">
                <a:solidFill>
                  <a:srgbClr val="002060"/>
                </a:solidFill>
              </a:rPr>
              <a:t>koryoamniyonit</a:t>
            </a:r>
            <a:r>
              <a:rPr lang="tr-TR" dirty="0">
                <a:solidFill>
                  <a:srgbClr val="002060"/>
                </a:solidFill>
              </a:rPr>
              <a:t>) </a:t>
            </a:r>
            <a:r>
              <a:rPr lang="tr-TR" dirty="0" err="1">
                <a:solidFill>
                  <a:srgbClr val="002060"/>
                </a:solidFill>
              </a:rPr>
              <a:t>asendan</a:t>
            </a:r>
            <a:r>
              <a:rPr lang="tr-TR" dirty="0">
                <a:solidFill>
                  <a:srgbClr val="002060"/>
                </a:solidFill>
              </a:rPr>
              <a:t> yolla bulaş</a:t>
            </a:r>
          </a:p>
          <a:p>
            <a:pPr>
              <a:buFont typeface="Arial" charset="0"/>
              <a:buChar char="•"/>
            </a:pP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Enfekte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amniyon</a:t>
            </a:r>
            <a:r>
              <a:rPr lang="tr-TR" dirty="0">
                <a:solidFill>
                  <a:srgbClr val="002060"/>
                </a:solidFill>
              </a:rPr>
              <a:t> sıvısının </a:t>
            </a:r>
            <a:r>
              <a:rPr lang="tr-TR" dirty="0" err="1">
                <a:solidFill>
                  <a:srgbClr val="002060"/>
                </a:solidFill>
              </a:rPr>
              <a:t>aspirasyonu</a:t>
            </a:r>
            <a:endParaRPr lang="tr-TR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Kolonize</a:t>
            </a:r>
            <a:r>
              <a:rPr lang="tr-TR" dirty="0">
                <a:solidFill>
                  <a:srgbClr val="002060"/>
                </a:solidFill>
              </a:rPr>
              <a:t> veya </a:t>
            </a:r>
            <a:r>
              <a:rPr lang="tr-TR" dirty="0" err="1">
                <a:solidFill>
                  <a:srgbClr val="002060"/>
                </a:solidFill>
              </a:rPr>
              <a:t>enfekte</a:t>
            </a:r>
            <a:r>
              <a:rPr lang="tr-TR" dirty="0">
                <a:solidFill>
                  <a:srgbClr val="002060"/>
                </a:solidFill>
              </a:rPr>
              <a:t> doğum kanalından doğum sırasında dikey bulaş</a:t>
            </a:r>
          </a:p>
          <a:p>
            <a:pPr>
              <a:buFont typeface="Arial" charset="0"/>
              <a:buChar char="•"/>
            </a:pPr>
            <a:r>
              <a:rPr lang="tr-TR" dirty="0" err="1">
                <a:solidFill>
                  <a:srgbClr val="002060"/>
                </a:solidFill>
              </a:rPr>
              <a:t>Travayda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invaziv</a:t>
            </a:r>
            <a:r>
              <a:rPr lang="tr-TR" dirty="0">
                <a:solidFill>
                  <a:srgbClr val="002060"/>
                </a:solidFill>
              </a:rPr>
              <a:t> girişimler (forseps, </a:t>
            </a:r>
            <a:r>
              <a:rPr lang="tr-TR" dirty="0" err="1">
                <a:solidFill>
                  <a:srgbClr val="002060"/>
                </a:solidFill>
              </a:rPr>
              <a:t>intrauterin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monitorizasyon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elektrodları</a:t>
            </a:r>
            <a:r>
              <a:rPr lang="tr-TR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7</a:t>
            </a:fld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8700138" y="4327965"/>
            <a:ext cx="2811282" cy="1754326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tr-TR" b="1" dirty="0" err="1">
                <a:solidFill>
                  <a:schemeClr val="bg1"/>
                </a:solidFill>
              </a:rPr>
              <a:t>Koryoamniyonit</a:t>
            </a:r>
            <a:r>
              <a:rPr lang="tr-TR" b="1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Maternal</a:t>
            </a:r>
            <a:r>
              <a:rPr lang="tr-TR" dirty="0">
                <a:solidFill>
                  <a:schemeClr val="bg1"/>
                </a:solidFill>
              </a:rPr>
              <a:t> ateş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Lökositoz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Abdominal</a:t>
            </a:r>
            <a:r>
              <a:rPr lang="tr-TR" dirty="0">
                <a:solidFill>
                  <a:schemeClr val="bg1"/>
                </a:solidFill>
              </a:rPr>
              <a:t> hassasiyet</a:t>
            </a:r>
          </a:p>
          <a:p>
            <a:pPr lvl="1">
              <a:buFont typeface="Arial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 Kötü kokulu akıntı</a:t>
            </a:r>
          </a:p>
          <a:p>
            <a:pPr lvl="1">
              <a:buFont typeface="Arial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Fetal</a:t>
            </a:r>
            <a:r>
              <a:rPr lang="tr-TR" dirty="0">
                <a:solidFill>
                  <a:schemeClr val="bg1"/>
                </a:solidFill>
              </a:rPr>
              <a:t> taşikardi *</a:t>
            </a:r>
          </a:p>
        </p:txBody>
      </p:sp>
    </p:spTree>
    <p:extLst>
      <p:ext uri="{BB962C8B-B14F-4D97-AF65-F5344CB8AC3E}">
        <p14:creationId xmlns:p14="http://schemas.microsoft.com/office/powerpoint/2010/main" val="17663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B8D1921-3334-5847-8C23-2548C9F5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C00000"/>
                </a:solidFill>
                <a:latin typeface="+mn-lt"/>
              </a:rPr>
              <a:t>Patogenez</a:t>
            </a:r>
            <a:br>
              <a:rPr lang="tr-TR" sz="4000" b="1" dirty="0">
                <a:solidFill>
                  <a:srgbClr val="C00000"/>
                </a:solidFill>
              </a:rPr>
            </a:br>
            <a:r>
              <a:rPr lang="tr-TR" sz="4000" b="1" i="1" dirty="0">
                <a:solidFill>
                  <a:srgbClr val="C00000"/>
                </a:solidFill>
              </a:rPr>
              <a:t>‘Geç Başlangıçlı </a:t>
            </a:r>
            <a:r>
              <a:rPr lang="tr-TR" sz="4000" b="1" i="1" dirty="0" err="1">
                <a:solidFill>
                  <a:srgbClr val="C00000"/>
                </a:solidFill>
              </a:rPr>
              <a:t>Sepsis</a:t>
            </a:r>
            <a:r>
              <a:rPr lang="tr-TR" sz="4000" b="1" i="1" dirty="0">
                <a:solidFill>
                  <a:srgbClr val="C00000"/>
                </a:solidFill>
              </a:rPr>
              <a:t>’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Vertikal</a:t>
            </a:r>
            <a:r>
              <a:rPr lang="tr-TR" sz="2800" dirty="0">
                <a:solidFill>
                  <a:srgbClr val="002060"/>
                </a:solidFill>
              </a:rPr>
              <a:t> bulaş; </a:t>
            </a:r>
            <a:r>
              <a:rPr lang="tr-TR" sz="2800" dirty="0" err="1">
                <a:solidFill>
                  <a:srgbClr val="002060"/>
                </a:solidFill>
              </a:rPr>
              <a:t>yenidoğan</a:t>
            </a: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kolonizasyonunun</a:t>
            </a:r>
            <a:r>
              <a:rPr lang="tr-TR" sz="2800" dirty="0">
                <a:solidFill>
                  <a:srgbClr val="002060"/>
                </a:solidFill>
              </a:rPr>
              <a:t> enfeksiyona dönüşmesi</a:t>
            </a:r>
          </a:p>
          <a:p>
            <a:pPr>
              <a:buFont typeface="Wingdings" charset="2"/>
              <a:buChar char="§"/>
            </a:pP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Horizontal</a:t>
            </a:r>
            <a:r>
              <a:rPr lang="tr-TR" sz="2800" dirty="0">
                <a:solidFill>
                  <a:srgbClr val="002060"/>
                </a:solidFill>
              </a:rPr>
              <a:t> bulaş; çevresel kaynaklar veya sağlık çalışanları (toplum/hastane kaynaklı)</a:t>
            </a:r>
          </a:p>
          <a:p>
            <a:pPr lvl="1">
              <a:buFont typeface="Wingdings" charset="2"/>
              <a:buChar char="§"/>
            </a:pPr>
            <a:r>
              <a:rPr lang="tr-TR" sz="2600" dirty="0">
                <a:solidFill>
                  <a:srgbClr val="002060"/>
                </a:solidFill>
              </a:rPr>
              <a:t>Cilt veya mukoza bütünlüğünün bozulması, </a:t>
            </a:r>
            <a:r>
              <a:rPr lang="tr-TR" sz="2600" dirty="0" err="1">
                <a:solidFill>
                  <a:srgbClr val="002060"/>
                </a:solidFill>
              </a:rPr>
              <a:t>invaziv</a:t>
            </a:r>
            <a:r>
              <a:rPr lang="tr-TR" sz="2600" dirty="0">
                <a:solidFill>
                  <a:srgbClr val="002060"/>
                </a:solidFill>
              </a:rPr>
              <a:t> girişimler 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Yenidoğan Enfeksiyonları-Dönem 5-Dr. Emel Okulu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C1A-64BD-5C4E-A66C-4C49130C9ED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11272</TotalTime>
  <Words>2102</Words>
  <Application>Microsoft Macintosh PowerPoint</Application>
  <PresentationFormat>Geniş ekran</PresentationFormat>
  <Paragraphs>423</Paragraphs>
  <Slides>45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3" baseType="lpstr">
      <vt:lpstr>ＭＳ Ｐゴシック</vt:lpstr>
      <vt:lpstr>Apple Chancery</vt:lpstr>
      <vt:lpstr>Arial</vt:lpstr>
      <vt:lpstr>Calibri</vt:lpstr>
      <vt:lpstr>Calibri Light</vt:lpstr>
      <vt:lpstr>Courier New</vt:lpstr>
      <vt:lpstr>Wingdings</vt:lpstr>
      <vt:lpstr>Office Teması</vt:lpstr>
      <vt:lpstr>YENİDOĞAN ENFEKSİYONLARI </vt:lpstr>
      <vt:lpstr>PowerPoint Sunusu</vt:lpstr>
      <vt:lpstr>Yenidoğan enfeksiyonları neden özeldir?</vt:lpstr>
      <vt:lpstr>Yenidoğan Sepsisi</vt:lpstr>
      <vt:lpstr>Tanımlar (Başlama zamanına göre) </vt:lpstr>
      <vt:lpstr>Tanımlar</vt:lpstr>
      <vt:lpstr>Epidemiyoloji</vt:lpstr>
      <vt:lpstr>Patogenez ‘Erken Başlangıçlı Sepsis’</vt:lpstr>
      <vt:lpstr>Patogenez ‘Geç Başlangıçlı Sepsis’</vt:lpstr>
      <vt:lpstr>Risk Faktörleri</vt:lpstr>
      <vt:lpstr>Risk Faktörleri </vt:lpstr>
      <vt:lpstr>Klinik Bulgular</vt:lpstr>
      <vt:lpstr>Klinik Bulgular</vt:lpstr>
      <vt:lpstr>Etken Mikroorganizmalar</vt:lpstr>
      <vt:lpstr>Etken Mikroorganizmalar</vt:lpstr>
      <vt:lpstr>Yenidoğan Sepsisi Özellikleri</vt:lpstr>
      <vt:lpstr>Değerlendirme</vt:lpstr>
      <vt:lpstr>Tanısal Yaklaşım ‘KÜLTÜR’</vt:lpstr>
      <vt:lpstr>Tanısal Yaklaşım ‘KÜLTÜR’</vt:lpstr>
      <vt:lpstr>Tanısal Yaklaşım ‘Tam kan sayımı, I/T oranı’</vt:lpstr>
      <vt:lpstr>Tanısal Yaklaşım ‘İnflamatuvar belirteçler’</vt:lpstr>
      <vt:lpstr>İnflamatuvar Belirteçler</vt:lpstr>
      <vt:lpstr>Tanısal Yaklaşım (Yeni)</vt:lpstr>
      <vt:lpstr>Risk faktörleri olan bebeğe yaklaşım</vt:lpstr>
      <vt:lpstr>Tedavi</vt:lpstr>
      <vt:lpstr>Ampirik antibiyotik tedavisi</vt:lpstr>
      <vt:lpstr>Ampirik antibiyotik tedavisi</vt:lpstr>
      <vt:lpstr>Tedavi süresi</vt:lpstr>
      <vt:lpstr>Destekleyici bakım ve tedavi</vt:lpstr>
      <vt:lpstr>Destekleyici tedavi ‘İntravenöz immünglobulin (İVİG)’</vt:lpstr>
      <vt:lpstr>Destekleyici tedavi ‘G-CSF, GM-CSF ve Granülosit transfüzyonu’</vt:lpstr>
      <vt:lpstr>Destekleyici tedavi ‘Pentoksifilin’</vt:lpstr>
      <vt:lpstr>Önleyici yaklaşımlar</vt:lpstr>
      <vt:lpstr>Mantar enfeksiyonları proflaksisi</vt:lpstr>
      <vt:lpstr>ÖZET-1</vt:lpstr>
      <vt:lpstr>ÖZET-2</vt:lpstr>
      <vt:lpstr>ÖZET-3</vt:lpstr>
      <vt:lpstr>Yenidoğanın fokal enfeksiyonları</vt:lpstr>
      <vt:lpstr>Neonatal menenjit</vt:lpstr>
      <vt:lpstr>Neonatal menenjit</vt:lpstr>
      <vt:lpstr>Neonatal menenjit</vt:lpstr>
      <vt:lpstr>Konjunktivit</vt:lpstr>
      <vt:lpstr>Omfalit</vt:lpstr>
      <vt:lpstr>Cilt enfeksiyonları</vt:lpstr>
      <vt:lpstr>TEŞEKKÜRLER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YENİDOĞAN SEPSİSİ </dc:title>
  <dc:creator>Microsoft Office Kullanıcısı</dc:creator>
  <cp:lastModifiedBy>Microsoft Office User</cp:lastModifiedBy>
  <cp:revision>204</cp:revision>
  <dcterms:created xsi:type="dcterms:W3CDTF">2018-08-07T19:22:01Z</dcterms:created>
  <dcterms:modified xsi:type="dcterms:W3CDTF">2020-04-05T08:51:55Z</dcterms:modified>
</cp:coreProperties>
</file>