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NÜKLEİK ASİTLER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Nükleotidler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Nükleosidlerdeki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molekülünde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5.C </a:t>
            </a:r>
            <a:r>
              <a:rPr lang="en-US" dirty="0" err="1"/>
              <a:t>atomundaki</a:t>
            </a:r>
            <a:r>
              <a:rPr lang="en-US" dirty="0"/>
              <a:t> -OH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fosforik</a:t>
            </a:r>
            <a:r>
              <a:rPr lang="en-US" dirty="0"/>
              <a:t> </a:t>
            </a:r>
            <a:r>
              <a:rPr lang="en-US" dirty="0" err="1"/>
              <a:t>asidin</a:t>
            </a:r>
            <a:r>
              <a:rPr lang="en-US" dirty="0"/>
              <a:t> </a:t>
            </a:r>
            <a:r>
              <a:rPr lang="en-US" dirty="0" err="1"/>
              <a:t>birleşmesi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oluşurlar</a:t>
            </a:r>
            <a:r>
              <a:rPr lang="en-US" dirty="0"/>
              <a:t>. </a:t>
            </a:r>
            <a:r>
              <a:rPr lang="en-US" dirty="0" err="1"/>
              <a:t>Nükleotidler</a:t>
            </a:r>
            <a:r>
              <a:rPr lang="en-US" dirty="0"/>
              <a:t>,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pentozun</a:t>
            </a:r>
            <a:r>
              <a:rPr lang="en-US" dirty="0"/>
              <a:t> </a:t>
            </a:r>
            <a:r>
              <a:rPr lang="en-US" dirty="0" err="1"/>
              <a:t>hidroksil</a:t>
            </a:r>
            <a:r>
              <a:rPr lang="en-US" dirty="0"/>
              <a:t> </a:t>
            </a:r>
            <a:r>
              <a:rPr lang="en-US" dirty="0" err="1"/>
              <a:t>gruplarının</a:t>
            </a:r>
            <a:r>
              <a:rPr lang="en-US" dirty="0"/>
              <a:t> </a:t>
            </a:r>
            <a:r>
              <a:rPr lang="en-US" dirty="0" err="1"/>
              <a:t>fosforillenmiş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nükleozidlerdir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molekülünün</a:t>
            </a:r>
            <a:r>
              <a:rPr lang="en-US" dirty="0"/>
              <a:t> </a:t>
            </a:r>
            <a:r>
              <a:rPr lang="en-US" dirty="0" err="1"/>
              <a:t>riboz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deoksiriboz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nükleotit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deoksinükleotitler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01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Nükleotidlerin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125" indent="-255588">
              <a:lnSpc>
                <a:spcPct val="90000"/>
              </a:lnSpc>
            </a:pPr>
            <a:r>
              <a:rPr lang="tr-TR" altLang="tr-TR" sz="2200" dirty="0"/>
              <a:t>Organizmada pürin ve </a:t>
            </a:r>
            <a:r>
              <a:rPr lang="tr-TR" altLang="tr-TR" sz="2200" dirty="0" err="1"/>
              <a:t>pirimidin</a:t>
            </a:r>
            <a:r>
              <a:rPr lang="tr-TR" altLang="tr-TR" sz="2200" dirty="0"/>
              <a:t> nükleotidleri genetik bilgi transferi dışında çeşitli fonksiyonlara sahiptirler: 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1</a:t>
            </a:r>
            <a:r>
              <a:rPr lang="tr-TR" altLang="tr-TR" sz="2200" dirty="0">
                <a:solidFill>
                  <a:schemeClr val="accent2"/>
                </a:solidFill>
              </a:rPr>
              <a:t>.</a:t>
            </a:r>
            <a:r>
              <a:rPr lang="tr-TR" altLang="tr-TR" sz="2200" dirty="0"/>
              <a:t> Nükleik </a:t>
            </a:r>
            <a:r>
              <a:rPr lang="tr-TR" altLang="tr-TR" sz="2200" dirty="0" err="1"/>
              <a:t>asidlerin</a:t>
            </a:r>
            <a:r>
              <a:rPr lang="tr-TR" altLang="tr-TR" sz="2200" dirty="0"/>
              <a:t> yapı taşı olmaları (DNA, RNA),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2.</a:t>
            </a:r>
            <a:r>
              <a:rPr lang="tr-TR" altLang="tr-TR" sz="2200" dirty="0"/>
              <a:t> Nükleotidler, hücrede kimyasal enerjiyi taşırlar.,	(ATP, GTP)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3.</a:t>
            </a:r>
            <a:r>
              <a:rPr lang="tr-TR" altLang="tr-TR" sz="2200" dirty="0"/>
              <a:t> Çeşitli </a:t>
            </a:r>
            <a:r>
              <a:rPr lang="tr-TR" altLang="tr-TR" sz="2200" dirty="0" err="1"/>
              <a:t>biyosentezlerde</a:t>
            </a:r>
            <a:r>
              <a:rPr lang="tr-TR" altLang="tr-TR" sz="2200" dirty="0"/>
              <a:t> aktive edilmiş </a:t>
            </a:r>
            <a:r>
              <a:rPr lang="tr-TR" altLang="tr-TR" sz="2200" dirty="0" err="1"/>
              <a:t>metabolitlerin</a:t>
            </a:r>
            <a:r>
              <a:rPr lang="tr-TR" altLang="tr-TR" sz="2200" dirty="0"/>
              <a:t> 	taşıyıcısı olmaları (ör. </a:t>
            </a:r>
            <a:r>
              <a:rPr lang="tr-TR" altLang="tr-TR" sz="2200" dirty="0" err="1"/>
              <a:t>nükleozid</a:t>
            </a:r>
            <a:r>
              <a:rPr lang="tr-TR" altLang="tr-TR" sz="2200" dirty="0"/>
              <a:t> </a:t>
            </a:r>
            <a:r>
              <a:rPr lang="tr-TR" altLang="tr-TR" sz="2200" dirty="0" err="1"/>
              <a:t>difosfat</a:t>
            </a:r>
            <a:r>
              <a:rPr lang="tr-TR" altLang="tr-TR" sz="2200" dirty="0"/>
              <a:t> şeker, UDP-</a:t>
            </a:r>
            <a:r>
              <a:rPr lang="tr-TR" altLang="tr-TR" sz="2200" dirty="0" err="1"/>
              <a:t>glukoz</a:t>
            </a:r>
            <a:r>
              <a:rPr lang="tr-TR" altLang="tr-TR" sz="2200" dirty="0"/>
              <a:t>( karbonhidrat </a:t>
            </a:r>
            <a:r>
              <a:rPr lang="tr-TR" altLang="tr-TR" sz="2200" b="1" dirty="0"/>
              <a:t>sentezinde), CDP( Lipit sentezinde</a:t>
            </a:r>
            <a:r>
              <a:rPr lang="tr-TR" altLang="tr-TR" sz="2200" dirty="0"/>
              <a:t> </a:t>
            </a:r>
            <a:r>
              <a:rPr lang="tr-TR" altLang="tr-TR" sz="2200" b="1" dirty="0"/>
              <a:t>)</a:t>
            </a:r>
            <a:r>
              <a:rPr lang="tr-TR" altLang="tr-TR" sz="2200" dirty="0"/>
              <a:t>),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4.</a:t>
            </a:r>
            <a:r>
              <a:rPr lang="tr-TR" altLang="tr-TR" sz="2200" dirty="0"/>
              <a:t> Nükleotidler, birçok enzim </a:t>
            </a:r>
            <a:r>
              <a:rPr lang="tr-TR" altLang="tr-TR" sz="2200" dirty="0" err="1"/>
              <a:t>kofaktörlerinin</a:t>
            </a:r>
            <a:r>
              <a:rPr lang="tr-TR" altLang="tr-TR" sz="2200" dirty="0"/>
              <a:t> </a:t>
            </a:r>
            <a:r>
              <a:rPr lang="tr-TR" altLang="tr-TR" sz="2200" dirty="0" err="1"/>
              <a:t>komponentleridirler</a:t>
            </a:r>
            <a:r>
              <a:rPr lang="tr-TR" altLang="tr-TR" sz="2200" dirty="0"/>
              <a:t> (</a:t>
            </a:r>
            <a:r>
              <a:rPr lang="tr-TR" altLang="tr-TR" sz="2200" dirty="0" err="1"/>
              <a:t>koenzim</a:t>
            </a:r>
            <a:r>
              <a:rPr lang="tr-TR" altLang="tr-TR" sz="2200" dirty="0"/>
              <a:t> A (</a:t>
            </a:r>
            <a:r>
              <a:rPr lang="tr-TR" altLang="tr-TR" sz="2200" dirty="0" err="1"/>
              <a:t>CoA</a:t>
            </a:r>
            <a:r>
              <a:rPr lang="tr-TR" altLang="tr-TR" sz="2200" dirty="0"/>
              <a:t>),  </a:t>
            </a:r>
            <a:r>
              <a:rPr lang="tr-TR" altLang="tr-TR" sz="2200" dirty="0" err="1"/>
              <a:t>nikotinamid</a:t>
            </a:r>
            <a:r>
              <a:rPr lang="tr-TR" altLang="tr-TR" sz="2200" dirty="0"/>
              <a:t> </a:t>
            </a:r>
            <a:r>
              <a:rPr lang="tr-TR" altLang="tr-TR" sz="2200" dirty="0" err="1"/>
              <a:t>adenin</a:t>
            </a:r>
            <a:r>
              <a:rPr lang="tr-TR" altLang="tr-TR" sz="2200" dirty="0"/>
              <a:t> </a:t>
            </a:r>
            <a:r>
              <a:rPr lang="tr-TR" altLang="tr-TR" sz="2200" dirty="0" err="1"/>
              <a:t>dinükleotid</a:t>
            </a:r>
            <a:r>
              <a:rPr lang="tr-TR" altLang="tr-TR" sz="2200" dirty="0"/>
              <a:t> (NAD</a:t>
            </a:r>
            <a:r>
              <a:rPr lang="tr-TR" altLang="tr-TR" sz="2200" baseline="30000" dirty="0"/>
              <a:t>+</a:t>
            </a:r>
            <a:r>
              <a:rPr lang="tr-TR" altLang="tr-TR" sz="2200" dirty="0"/>
              <a:t> veya NADH) ve </a:t>
            </a:r>
            <a:r>
              <a:rPr lang="tr-TR" altLang="tr-TR" sz="2200" dirty="0" err="1"/>
              <a:t>flavin</a:t>
            </a:r>
            <a:r>
              <a:rPr lang="tr-TR" altLang="tr-TR" sz="2200" dirty="0"/>
              <a:t> </a:t>
            </a:r>
            <a:r>
              <a:rPr lang="tr-TR" altLang="tr-TR" sz="2200" dirty="0" err="1"/>
              <a:t>adenin</a:t>
            </a:r>
            <a:r>
              <a:rPr lang="tr-TR" altLang="tr-TR" sz="2200" dirty="0"/>
              <a:t> </a:t>
            </a:r>
            <a:r>
              <a:rPr lang="tr-TR" altLang="tr-TR" sz="2200" dirty="0" err="1"/>
              <a:t>dinükleotid</a:t>
            </a:r>
            <a:r>
              <a:rPr lang="tr-TR" altLang="tr-TR" sz="2200" dirty="0"/>
              <a:t> (FAD veya FADH</a:t>
            </a:r>
            <a:r>
              <a:rPr lang="tr-TR" altLang="tr-TR" sz="2200" baseline="-25000" dirty="0"/>
              <a:t>2</a:t>
            </a:r>
            <a:r>
              <a:rPr lang="tr-TR" altLang="tr-TR" sz="2200" dirty="0"/>
              <a:t>)’</a:t>
            </a:r>
            <a:r>
              <a:rPr lang="tr-TR" altLang="tr-TR" sz="2200" dirty="0" err="1"/>
              <a:t>dir</a:t>
            </a:r>
            <a:r>
              <a:rPr lang="tr-TR" altLang="tr-TR" sz="2200" dirty="0"/>
              <a:t>. Vitamin  B</a:t>
            </a:r>
            <a:r>
              <a:rPr lang="tr-TR" altLang="tr-TR" sz="2200" baseline="-25000" dirty="0"/>
              <a:t>12</a:t>
            </a:r>
            <a:r>
              <a:rPr lang="tr-TR" altLang="tr-TR" sz="2200" dirty="0"/>
              <a:t>’nin aktif formu ),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5.</a:t>
            </a:r>
            <a:r>
              <a:rPr lang="tr-TR" altLang="tr-TR" sz="2200" dirty="0"/>
              <a:t> Regülatör molekül olmaları (AMP),</a:t>
            </a:r>
          </a:p>
          <a:p>
            <a:pPr marL="365125" indent="-255588">
              <a:lnSpc>
                <a:spcPct val="90000"/>
              </a:lnSpc>
              <a:buNone/>
            </a:pPr>
            <a:r>
              <a:rPr lang="tr-TR" altLang="tr-TR" sz="2200" dirty="0">
                <a:solidFill>
                  <a:srgbClr val="FF3399"/>
                </a:solidFill>
              </a:rPr>
              <a:t>6.</a:t>
            </a:r>
            <a:r>
              <a:rPr lang="tr-TR" altLang="tr-TR" sz="2200" dirty="0"/>
              <a:t> Bazı nükleotidler </a:t>
            </a:r>
            <a:r>
              <a:rPr lang="tr-TR" altLang="tr-TR" sz="2200" dirty="0" err="1"/>
              <a:t>sellüler</a:t>
            </a:r>
            <a:r>
              <a:rPr lang="tr-TR" altLang="tr-TR" sz="2200" dirty="0"/>
              <a:t> haberleşmede aracıdırlar(özellikle </a:t>
            </a:r>
            <a:r>
              <a:rPr lang="tr-TR" altLang="tr-TR" sz="2200" dirty="0" err="1"/>
              <a:t>cAMP</a:t>
            </a:r>
            <a:r>
              <a:rPr lang="tr-TR" altLang="tr-TR" sz="2200" dirty="0"/>
              <a:t>)</a:t>
            </a:r>
            <a:r>
              <a:rPr lang="tr-TR" altLang="tr-TR" sz="2200" dirty="0" smtClean="0"/>
              <a:t>.</a:t>
            </a:r>
            <a:endParaRPr lang="tr-TR" altLang="tr-TR" sz="2200" dirty="0"/>
          </a:p>
        </p:txBody>
      </p:sp>
    </p:spTree>
    <p:extLst>
      <p:ext uri="{BB962C8B-B14F-4D97-AF65-F5344CB8AC3E}">
        <p14:creationId xmlns:p14="http://schemas.microsoft.com/office/powerpoint/2010/main" val="158160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Nükleik</a:t>
            </a:r>
            <a:r>
              <a:rPr lang="en-US" dirty="0" smtClean="0"/>
              <a:t> </a:t>
            </a:r>
            <a:r>
              <a:rPr lang="en-US" dirty="0" err="1" smtClean="0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DNA (</a:t>
            </a:r>
            <a:r>
              <a:rPr lang="en-US" b="1" dirty="0" err="1"/>
              <a:t>deoksiribonükleik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Canlı</a:t>
            </a:r>
            <a:r>
              <a:rPr lang="en-US" dirty="0"/>
              <a:t> </a:t>
            </a:r>
            <a:r>
              <a:rPr lang="en-US" dirty="0" err="1"/>
              <a:t>hücrelerde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saklandığı</a:t>
            </a:r>
            <a:r>
              <a:rPr lang="en-US" dirty="0"/>
              <a:t> </a:t>
            </a:r>
            <a:r>
              <a:rPr lang="en-US" dirty="0" err="1"/>
              <a:t>kromozomal</a:t>
            </a:r>
            <a:r>
              <a:rPr lang="en-US" dirty="0"/>
              <a:t> </a:t>
            </a:r>
            <a:r>
              <a:rPr lang="en-US" dirty="0" err="1"/>
              <a:t>komponentdir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DNA’da</a:t>
            </a:r>
            <a:r>
              <a:rPr lang="en-US" dirty="0"/>
              <a:t> </a:t>
            </a:r>
            <a:r>
              <a:rPr lang="en-US" dirty="0" err="1"/>
              <a:t>saklı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, </a:t>
            </a:r>
            <a:r>
              <a:rPr lang="en-US" dirty="0" err="1"/>
              <a:t>replikasyon</a:t>
            </a:r>
            <a:r>
              <a:rPr lang="en-US" dirty="0"/>
              <a:t> </a:t>
            </a:r>
            <a:r>
              <a:rPr lang="en-US" dirty="0" err="1"/>
              <a:t>suretiyle</a:t>
            </a:r>
            <a:r>
              <a:rPr lang="en-US" dirty="0"/>
              <a:t> </a:t>
            </a:r>
            <a:r>
              <a:rPr lang="en-US" dirty="0" err="1"/>
              <a:t>nesilden</a:t>
            </a:r>
            <a:r>
              <a:rPr lang="en-US" dirty="0"/>
              <a:t> </a:t>
            </a:r>
            <a:r>
              <a:rPr lang="en-US" dirty="0" err="1"/>
              <a:t>nesile</a:t>
            </a:r>
            <a:r>
              <a:rPr lang="en-US" dirty="0"/>
              <a:t> </a:t>
            </a:r>
            <a:r>
              <a:rPr lang="en-US" dirty="0" err="1"/>
              <a:t>aktarılabilmektedir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Transkripsiyon</a:t>
            </a:r>
            <a:r>
              <a:rPr lang="en-US" dirty="0"/>
              <a:t> </a:t>
            </a:r>
            <a:r>
              <a:rPr lang="en-US" dirty="0" err="1"/>
              <a:t>olayı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RNA’ya</a:t>
            </a:r>
            <a:r>
              <a:rPr lang="en-US" dirty="0"/>
              <a:t> </a:t>
            </a:r>
            <a:r>
              <a:rPr lang="en-US" dirty="0" err="1"/>
              <a:t>aktarıldıktan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translasyon</a:t>
            </a:r>
            <a:r>
              <a:rPr lang="en-US" dirty="0"/>
              <a:t> </a:t>
            </a:r>
            <a:r>
              <a:rPr lang="en-US" dirty="0" err="1"/>
              <a:t>olayı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protein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çevrilebilmektedir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038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RNA (</a:t>
            </a:r>
            <a:r>
              <a:rPr lang="en-US" b="1" dirty="0" err="1" smtClean="0"/>
              <a:t>ribonükleik</a:t>
            </a:r>
            <a:r>
              <a:rPr lang="en-US" b="1" dirty="0" smtClean="0"/>
              <a:t> </a:t>
            </a:r>
            <a:r>
              <a:rPr lang="en-US" b="1" dirty="0" err="1" smtClean="0"/>
              <a:t>asit</a:t>
            </a:r>
            <a:r>
              <a:rPr lang="en-US" b="1" dirty="0" smtClean="0"/>
              <a:t>)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err="1"/>
              <a:t>DNA’daki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proteinlere</a:t>
            </a:r>
            <a:r>
              <a:rPr lang="en-US" dirty="0"/>
              <a:t> </a:t>
            </a:r>
            <a:r>
              <a:rPr lang="en-US" dirty="0" err="1"/>
              <a:t>dönüştürmekte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oynayan</a:t>
            </a:r>
            <a:r>
              <a:rPr lang="en-US" dirty="0"/>
              <a:t> </a:t>
            </a:r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asittir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RNA </a:t>
            </a:r>
            <a:r>
              <a:rPr lang="en-US" dirty="0" err="1"/>
              <a:t>molekülü</a:t>
            </a:r>
            <a:r>
              <a:rPr lang="en-US" dirty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sarmallı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zincir</a:t>
            </a:r>
            <a:r>
              <a:rPr lang="en-US" dirty="0"/>
              <a:t> </a:t>
            </a:r>
            <a:r>
              <a:rPr lang="en-US" dirty="0" err="1"/>
              <a:t>şeklindedir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12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165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NÜKLEİK ASİTLER</vt:lpstr>
      <vt:lpstr>Nükleotidler</vt:lpstr>
      <vt:lpstr>Nükleotidlerin Fonksiyonları</vt:lpstr>
      <vt:lpstr>Nükleik Asitler</vt:lpstr>
      <vt:lpstr>Nükleik Asitler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8</cp:revision>
  <dcterms:created xsi:type="dcterms:W3CDTF">2018-05-08T12:08:33Z</dcterms:created>
  <dcterms:modified xsi:type="dcterms:W3CDTF">2018-06-27T14:56:38Z</dcterms:modified>
</cp:coreProperties>
</file>