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264696"/>
          </a:xfrm>
        </p:spPr>
        <p:txBody>
          <a:bodyPr>
            <a:normAutofit fontScale="92500" lnSpcReduction="10000"/>
          </a:bodyPr>
          <a:lstStyle/>
          <a:p>
            <a:pPr algn="just"/>
            <a:r>
              <a:rPr lang="tr-TR" b="1" dirty="0" err="1" smtClean="0">
                <a:solidFill>
                  <a:srgbClr val="7030A0"/>
                </a:solidFill>
                <a:latin typeface="Comic Sans MS" pitchFamily="66" charset="0"/>
              </a:rPr>
              <a:t>Etnofarmasi</a:t>
            </a:r>
            <a:r>
              <a:rPr lang="tr-TR" dirty="0" smtClean="0"/>
              <a:t> </a:t>
            </a:r>
            <a:r>
              <a:rPr lang="tr-TR" i="1" dirty="0" smtClean="0">
                <a:latin typeface="Times New Roman" pitchFamily="18" charset="0"/>
                <a:cs typeface="Times New Roman" pitchFamily="18" charset="0"/>
              </a:rPr>
              <a:t>son yıllarda tıbbi bitki araştırmalarının sadece botanik ve </a:t>
            </a:r>
            <a:r>
              <a:rPr lang="tr-TR" i="1" dirty="0" err="1" smtClean="0">
                <a:latin typeface="Times New Roman" pitchFamily="18" charset="0"/>
                <a:cs typeface="Times New Roman" pitchFamily="18" charset="0"/>
              </a:rPr>
              <a:t>farmakognozik</a:t>
            </a:r>
            <a:r>
              <a:rPr lang="tr-TR" i="1" dirty="0" smtClean="0">
                <a:latin typeface="Times New Roman" pitchFamily="18" charset="0"/>
                <a:cs typeface="Times New Roman" pitchFamily="18" charset="0"/>
              </a:rPr>
              <a:t> çalışmalarla kalmayıp aynı zamanda </a:t>
            </a:r>
            <a:r>
              <a:rPr lang="tr-TR" i="1" dirty="0" err="1" smtClean="0">
                <a:latin typeface="Times New Roman" pitchFamily="18" charset="0"/>
                <a:cs typeface="Times New Roman" pitchFamily="18" charset="0"/>
              </a:rPr>
              <a:t>fitokimya</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farmasötik</a:t>
            </a:r>
            <a:r>
              <a:rPr lang="tr-TR" i="1" dirty="0" smtClean="0">
                <a:latin typeface="Times New Roman" pitchFamily="18" charset="0"/>
                <a:cs typeface="Times New Roman" pitchFamily="18" charset="0"/>
              </a:rPr>
              <a:t> teknoloji, ilaç tasarımı, toksikoloji, klinik, eczacılık uygulamaları, tarihsel ve diğer yerel ya da geleneksel tıp sistemlerinin araştırılmasını da içermektedir</a:t>
            </a:r>
            <a:r>
              <a:rPr lang="tr-TR" dirty="0" smtClean="0"/>
              <a:t>. </a:t>
            </a:r>
            <a:r>
              <a:rPr lang="tr-TR" b="1" dirty="0" smtClean="0">
                <a:solidFill>
                  <a:srgbClr val="7030A0"/>
                </a:solidFill>
                <a:latin typeface="Comic Sans MS" pitchFamily="66" charset="0"/>
              </a:rPr>
              <a:t>Yani </a:t>
            </a:r>
            <a:r>
              <a:rPr lang="tr-TR" b="1" dirty="0" err="1" smtClean="0">
                <a:solidFill>
                  <a:srgbClr val="7030A0"/>
                </a:solidFill>
                <a:latin typeface="Comic Sans MS" pitchFamily="66" charset="0"/>
              </a:rPr>
              <a:t>etnofarmasi</a:t>
            </a:r>
            <a:r>
              <a:rPr lang="tr-TR" b="1" dirty="0" smtClean="0">
                <a:solidFill>
                  <a:srgbClr val="7030A0"/>
                </a:solidFill>
                <a:latin typeface="Comic Sans MS" pitchFamily="66" charset="0"/>
              </a:rPr>
              <a:t>, </a:t>
            </a:r>
            <a:r>
              <a:rPr lang="tr-TR" b="1" dirty="0" err="1" smtClean="0">
                <a:solidFill>
                  <a:srgbClr val="7030A0"/>
                </a:solidFill>
                <a:latin typeface="Comic Sans MS" pitchFamily="66" charset="0"/>
              </a:rPr>
              <a:t>etnobotaniğin</a:t>
            </a:r>
            <a:r>
              <a:rPr lang="tr-TR" b="1" dirty="0" smtClean="0">
                <a:solidFill>
                  <a:srgbClr val="7030A0"/>
                </a:solidFill>
                <a:latin typeface="Comic Sans MS" pitchFamily="66" charset="0"/>
              </a:rPr>
              <a:t> bir kolu olup kendi bünyesinde çok farklı çalışma alanlarının birlikte oluşturduğu, tıbbi bitkileri konu alan özel bir bilim dalı olarak değerlendirilmektedir.</a:t>
            </a:r>
            <a:r>
              <a:rPr lang="tr-TR" dirty="0" smtClean="0"/>
              <a:t> </a:t>
            </a:r>
            <a:r>
              <a:rPr lang="tr-TR" dirty="0" err="1" smtClean="0"/>
              <a:t>Etnofarmasi</a:t>
            </a:r>
            <a:r>
              <a:rPr lang="tr-TR" dirty="0" smtClean="0"/>
              <a:t> çalışan bilim adamları, biyokimyacı, farmakolog, moleküler biyolog ve bitki kimyası çalışanları ile işbirliği içindedirler. </a:t>
            </a:r>
          </a:p>
          <a:p>
            <a:endParaRPr lang="tr-TR" dirty="0"/>
          </a:p>
        </p:txBody>
      </p:sp>
    </p:spTree>
    <p:extLst>
      <p:ext uri="{BB962C8B-B14F-4D97-AF65-F5344CB8AC3E}">
        <p14:creationId xmlns:p14="http://schemas.microsoft.com/office/powerpoint/2010/main" val="55881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572560" cy="6429420"/>
          </a:xfrm>
        </p:spPr>
        <p:txBody>
          <a:bodyPr>
            <a:normAutofit fontScale="85000" lnSpcReduction="10000"/>
          </a:bodyPr>
          <a:lstStyle/>
          <a:p>
            <a:pPr algn="just"/>
            <a:r>
              <a:rPr lang="tr-TR" b="1" i="1" dirty="0" err="1" smtClean="0">
                <a:solidFill>
                  <a:srgbClr val="C00000"/>
                </a:solidFill>
                <a:latin typeface="Comic Sans MS" pitchFamily="66" charset="0"/>
                <a:cs typeface="Times New Roman" pitchFamily="18" charset="0"/>
              </a:rPr>
              <a:t>Camptotheca</a:t>
            </a:r>
            <a:r>
              <a:rPr lang="tr-TR" b="1" i="1" dirty="0" smtClean="0">
                <a:solidFill>
                  <a:srgbClr val="C00000"/>
                </a:solidFill>
                <a:latin typeface="Comic Sans MS" pitchFamily="66" charset="0"/>
                <a:cs typeface="Times New Roman" pitchFamily="18" charset="0"/>
              </a:rPr>
              <a:t> </a:t>
            </a:r>
            <a:r>
              <a:rPr lang="tr-TR" b="1" i="1" dirty="0" err="1" smtClean="0">
                <a:solidFill>
                  <a:srgbClr val="C00000"/>
                </a:solidFill>
                <a:latin typeface="Comic Sans MS" pitchFamily="66" charset="0"/>
                <a:cs typeface="Times New Roman" pitchFamily="18" charset="0"/>
              </a:rPr>
              <a:t>acuminate</a:t>
            </a:r>
            <a:r>
              <a:rPr lang="tr-TR" b="1" dirty="0" smtClean="0">
                <a:solidFill>
                  <a:srgbClr val="C00000"/>
                </a:solidFill>
                <a:latin typeface="Comic Sans MS" pitchFamily="66" charset="0"/>
                <a:cs typeface="Times New Roman" pitchFamily="18" charset="0"/>
              </a:rPr>
              <a:t> Geleneksel Çin Tıbbında çok yaygın olarak kullanılmaktadır. </a:t>
            </a:r>
            <a:r>
              <a:rPr lang="tr-TR" dirty="0" smtClean="0">
                <a:latin typeface="Times New Roman" pitchFamily="18" charset="0"/>
                <a:cs typeface="Times New Roman" pitchFamily="18" charset="0"/>
              </a:rPr>
              <a:t>Bitki 1958 de NCI (Ulusal Kanser Enstitüsü) tarafından tarama programına alınmıştır ve pozitif cevap vermiştir. </a:t>
            </a:r>
            <a:r>
              <a:rPr lang="tr-TR" dirty="0" err="1" smtClean="0">
                <a:latin typeface="Times New Roman" pitchFamily="18" charset="0"/>
                <a:cs typeface="Times New Roman" pitchFamily="18" charset="0"/>
              </a:rPr>
              <a:t>Kamptotekanın</a:t>
            </a:r>
            <a:r>
              <a:rPr lang="tr-TR" dirty="0" smtClean="0">
                <a:latin typeface="Times New Roman" pitchFamily="18" charset="0"/>
                <a:cs typeface="Times New Roman" pitchFamily="18" charset="0"/>
              </a:rPr>
              <a:t> 1966’da yapısı, 1985’te ise etki mekanizması açıklanmıştır. İlerleyen çalışmalarda </a:t>
            </a:r>
            <a:r>
              <a:rPr lang="tr-TR" dirty="0" err="1" smtClean="0">
                <a:latin typeface="Times New Roman" pitchFamily="18" charset="0"/>
                <a:cs typeface="Times New Roman" pitchFamily="18" charset="0"/>
              </a:rPr>
              <a:t>irinotekan</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topotekan</a:t>
            </a:r>
            <a:r>
              <a:rPr lang="tr-TR" dirty="0" smtClean="0">
                <a:latin typeface="Times New Roman" pitchFamily="18" charset="0"/>
                <a:cs typeface="Times New Roman" pitchFamily="18" charset="0"/>
              </a:rPr>
              <a:t> isimli iki türevi daha izole edilmiştir. 1994’te </a:t>
            </a:r>
            <a:r>
              <a:rPr lang="tr-TR" dirty="0" err="1" smtClean="0">
                <a:latin typeface="Times New Roman" pitchFamily="18" charset="0"/>
                <a:cs typeface="Times New Roman" pitchFamily="18" charset="0"/>
              </a:rPr>
              <a:t>irinotekanın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kamptotekandan</a:t>
            </a:r>
            <a:r>
              <a:rPr lang="tr-TR" dirty="0" smtClean="0">
                <a:latin typeface="Times New Roman" pitchFamily="18" charset="0"/>
                <a:cs typeface="Times New Roman" pitchFamily="18" charset="0"/>
              </a:rPr>
              <a:t> daha az </a:t>
            </a:r>
            <a:r>
              <a:rPr lang="tr-TR" dirty="0" err="1" smtClean="0">
                <a:latin typeface="Times New Roman" pitchFamily="18" charset="0"/>
                <a:cs typeface="Times New Roman" pitchFamily="18" charset="0"/>
              </a:rPr>
              <a:t>toksik</a:t>
            </a:r>
            <a:r>
              <a:rPr lang="tr-TR" dirty="0" smtClean="0">
                <a:latin typeface="Times New Roman" pitchFamily="18" charset="0"/>
                <a:cs typeface="Times New Roman" pitchFamily="18" charset="0"/>
              </a:rPr>
              <a:t> olduğu tespit edilmiştir. </a:t>
            </a:r>
            <a:r>
              <a:rPr lang="tr-TR" dirty="0" err="1" smtClean="0">
                <a:latin typeface="Times New Roman" pitchFamily="18" charset="0"/>
                <a:cs typeface="Times New Roman" pitchFamily="18" charset="0"/>
              </a:rPr>
              <a:t>Metastatik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kolorektal</a:t>
            </a:r>
            <a:r>
              <a:rPr lang="tr-TR" dirty="0" smtClean="0">
                <a:latin typeface="Times New Roman" pitchFamily="18" charset="0"/>
                <a:cs typeface="Times New Roman" pitchFamily="18" charset="0"/>
              </a:rPr>
              <a:t> kanseri, akciğer kanseri ve lösemiyi tedavi etmek için kullanılmıştır. Bu bileşik </a:t>
            </a:r>
            <a:r>
              <a:rPr lang="tr-TR" dirty="0" err="1" smtClean="0">
                <a:latin typeface="Times New Roman" pitchFamily="18" charset="0"/>
                <a:cs typeface="Times New Roman" pitchFamily="18" charset="0"/>
              </a:rPr>
              <a:t>kamptotekandan</a:t>
            </a:r>
            <a:r>
              <a:rPr lang="tr-TR" dirty="0" smtClean="0">
                <a:latin typeface="Times New Roman" pitchFamily="18" charset="0"/>
                <a:cs typeface="Times New Roman" pitchFamily="18" charset="0"/>
              </a:rPr>
              <a:t> daha fazla suda çözünürlüğe sahiptir. </a:t>
            </a:r>
            <a:r>
              <a:rPr lang="tr-TR" dirty="0" err="1" smtClean="0">
                <a:latin typeface="Times New Roman" pitchFamily="18" charset="0"/>
                <a:cs typeface="Times New Roman" pitchFamily="18" charset="0"/>
              </a:rPr>
              <a:t>Topotekan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ovaryum</a:t>
            </a:r>
            <a:r>
              <a:rPr lang="tr-TR" dirty="0" smtClean="0">
                <a:latin typeface="Times New Roman" pitchFamily="18" charset="0"/>
                <a:cs typeface="Times New Roman" pitchFamily="18" charset="0"/>
              </a:rPr>
              <a:t> kanserine karşı etkilidir ve 1996’da Amerika’da kullanılmaya başlanmıştır. Bu örnek </a:t>
            </a:r>
            <a:r>
              <a:rPr lang="tr-TR" dirty="0" err="1" smtClean="0">
                <a:latin typeface="Times New Roman" pitchFamily="18" charset="0"/>
                <a:cs typeface="Times New Roman" pitchFamily="18" charset="0"/>
              </a:rPr>
              <a:t>etnobotanik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orjinin</a:t>
            </a:r>
            <a:r>
              <a:rPr lang="tr-TR" dirty="0" smtClean="0">
                <a:latin typeface="Times New Roman" pitchFamily="18" charset="0"/>
                <a:cs typeface="Times New Roman" pitchFamily="18" charset="0"/>
              </a:rPr>
              <a:t> izini sürerek yeni bir </a:t>
            </a:r>
            <a:r>
              <a:rPr lang="tr-TR" dirty="0" err="1" smtClean="0">
                <a:latin typeface="Times New Roman" pitchFamily="18" charset="0"/>
                <a:cs typeface="Times New Roman" pitchFamily="18" charset="0"/>
              </a:rPr>
              <a:t>antikanser</a:t>
            </a:r>
            <a:r>
              <a:rPr lang="tr-TR" dirty="0" smtClean="0">
                <a:latin typeface="Times New Roman" pitchFamily="18" charset="0"/>
                <a:cs typeface="Times New Roman" pitchFamily="18" charset="0"/>
              </a:rPr>
              <a:t> bileşiğe ulaşmak için uzun ve çok titiz çalışmaların yapıldığını göstermektedir. </a:t>
            </a:r>
          </a:p>
          <a:p>
            <a:endParaRPr lang="tr-TR" dirty="0"/>
          </a:p>
        </p:txBody>
      </p:sp>
    </p:spTree>
    <p:extLst>
      <p:ext uri="{BB962C8B-B14F-4D97-AF65-F5344CB8AC3E}">
        <p14:creationId xmlns:p14="http://schemas.microsoft.com/office/powerpoint/2010/main" val="3146866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p:spPr>
        <p:txBody>
          <a:bodyPr>
            <a:normAutofit fontScale="90000"/>
          </a:bodyPr>
          <a:lstStyle/>
          <a:p>
            <a:r>
              <a:rPr lang="tr-TR" b="1" dirty="0" smtClean="0">
                <a:solidFill>
                  <a:srgbClr val="00B050"/>
                </a:solidFill>
                <a:latin typeface="Comic Sans MS" pitchFamily="66" charset="0"/>
              </a:rPr>
              <a:t/>
            </a:r>
            <a:br>
              <a:rPr lang="tr-TR" b="1" dirty="0" smtClean="0">
                <a:solidFill>
                  <a:srgbClr val="00B050"/>
                </a:solidFill>
                <a:latin typeface="Comic Sans MS" pitchFamily="66" charset="0"/>
              </a:rPr>
            </a:br>
            <a:r>
              <a:rPr lang="tr-TR" b="1" dirty="0" smtClean="0">
                <a:solidFill>
                  <a:srgbClr val="00B050"/>
                </a:solidFill>
                <a:latin typeface="Comic Sans MS" pitchFamily="66" charset="0"/>
              </a:rPr>
              <a:t>Bitki-İnsan </a:t>
            </a:r>
            <a:r>
              <a:rPr lang="tr-TR" b="1" dirty="0">
                <a:solidFill>
                  <a:srgbClr val="00B050"/>
                </a:solidFill>
                <a:latin typeface="Comic Sans MS" pitchFamily="66" charset="0"/>
              </a:rPr>
              <a:t>İlişkilerinin Tarihçesi</a:t>
            </a:r>
            <a:r>
              <a:rPr lang="tr-TR" dirty="0"/>
              <a:t/>
            </a:r>
            <a:br>
              <a:rPr lang="tr-TR" dirty="0"/>
            </a:br>
            <a:endParaRPr lang="tr-TR" dirty="0"/>
          </a:p>
        </p:txBody>
      </p:sp>
      <p:sp>
        <p:nvSpPr>
          <p:cNvPr id="3" name="2 İçerik Yer Tutucusu"/>
          <p:cNvSpPr>
            <a:spLocks noGrp="1"/>
          </p:cNvSpPr>
          <p:nvPr>
            <p:ph idx="1"/>
          </p:nvPr>
        </p:nvSpPr>
        <p:spPr>
          <a:xfrm>
            <a:off x="142844" y="1142984"/>
            <a:ext cx="8715436" cy="5500726"/>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algn="just"/>
            <a:r>
              <a:rPr lang="tr-TR" sz="3600" dirty="0">
                <a:latin typeface="Times New Roman" pitchFamily="18" charset="0"/>
                <a:cs typeface="Times New Roman" pitchFamily="18" charset="0"/>
              </a:rPr>
              <a:t>Erken Avrupa örnekleri M.Ö. 3300’de </a:t>
            </a:r>
            <a:r>
              <a:rPr lang="tr-TR" sz="3600" dirty="0" err="1">
                <a:latin typeface="Times New Roman" pitchFamily="18" charset="0"/>
                <a:cs typeface="Times New Roman" pitchFamily="18" charset="0"/>
              </a:rPr>
              <a:t>Ötztal</a:t>
            </a:r>
            <a:r>
              <a:rPr lang="tr-TR" sz="3600" dirty="0">
                <a:latin typeface="Times New Roman" pitchFamily="18" charset="0"/>
                <a:cs typeface="Times New Roman" pitchFamily="18" charset="0"/>
              </a:rPr>
              <a:t> Alplerinin Avusturya-İtalya </a:t>
            </a:r>
            <a:r>
              <a:rPr lang="tr-TR" sz="3600" dirty="0" err="1">
                <a:latin typeface="Times New Roman" pitchFamily="18" charset="0"/>
                <a:cs typeface="Times New Roman" pitchFamily="18" charset="0"/>
              </a:rPr>
              <a:t>buzadamıyla</a:t>
            </a:r>
            <a:r>
              <a:rPr lang="tr-TR" sz="3600" dirty="0">
                <a:latin typeface="Times New Roman" pitchFamily="18" charset="0"/>
                <a:cs typeface="Times New Roman" pitchFamily="18" charset="0"/>
              </a:rPr>
              <a:t> bulunan tıbbi mantarlardır. Ceviz büyüklüğünde iki nesne </a:t>
            </a:r>
            <a:r>
              <a:rPr lang="tr-TR" sz="3600" i="1" dirty="0" err="1">
                <a:latin typeface="Times New Roman" pitchFamily="18" charset="0"/>
                <a:cs typeface="Times New Roman" pitchFamily="18" charset="0"/>
              </a:rPr>
              <a:t>Piptoporus</a:t>
            </a:r>
            <a:r>
              <a:rPr lang="tr-TR" sz="3600" i="1" dirty="0">
                <a:latin typeface="Times New Roman" pitchFamily="18" charset="0"/>
                <a:cs typeface="Times New Roman" pitchFamily="18" charset="0"/>
              </a:rPr>
              <a:t> </a:t>
            </a:r>
            <a:r>
              <a:rPr lang="tr-TR" sz="3600" i="1" dirty="0" err="1">
                <a:latin typeface="Times New Roman" pitchFamily="18" charset="0"/>
                <a:cs typeface="Times New Roman" pitchFamily="18" charset="0"/>
              </a:rPr>
              <a:t>betulinus</a:t>
            </a:r>
            <a:r>
              <a:rPr lang="tr-TR" sz="3600" dirty="0">
                <a:latin typeface="Times New Roman" pitchFamily="18" charset="0"/>
                <a:cs typeface="Times New Roman" pitchFamily="18" charset="0"/>
              </a:rPr>
              <a:t> olarak tanımlanmıştır. Bu mantar, Alplerde ve diğer soğuk bölgelerde yaygın olan bir mantar türüdür. Bu tür, çok kuvvetli ve etkili bir </a:t>
            </a:r>
            <a:r>
              <a:rPr lang="tr-TR" sz="3600" dirty="0" err="1">
                <a:latin typeface="Times New Roman" pitchFamily="18" charset="0"/>
                <a:cs typeface="Times New Roman" pitchFamily="18" charset="0"/>
              </a:rPr>
              <a:t>pürgatif</a:t>
            </a:r>
            <a:r>
              <a:rPr lang="tr-TR" sz="3600" dirty="0">
                <a:latin typeface="Times New Roman" pitchFamily="18" charset="0"/>
                <a:cs typeface="Times New Roman" pitchFamily="18" charset="0"/>
              </a:rPr>
              <a:t> olan </a:t>
            </a:r>
            <a:r>
              <a:rPr lang="tr-TR" sz="3600" dirty="0" err="1">
                <a:latin typeface="Times New Roman" pitchFamily="18" charset="0"/>
                <a:cs typeface="Times New Roman" pitchFamily="18" charset="0"/>
              </a:rPr>
              <a:t>agarik</a:t>
            </a:r>
            <a:r>
              <a:rPr lang="tr-TR" sz="3600" dirty="0">
                <a:latin typeface="Times New Roman" pitchFamily="18" charset="0"/>
                <a:cs typeface="Times New Roman" pitchFamily="18" charset="0"/>
              </a:rPr>
              <a:t> asit gibi zehirli doğal bileşikler içerir. </a:t>
            </a:r>
            <a:r>
              <a:rPr lang="tr-TR" sz="3600" dirty="0" err="1">
                <a:latin typeface="Times New Roman" pitchFamily="18" charset="0"/>
                <a:cs typeface="Times New Roman" pitchFamily="18" charset="0"/>
              </a:rPr>
              <a:t>Capasso’nun</a:t>
            </a:r>
            <a:r>
              <a:rPr lang="tr-TR" sz="3600" dirty="0">
                <a:latin typeface="Times New Roman" pitchFamily="18" charset="0"/>
                <a:cs typeface="Times New Roman" pitchFamily="18" charset="0"/>
              </a:rPr>
              <a:t> 1998’de yaptığı çalışmada bu bileşiğin </a:t>
            </a:r>
            <a:r>
              <a:rPr lang="tr-TR" sz="3600" dirty="0" err="1">
                <a:latin typeface="Times New Roman" pitchFamily="18" charset="0"/>
                <a:cs typeface="Times New Roman" pitchFamily="18" charset="0"/>
              </a:rPr>
              <a:t>mikobakterilere</a:t>
            </a:r>
            <a:r>
              <a:rPr lang="tr-TR" sz="3600" dirty="0">
                <a:latin typeface="Times New Roman" pitchFamily="18" charset="0"/>
                <a:cs typeface="Times New Roman" pitchFamily="18" charset="0"/>
              </a:rPr>
              <a:t> karşı antibiyotik etkisi ve farklı organizmalar üzerine zehirli etkisi olduğu belirlenmiştir. </a:t>
            </a:r>
            <a:r>
              <a:rPr lang="tr-TR" sz="3600" dirty="0" smtClean="0">
                <a:latin typeface="Times New Roman" pitchFamily="18" charset="0"/>
                <a:cs typeface="Times New Roman" pitchFamily="18" charset="0"/>
              </a:rPr>
              <a:t>Buz adam </a:t>
            </a:r>
            <a:r>
              <a:rPr lang="en-US" sz="3600" dirty="0" err="1" smtClean="0">
                <a:latin typeface="Times New Roman" pitchFamily="18" charset="0"/>
                <a:cs typeface="Times New Roman" pitchFamily="18" charset="0"/>
              </a:rPr>
              <a:t>kuş</a:t>
            </a:r>
            <a:r>
              <a:rPr lang="tr-TR" sz="3600" dirty="0" smtClean="0">
                <a:latin typeface="Times New Roman" pitchFamily="18" charset="0"/>
                <a:cs typeface="Times New Roman" pitchFamily="18" charset="0"/>
              </a:rPr>
              <a:t> yumurtalarıyla beslendiği için muhtemelen</a:t>
            </a:r>
            <a:r>
              <a:rPr lang="tr-TR" sz="3600" i="1"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barsaklarında</a:t>
            </a:r>
            <a:r>
              <a:rPr lang="tr-TR" sz="3600" dirty="0" smtClean="0">
                <a:latin typeface="Times New Roman" pitchFamily="18" charset="0"/>
                <a:cs typeface="Times New Roman" pitchFamily="18" charset="0"/>
              </a:rPr>
              <a:t> </a:t>
            </a:r>
            <a:r>
              <a:rPr lang="tr-TR" sz="3600" i="1" dirty="0" err="1" smtClean="0">
                <a:latin typeface="Times New Roman" pitchFamily="18" charset="0"/>
                <a:cs typeface="Times New Roman" pitchFamily="18" charset="0"/>
              </a:rPr>
              <a:t>Trichuris</a:t>
            </a:r>
            <a:r>
              <a:rPr lang="tr-TR" sz="3600" i="1" dirty="0" smtClean="0">
                <a:latin typeface="Times New Roman" pitchFamily="18" charset="0"/>
                <a:cs typeface="Times New Roman" pitchFamily="18" charset="0"/>
              </a:rPr>
              <a:t> </a:t>
            </a:r>
            <a:r>
              <a:rPr lang="tr-TR" sz="3600" i="1" dirty="0" err="1" smtClean="0">
                <a:latin typeface="Times New Roman" pitchFamily="18" charset="0"/>
                <a:cs typeface="Times New Roman" pitchFamily="18" charset="0"/>
              </a:rPr>
              <a:t>trichiuria</a:t>
            </a:r>
            <a:r>
              <a:rPr lang="tr-TR" sz="3600" dirty="0" smtClean="0">
                <a:latin typeface="Times New Roman" pitchFamily="18" charset="0"/>
                <a:cs typeface="Times New Roman" pitchFamily="18" charset="0"/>
              </a:rPr>
              <a:t> (i</a:t>
            </a:r>
            <a:r>
              <a:rPr lang="en-US" sz="3600" dirty="0" err="1" smtClean="0">
                <a:latin typeface="Times New Roman" pitchFamily="18" charset="0"/>
                <a:cs typeface="Times New Roman" pitchFamily="18" charset="0"/>
              </a:rPr>
              <a:t>nsan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parazitidir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Kalın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bağırsakta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yerleşir</a:t>
            </a:r>
            <a:r>
              <a:rPr lang="en-US" sz="3600" dirty="0" smtClean="0">
                <a:latin typeface="Times New Roman" pitchFamily="18" charset="0"/>
                <a:cs typeface="Times New Roman" pitchFamily="18" charset="0"/>
              </a:rPr>
              <a:t>. 4 cm </a:t>
            </a:r>
            <a:r>
              <a:rPr lang="en-US" sz="3600" dirty="0" err="1" smtClean="0">
                <a:latin typeface="Times New Roman" pitchFamily="18" charset="0"/>
                <a:cs typeface="Times New Roman" pitchFamily="18" charset="0"/>
              </a:rPr>
              <a:t>uzunluktadır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İnsanlardan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insanlara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bulaşır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gelişmesi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sonucunda</a:t>
            </a:r>
            <a:r>
              <a:rPr lang="en-US" sz="3600"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karın ağrıları ve anemi şikayetlerine sahipti. </a:t>
            </a:r>
            <a:r>
              <a:rPr lang="tr-TR" sz="3600" i="1" dirty="0" err="1" smtClean="0">
                <a:latin typeface="Times New Roman" pitchFamily="18" charset="0"/>
                <a:cs typeface="Times New Roman" pitchFamily="18" charset="0"/>
              </a:rPr>
              <a:t>Piptoporus</a:t>
            </a:r>
            <a:r>
              <a:rPr lang="tr-TR" sz="3600" i="1" dirty="0" smtClean="0">
                <a:latin typeface="Times New Roman" pitchFamily="18" charset="0"/>
                <a:cs typeface="Times New Roman" pitchFamily="18" charset="0"/>
              </a:rPr>
              <a:t> </a:t>
            </a:r>
            <a:r>
              <a:rPr lang="tr-TR" sz="3600" i="1" dirty="0" err="1" smtClean="0">
                <a:latin typeface="Times New Roman" pitchFamily="18" charset="0"/>
                <a:cs typeface="Times New Roman" pitchFamily="18" charset="0"/>
              </a:rPr>
              <a:t>betulinus</a:t>
            </a:r>
            <a:r>
              <a:rPr lang="tr-TR" sz="3600" dirty="0" err="1" smtClean="0">
                <a:latin typeface="Times New Roman" pitchFamily="18" charset="0"/>
                <a:cs typeface="Times New Roman" pitchFamily="18" charset="0"/>
              </a:rPr>
              <a:t>’un</a:t>
            </a:r>
            <a:r>
              <a:rPr lang="tr-TR" sz="3600" dirty="0" smtClean="0">
                <a:latin typeface="Times New Roman" pitchFamily="18" charset="0"/>
                <a:cs typeface="Times New Roman" pitchFamily="18" charset="0"/>
              </a:rPr>
              <a:t> buz adamla birlikte bulunması muhtemelen bu mantarı kullanarak mide-barsak sistemi hastalıklarını tedavi ettiğini göstermektedir.</a:t>
            </a:r>
            <a:endParaRPr lang="tr-TR" sz="3600"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05312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571480"/>
            <a:ext cx="8501122" cy="5786478"/>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lgn="just">
              <a:buNone/>
            </a:pPr>
            <a:r>
              <a:rPr lang="tr-TR" dirty="0" smtClean="0">
                <a:latin typeface="Times New Roman" pitchFamily="18" charset="0"/>
                <a:cs typeface="Times New Roman" pitchFamily="18" charset="0"/>
              </a:rPr>
              <a:t>	Daha </a:t>
            </a:r>
            <a:r>
              <a:rPr lang="tr-TR" dirty="0">
                <a:latin typeface="Times New Roman" pitchFamily="18" charset="0"/>
                <a:cs typeface="Times New Roman" pitchFamily="18" charset="0"/>
              </a:rPr>
              <a:t>sonraki dönemlere ait bilgiler M.Ö. </a:t>
            </a:r>
            <a:r>
              <a:rPr lang="tr-TR" dirty="0" smtClean="0">
                <a:latin typeface="Times New Roman" pitchFamily="18" charset="0"/>
                <a:cs typeface="Times New Roman" pitchFamily="18" charset="0"/>
              </a:rPr>
              <a:t>3000 yıllarında yazıldığı </a:t>
            </a:r>
            <a:r>
              <a:rPr lang="tr-TR" dirty="0">
                <a:latin typeface="Times New Roman" pitchFamily="18" charset="0"/>
                <a:cs typeface="Times New Roman" pitchFamily="18" charset="0"/>
              </a:rPr>
              <a:t>tahmin edilen, Sümer ve </a:t>
            </a:r>
            <a:r>
              <a:rPr lang="tr-TR" dirty="0" smtClean="0">
                <a:latin typeface="Times New Roman" pitchFamily="18" charset="0"/>
                <a:cs typeface="Times New Roman" pitchFamily="18" charset="0"/>
              </a:rPr>
              <a:t>Asur tabletlerinde </a:t>
            </a:r>
            <a:r>
              <a:rPr lang="tr-TR" dirty="0">
                <a:latin typeface="Times New Roman" pitchFamily="18" charset="0"/>
                <a:cs typeface="Times New Roman" pitchFamily="18" charset="0"/>
              </a:rPr>
              <a:t>bulunmaktadır. </a:t>
            </a:r>
            <a:r>
              <a:rPr lang="tr-TR" dirty="0" err="1">
                <a:latin typeface="Times New Roman" pitchFamily="18" charset="0"/>
                <a:cs typeface="Times New Roman" pitchFamily="18" charset="0"/>
              </a:rPr>
              <a:t>Ninova</a:t>
            </a:r>
            <a:r>
              <a:rPr lang="tr-TR" dirty="0">
                <a:latin typeface="Times New Roman" pitchFamily="18" charset="0"/>
                <a:cs typeface="Times New Roman" pitchFamily="18" charset="0"/>
              </a:rPr>
              <a:t> kitaplığında </a:t>
            </a:r>
            <a:r>
              <a:rPr lang="tr-TR" dirty="0" smtClean="0">
                <a:latin typeface="Times New Roman" pitchFamily="18" charset="0"/>
                <a:cs typeface="Times New Roman" pitchFamily="18" charset="0"/>
              </a:rPr>
              <a:t>saklanmış </a:t>
            </a:r>
            <a:r>
              <a:rPr lang="tr-TR" dirty="0">
                <a:latin typeface="Times New Roman" pitchFamily="18" charset="0"/>
                <a:cs typeface="Times New Roman" pitchFamily="18" charset="0"/>
              </a:rPr>
              <a:t>olan 300 000 kadar tabletten bir bölümü </a:t>
            </a:r>
            <a:r>
              <a:rPr lang="tr-TR" dirty="0" smtClean="0">
                <a:latin typeface="Times New Roman" pitchFamily="18" charset="0"/>
                <a:cs typeface="Times New Roman" pitchFamily="18" charset="0"/>
              </a:rPr>
              <a:t>tedavi</a:t>
            </a:r>
            <a:r>
              <a:rPr lang="tr-TR" dirty="0">
                <a:latin typeface="Times New Roman" pitchFamily="18" charset="0"/>
                <a:cs typeface="Times New Roman" pitchFamily="18" charset="0"/>
              </a:rPr>
              <a:t>, ilaçlar ve droglar ile ilgilidir. Bu kayıtlara göre, </a:t>
            </a:r>
            <a:r>
              <a:rPr lang="tr-TR" dirty="0" smtClean="0">
                <a:latin typeface="Times New Roman" pitchFamily="18" charset="0"/>
                <a:cs typeface="Times New Roman" pitchFamily="18" charset="0"/>
              </a:rPr>
              <a:t>ilaçların </a:t>
            </a:r>
            <a:r>
              <a:rPr lang="tr-TR" dirty="0">
                <a:latin typeface="Times New Roman" pitchFamily="18" charset="0"/>
                <a:cs typeface="Times New Roman" pitchFamily="18" charset="0"/>
              </a:rPr>
              <a:t>önemli bir bölümü bitkisel droglar ile </a:t>
            </a:r>
            <a:r>
              <a:rPr lang="tr-TR" dirty="0" smtClean="0">
                <a:latin typeface="Times New Roman" pitchFamily="18" charset="0"/>
                <a:cs typeface="Times New Roman" pitchFamily="18" charset="0"/>
              </a:rPr>
              <a:t>hazırlanmaktadır</a:t>
            </a:r>
            <a:r>
              <a:rPr lang="tr-TR" dirty="0">
                <a:latin typeface="Times New Roman" pitchFamily="18" charset="0"/>
                <a:cs typeface="Times New Roman" pitchFamily="18" charset="0"/>
              </a:rPr>
              <a:t>. </a:t>
            </a:r>
            <a:r>
              <a:rPr lang="tr-TR" b="1" dirty="0">
                <a:solidFill>
                  <a:srgbClr val="CC3399"/>
                </a:solidFill>
                <a:latin typeface="Comic Sans MS" pitchFamily="66" charset="0"/>
                <a:cs typeface="Times New Roman" pitchFamily="18" charset="0"/>
              </a:rPr>
              <a:t>İlaç şekli olarak </a:t>
            </a:r>
            <a:r>
              <a:rPr lang="tr-TR" b="1" dirty="0" err="1">
                <a:solidFill>
                  <a:srgbClr val="CC3399"/>
                </a:solidFill>
                <a:latin typeface="Comic Sans MS" pitchFamily="66" charset="0"/>
                <a:cs typeface="Times New Roman" pitchFamily="18" charset="0"/>
              </a:rPr>
              <a:t>dekoksiyon</a:t>
            </a:r>
            <a:r>
              <a:rPr lang="tr-TR" b="1" dirty="0">
                <a:solidFill>
                  <a:srgbClr val="CC3399"/>
                </a:solidFill>
                <a:latin typeface="Comic Sans MS" pitchFamily="66" charset="0"/>
                <a:cs typeface="Times New Roman" pitchFamily="18" charset="0"/>
              </a:rPr>
              <a:t>, </a:t>
            </a:r>
            <a:r>
              <a:rPr lang="tr-TR" b="1" dirty="0" err="1" smtClean="0">
                <a:solidFill>
                  <a:srgbClr val="CC3399"/>
                </a:solidFill>
                <a:latin typeface="Comic Sans MS" pitchFamily="66" charset="0"/>
                <a:cs typeface="Times New Roman" pitchFamily="18" charset="0"/>
              </a:rPr>
              <a:t>maserasyon</a:t>
            </a:r>
            <a:r>
              <a:rPr lang="tr-TR" b="1" dirty="0">
                <a:solidFill>
                  <a:srgbClr val="CC3399"/>
                </a:solidFill>
                <a:latin typeface="Comic Sans MS" pitchFamily="66" charset="0"/>
                <a:cs typeface="Times New Roman" pitchFamily="18" charset="0"/>
              </a:rPr>
              <a:t>, lapa, merhem, </a:t>
            </a:r>
            <a:r>
              <a:rPr lang="tr-TR" b="1" dirty="0" err="1">
                <a:solidFill>
                  <a:srgbClr val="CC3399"/>
                </a:solidFill>
                <a:latin typeface="Comic Sans MS" pitchFamily="66" charset="0"/>
                <a:cs typeface="Times New Roman" pitchFamily="18" charset="0"/>
              </a:rPr>
              <a:t>süppozituvar</a:t>
            </a:r>
            <a:r>
              <a:rPr lang="tr-TR" b="1" dirty="0">
                <a:solidFill>
                  <a:srgbClr val="CC3399"/>
                </a:solidFill>
                <a:latin typeface="Comic Sans MS" pitchFamily="66" charset="0"/>
                <a:cs typeface="Times New Roman" pitchFamily="18" charset="0"/>
              </a:rPr>
              <a:t> ve şurup </a:t>
            </a:r>
            <a:r>
              <a:rPr lang="tr-TR" dirty="0" smtClean="0">
                <a:latin typeface="Times New Roman" pitchFamily="18" charset="0"/>
                <a:cs typeface="Times New Roman" pitchFamily="18" charset="0"/>
              </a:rPr>
              <a:t>gibi </a:t>
            </a:r>
            <a:r>
              <a:rPr lang="tr-TR" dirty="0">
                <a:latin typeface="Times New Roman" pitchFamily="18" charset="0"/>
                <a:cs typeface="Times New Roman" pitchFamily="18" charset="0"/>
              </a:rPr>
              <a:t>şekillere rastlanmaktadır. </a:t>
            </a:r>
            <a:r>
              <a:rPr lang="tr-TR" dirty="0" err="1">
                <a:latin typeface="Times New Roman" pitchFamily="18" charset="0"/>
                <a:cs typeface="Times New Roman" pitchFamily="18" charset="0"/>
              </a:rPr>
              <a:t>Sıvağ</a:t>
            </a:r>
            <a:r>
              <a:rPr lang="tr-TR" dirty="0">
                <a:latin typeface="Times New Roman" pitchFamily="18" charset="0"/>
                <a:cs typeface="Times New Roman" pitchFamily="18" charset="0"/>
              </a:rPr>
              <a:t> olarak bira, şarap </a:t>
            </a:r>
            <a:r>
              <a:rPr lang="tr-TR" dirty="0" smtClean="0">
                <a:latin typeface="Times New Roman" pitchFamily="18" charset="0"/>
                <a:cs typeface="Times New Roman" pitchFamily="18" charset="0"/>
              </a:rPr>
              <a:t>ve </a:t>
            </a:r>
            <a:r>
              <a:rPr lang="tr-TR" dirty="0">
                <a:latin typeface="Times New Roman" pitchFamily="18" charset="0"/>
                <a:cs typeface="Times New Roman" pitchFamily="18" charset="0"/>
              </a:rPr>
              <a:t>tereyağı gibi maddelerin kullanıldığı kayıtlıdır. </a:t>
            </a:r>
            <a:r>
              <a:rPr lang="tr-TR" dirty="0" smtClean="0">
                <a:latin typeface="Times New Roman" pitchFamily="18" charset="0"/>
                <a:cs typeface="Times New Roman" pitchFamily="18" charset="0"/>
              </a:rPr>
              <a:t>Bugünkü </a:t>
            </a:r>
            <a:r>
              <a:rPr lang="tr-TR" dirty="0">
                <a:latin typeface="Times New Roman" pitchFamily="18" charset="0"/>
                <a:cs typeface="Times New Roman" pitchFamily="18" charset="0"/>
              </a:rPr>
              <a:t>bilgilerimize göre, Mezopotamya uygarlığı </a:t>
            </a:r>
            <a:r>
              <a:rPr lang="tr-TR" dirty="0" smtClean="0">
                <a:latin typeface="Times New Roman" pitchFamily="18" charset="0"/>
                <a:cs typeface="Times New Roman" pitchFamily="18" charset="0"/>
              </a:rPr>
              <a:t>döneminde </a:t>
            </a:r>
            <a:r>
              <a:rPr lang="tr-TR" dirty="0">
                <a:latin typeface="Times New Roman" pitchFamily="18" charset="0"/>
                <a:cs typeface="Times New Roman" pitchFamily="18" charset="0"/>
              </a:rPr>
              <a:t>bilinen bitkisel drogların miktarı 250 </a:t>
            </a:r>
            <a:r>
              <a:rPr lang="tr-TR" dirty="0" smtClean="0">
                <a:latin typeface="Times New Roman" pitchFamily="18" charset="0"/>
                <a:cs typeface="Times New Roman" pitchFamily="18" charset="0"/>
              </a:rPr>
              <a:t>civarındaydı</a:t>
            </a:r>
            <a:r>
              <a:rPr lang="tr-TR" dirty="0">
                <a:latin typeface="Times New Roman" pitchFamily="18" charset="0"/>
                <a:cs typeface="Times New Roman" pitchFamily="18" charset="0"/>
              </a:rPr>
              <a:t>. </a:t>
            </a:r>
          </a:p>
        </p:txBody>
      </p:sp>
    </p:spTree>
    <p:extLst>
      <p:ext uri="{BB962C8B-B14F-4D97-AF65-F5344CB8AC3E}">
        <p14:creationId xmlns:p14="http://schemas.microsoft.com/office/powerpoint/2010/main" val="2763285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571480"/>
            <a:ext cx="8472518" cy="5554683"/>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tr-TR" dirty="0">
                <a:latin typeface="Times New Roman" pitchFamily="18" charset="0"/>
                <a:cs typeface="Times New Roman" pitchFamily="18" charset="0"/>
              </a:rPr>
              <a:t>Sümerlere göre insan bir vücut ve bir ruhtan oluşmaktaydı. Zekanın merkezi kalpti. Bu yüzden bütün akıl hastalıkları veya akıl hastalığına yol açan nedenler ya kalp hastalığından ya da kalpteki kötülüklerden ortaya çıkardı. Kan, en gerekli en önemli unsurdu. İnsan iradesinin merkezi ise kulaktaydı. Çünkü insanın emirlere uyması için önce onları duyması ve anlaması gerekirdi. Kan dolaşımının merkezi ise karaciğerdi. Bu organ aynı zamanda hayatın ve en önemli gelişmelerin merkeziydi.</a:t>
            </a:r>
          </a:p>
          <a:p>
            <a:endParaRPr lang="tr-TR" dirty="0"/>
          </a:p>
        </p:txBody>
      </p:sp>
    </p:spTree>
    <p:extLst>
      <p:ext uri="{BB962C8B-B14F-4D97-AF65-F5344CB8AC3E}">
        <p14:creationId xmlns:p14="http://schemas.microsoft.com/office/powerpoint/2010/main" val="214181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58204" cy="5340369"/>
          </a:xfrm>
        </p:spPr>
        <p:style>
          <a:lnRef idx="2">
            <a:schemeClr val="accent2"/>
          </a:lnRef>
          <a:fillRef idx="1">
            <a:schemeClr val="lt1"/>
          </a:fillRef>
          <a:effectRef idx="0">
            <a:schemeClr val="accent2"/>
          </a:effectRef>
          <a:fontRef idx="minor">
            <a:schemeClr val="dk1"/>
          </a:fontRef>
        </p:style>
        <p:txBody>
          <a:bodyPr>
            <a:normAutofit/>
          </a:bodyPr>
          <a:lstStyle/>
          <a:p>
            <a:pPr algn="just"/>
            <a:r>
              <a:rPr lang="tr-TR" sz="3600" dirty="0">
                <a:latin typeface="Times New Roman" pitchFamily="18" charset="0"/>
                <a:cs typeface="Times New Roman" pitchFamily="18" charset="0"/>
              </a:rPr>
              <a:t>1873 yılında Alman Mısır bilimci George </a:t>
            </a:r>
            <a:r>
              <a:rPr lang="tr-TR" sz="3600" dirty="0" err="1">
                <a:latin typeface="Times New Roman" pitchFamily="18" charset="0"/>
                <a:cs typeface="Times New Roman" pitchFamily="18" charset="0"/>
              </a:rPr>
              <a:t>Ebers</a:t>
            </a:r>
            <a:r>
              <a:rPr lang="tr-TR" sz="3600" dirty="0">
                <a:latin typeface="Times New Roman" pitchFamily="18" charset="0"/>
                <a:cs typeface="Times New Roman" pitchFamily="18" charset="0"/>
              </a:rPr>
              <a:t> tarafından </a:t>
            </a:r>
            <a:r>
              <a:rPr lang="tr-TR" sz="3600" dirty="0" err="1">
                <a:latin typeface="Times New Roman" pitchFamily="18" charset="0"/>
                <a:cs typeface="Times New Roman" pitchFamily="18" charset="0"/>
              </a:rPr>
              <a:t>Teb’de</a:t>
            </a:r>
            <a:r>
              <a:rPr lang="tr-TR" sz="3600" dirty="0">
                <a:latin typeface="Times New Roman" pitchFamily="18" charset="0"/>
                <a:cs typeface="Times New Roman" pitchFamily="18" charset="0"/>
              </a:rPr>
              <a:t> El </a:t>
            </a:r>
            <a:r>
              <a:rPr lang="tr-TR" sz="3600" dirty="0" err="1">
                <a:latin typeface="Times New Roman" pitchFamily="18" charset="0"/>
                <a:cs typeface="Times New Roman" pitchFamily="18" charset="0"/>
              </a:rPr>
              <a:t>Assassaif’in</a:t>
            </a:r>
            <a:r>
              <a:rPr lang="tr-TR" sz="3600" dirty="0">
                <a:latin typeface="Times New Roman" pitchFamily="18" charset="0"/>
                <a:cs typeface="Times New Roman" pitchFamily="18" charset="0"/>
              </a:rPr>
              <a:t> mezarında bir mumyanın bacakları arasında bulunmuş olan </a:t>
            </a:r>
            <a:r>
              <a:rPr lang="tr-TR" sz="3600" dirty="0" err="1">
                <a:latin typeface="Times New Roman" pitchFamily="18" charset="0"/>
                <a:cs typeface="Times New Roman" pitchFamily="18" charset="0"/>
              </a:rPr>
              <a:t>Ebers</a:t>
            </a:r>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papirusu</a:t>
            </a:r>
            <a:r>
              <a:rPr lang="tr-TR" sz="3600" dirty="0">
                <a:latin typeface="Times New Roman" pitchFamily="18" charset="0"/>
                <a:cs typeface="Times New Roman" pitchFamily="18" charset="0"/>
              </a:rPr>
              <a:t> tahminen M. Ö. </a:t>
            </a:r>
            <a:r>
              <a:rPr lang="tr-TR" sz="3600" dirty="0" smtClean="0">
                <a:latin typeface="Times New Roman" pitchFamily="18" charset="0"/>
                <a:cs typeface="Times New Roman" pitchFamily="18" charset="0"/>
              </a:rPr>
              <a:t>1600 </a:t>
            </a:r>
            <a:r>
              <a:rPr lang="tr-TR" sz="3600" dirty="0">
                <a:latin typeface="Times New Roman" pitchFamily="18" charset="0"/>
                <a:cs typeface="Times New Roman" pitchFamily="18" charset="0"/>
              </a:rPr>
              <a:t>yıllarında </a:t>
            </a:r>
            <a:r>
              <a:rPr lang="tr-TR" sz="3600" dirty="0" smtClean="0">
                <a:latin typeface="Times New Roman" pitchFamily="18" charset="0"/>
                <a:cs typeface="Times New Roman" pitchFamily="18" charset="0"/>
              </a:rPr>
              <a:t>yazılmıştır.</a:t>
            </a:r>
            <a:r>
              <a:rPr lang="tr-TR" sz="3600" i="1" dirty="0" smtClean="0">
                <a:latin typeface="Times New Roman" pitchFamily="18" charset="0"/>
                <a:cs typeface="Times New Roman" pitchFamily="18" charset="0"/>
              </a:rPr>
              <a:t> </a:t>
            </a:r>
            <a:r>
              <a:rPr lang="tr-TR" sz="3600" dirty="0">
                <a:latin typeface="Times New Roman" pitchFamily="18" charset="0"/>
                <a:cs typeface="Times New Roman" pitchFamily="18" charset="0"/>
              </a:rPr>
              <a:t>Bu belge 110 sayfa ve 700 kadar bitkisel, hayvansal ve madensel drog ile 800’den fazla reçete taşımaktadır. </a:t>
            </a:r>
          </a:p>
        </p:txBody>
      </p:sp>
    </p:spTree>
    <p:extLst>
      <p:ext uri="{BB962C8B-B14F-4D97-AF65-F5344CB8AC3E}">
        <p14:creationId xmlns:p14="http://schemas.microsoft.com/office/powerpoint/2010/main" val="405994676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454</Words>
  <Application>Microsoft Office PowerPoint</Application>
  <PresentationFormat>Ekran Gösterisi (4:3)</PresentationFormat>
  <Paragraphs>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 Bitki-İnsan İlişkilerinin Tarihçesi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2018-06-08T11:46:44Z</dcterms:created>
  <dcterms:modified xsi:type="dcterms:W3CDTF">2018-06-08T11:47:49Z</dcterms:modified>
</cp:coreProperties>
</file>