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62" r:id="rId5"/>
    <p:sldId id="260" r:id="rId6"/>
    <p:sldId id="329" r:id="rId7"/>
    <p:sldId id="330" r:id="rId8"/>
    <p:sldId id="259" r:id="rId9"/>
    <p:sldId id="334" r:id="rId10"/>
    <p:sldId id="333" r:id="rId11"/>
    <p:sldId id="331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E4C4A-913B-41D5-BE44-731F7E2A7F7C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39F57-7366-4DD6-9A8E-2AA48EFD1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67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9F1B72-AAA9-72F1-21D9-FB703F6EB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2F08543-EBC3-57E4-1A87-781EBBE4B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C609692-97EE-E59D-5BB7-5EEA183AC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9E72FD-CA85-47DA-A7CB-7E1ECA162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0DF459-E60C-F4E1-3A86-600F12CA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098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35E1E1-D4A3-0B7F-F994-CC9D12B0F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B8CD42-65EB-4F4E-F752-6E46AA8AD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DACABB-2B3C-3B0B-B2C5-9C76A9BD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DDEAD5D-40D7-3912-3F1E-33E5F0360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3303D7-0A36-F7B0-8B2D-6AF00A91F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03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654A8D-51FE-D74A-FB15-7999751145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DE5ACA9-6791-8041-184A-BB24BDD345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269021-E1B6-133F-398D-988ABF1E6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3558797-8914-DBD3-1B6A-F9F306A4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2E8CAE-0C14-FC10-9F79-FE90DE81B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16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845EE2-7553-58B5-5EA4-BAFE8E718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6B8499-B279-39D3-4F37-2660B1125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5E86D5-094D-B656-E098-43F743CC2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83D15D9-186B-AD7D-1E45-497B3ECF5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E7EF96-9786-CF29-2430-C7C5B2773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318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B381D0-3CF7-991F-FC96-CFE3F1C47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D6A783F-1532-F9F5-58F5-36420953A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9A53389-F654-3112-C7EF-8FCFD905B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470708-6E05-00A7-144E-C556F6984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FA0D538-320B-F83A-6D5E-A27772A80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149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267488-A39B-55FA-FE1A-C58C9DDAC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359B0C-0B34-FB20-A3A0-2E2220D78B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65EB680-923F-9A75-C74F-28B385882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6F36852-DE4B-5B61-0A4A-046A3C163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E8FCA9A-AD20-4471-E28E-BA0798225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DC49C9B-2E7C-5D02-81B8-254F538F7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69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34F616-3F9B-DD3A-49C0-3700D1545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4F1F4E-4D13-5BC9-0618-639FE94EA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8B9AE5D-0708-DF50-94BE-0BF8CCF1C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A0AC734-361B-18A4-320B-A4A31A712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450251A-0447-F4FE-D166-345B7A57B8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9075447-3F35-BB8E-1073-C51431B9F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D2773E7-7BEE-7ED5-236D-43FD84B73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CAAD85B-D460-A2F3-322C-E0DB30BC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055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4DEF36-C0EF-CAB2-BB9C-50DC7A225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014577F-25BF-926F-3EA5-EA62B0A35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B98BC32-90A9-11E2-2639-2E4C817C3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CA7708B-E410-766D-42B7-457B397E0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19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E16C69A-A5B1-EF4B-0FA8-D16B136C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46E4F68-F619-FAD8-A621-FB0BA8768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41BB229-CF3C-38E8-8FC6-61D3326C0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897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4B48E9-194E-BCCE-DD6D-B39191DDD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E8C557-B0FE-37C3-4B9D-8B4A98811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12098B7-D424-D487-D0B2-95450B2D8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D40420F-4128-1F7F-350E-11F2BEAB9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7428245-BEA3-A462-250D-7DFB7BCD0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6C8C9D0-30A5-113F-1F83-E4D8F61F2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935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D703F3-9BF8-5283-468C-D546AF1D9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C4F583E-6BE8-5FA3-E40E-194C41705A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9874728-EB09-4B21-B1EE-500979E00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E3970DF-1E53-699B-EA30-995D70072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F532DF7-F141-1AA1-BB3C-751D15F0C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F179D8A-EED8-4961-DFA1-17F0D3920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24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A601046-7985-78CB-0F7F-73FFEB92C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C5F37BF-8065-54D5-6CC7-00E0A0E3B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4A52FD-D97D-1F45-1F0C-C7AC5E6BAC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E9AEF-9F50-4653-BEC8-160F2401AD85}" type="datetimeFigureOut">
              <a:rPr lang="tr-TR" smtClean="0"/>
              <a:t>3.06.2024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3D7BE0-24DA-039B-06A7-5C4F9501D7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B1BFD0-5FED-237D-F49E-BCEB94EB2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D2E8B-DC5A-4AF9-B020-D5C84A1268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772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ritannica.com/science/Compton-effect.%20Accessed%202%20June%202024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014854-8C3A-8B3C-E782-92771F05DC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KLİNİK RADYASYON </a:t>
            </a:r>
            <a:r>
              <a:rPr lang="tr-TR"/>
              <a:t>ONKOLOJİSİ GİRİŞ-1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0347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BA5037-D08F-A55E-6817-CB76280A8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COBALT-60 TELETERAPİ:EKSTERNAL RT</a:t>
            </a:r>
          </a:p>
        </p:txBody>
      </p:sp>
      <p:pic>
        <p:nvPicPr>
          <p:cNvPr id="6146" name="Picture 2" descr="Diagrammatic representation of a typical cobalt-60 machine. Red... |  Download Scientific Diagram">
            <a:extLst>
              <a:ext uri="{FF2B5EF4-FFF2-40B4-BE49-F238E27FC236}">
                <a16:creationId xmlns:a16="http://schemas.microsoft.com/office/drawing/2014/main" id="{CA1F6969-6DB3-6F91-DB88-8813775CC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149" y="1439141"/>
            <a:ext cx="4899701" cy="4779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9533F2E9-914A-0619-801F-B68B76CEDB0D}"/>
              </a:ext>
            </a:extLst>
          </p:cNvPr>
          <p:cNvSpPr txBox="1"/>
          <p:nvPr/>
        </p:nvSpPr>
        <p:spPr>
          <a:xfrm>
            <a:off x="3223968" y="6492875"/>
            <a:ext cx="907565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800" b="0" i="0" dirty="0" err="1">
                <a:solidFill>
                  <a:srgbClr val="212121"/>
                </a:solidFill>
                <a:effectLst/>
              </a:rPr>
              <a:t>Kotha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VS,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Rewari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A,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Lakhiani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C,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Zolper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EG,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Orio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PF,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Stimac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G,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Chadab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TM, Fan KL, Evans KK,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Song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DH.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Radiation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Oncology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Applications in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Plastic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and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Reconstructive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Surgery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: A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Nonsystematic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Review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of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Concepts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and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Principles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.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Plast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Reconstr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Surg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. 2021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Feb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 1;147(2):314e-324e. </a:t>
            </a:r>
            <a:r>
              <a:rPr lang="tr-TR" sz="800" b="0" i="0" dirty="0" err="1">
                <a:solidFill>
                  <a:srgbClr val="212121"/>
                </a:solidFill>
                <a:effectLst/>
              </a:rPr>
              <a:t>doi</a:t>
            </a:r>
            <a:r>
              <a:rPr lang="tr-TR" sz="800" b="0" i="0" dirty="0">
                <a:solidFill>
                  <a:srgbClr val="212121"/>
                </a:solidFill>
                <a:effectLst/>
              </a:rPr>
              <a:t>: 10.1097/PRS.0000000000007582. PMID: 33565838.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3013940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2BAAB3-C32C-AB49-443F-D185FC4AC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LİNAK:LİNEER AKSELERATÖR=EKSTERNAL RT</a:t>
            </a:r>
          </a:p>
        </p:txBody>
      </p:sp>
      <p:pic>
        <p:nvPicPr>
          <p:cNvPr id="5122" name="Picture 2" descr="2 -Structure of the Linear accelerator [2] | Download Scientific Diagram">
            <a:extLst>
              <a:ext uri="{FF2B5EF4-FFF2-40B4-BE49-F238E27FC236}">
                <a16:creationId xmlns:a16="http://schemas.microsoft.com/office/drawing/2014/main" id="{79D48A8D-079E-3CE3-1B08-886EC10416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5"/>
          <a:stretch/>
        </p:blipFill>
        <p:spPr bwMode="auto">
          <a:xfrm>
            <a:off x="3164428" y="1762125"/>
            <a:ext cx="5863144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76E68E99-958C-63E1-8A61-2F364DDB26E9}"/>
              </a:ext>
            </a:extLst>
          </p:cNvPr>
          <p:cNvSpPr txBox="1"/>
          <p:nvPr/>
        </p:nvSpPr>
        <p:spPr>
          <a:xfrm>
            <a:off x="6909848" y="6492875"/>
            <a:ext cx="508104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800" dirty="0"/>
              <a:t>https://www.researchgate.net/figure/Structure-of-the-Linear-accelerator-2_fig2_355582535 [</a:t>
            </a:r>
            <a:r>
              <a:rPr lang="tr-TR" sz="800" dirty="0" err="1"/>
              <a:t>accessed</a:t>
            </a:r>
            <a:r>
              <a:rPr lang="tr-TR" sz="800" dirty="0"/>
              <a:t> 2 </a:t>
            </a:r>
            <a:r>
              <a:rPr lang="tr-TR" sz="800" dirty="0" err="1"/>
              <a:t>Jun</a:t>
            </a:r>
            <a:r>
              <a:rPr lang="tr-TR" sz="800" dirty="0"/>
              <a:t>, 2024]</a:t>
            </a:r>
          </a:p>
        </p:txBody>
      </p:sp>
    </p:spTree>
    <p:extLst>
      <p:ext uri="{BB962C8B-B14F-4D97-AF65-F5344CB8AC3E}">
        <p14:creationId xmlns:p14="http://schemas.microsoft.com/office/powerpoint/2010/main" val="370721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DB5912-EA2C-ABE3-6388-13125730A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KANSER NEDİR?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59AF36-211B-72ED-C5CE-FD3CB6621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Kontrolsüz hücre çoğalması</a:t>
            </a:r>
          </a:p>
          <a:p>
            <a:r>
              <a:rPr lang="tr-TR" dirty="0"/>
              <a:t>Tüm </a:t>
            </a:r>
            <a:r>
              <a:rPr lang="tr-TR" dirty="0" err="1"/>
              <a:t>organlardan,yumuşak</a:t>
            </a:r>
            <a:r>
              <a:rPr lang="tr-TR" dirty="0"/>
              <a:t> </a:t>
            </a:r>
            <a:r>
              <a:rPr lang="tr-TR" dirty="0" err="1"/>
              <a:t>dokulardan,kemiklerden,kan</a:t>
            </a:r>
            <a:r>
              <a:rPr lang="tr-TR" dirty="0"/>
              <a:t> hücrelerinden vb. gelişebilir.</a:t>
            </a:r>
          </a:p>
          <a:p>
            <a:r>
              <a:rPr lang="tr-TR" dirty="0" err="1"/>
              <a:t>Yaşa,cinsiyete,sigara</a:t>
            </a:r>
            <a:r>
              <a:rPr lang="tr-TR" dirty="0"/>
              <a:t> gibi risk faktörlerine bağlı gelişebilecek kanserlerin dağılımı değişebilir.</a:t>
            </a:r>
          </a:p>
          <a:p>
            <a:r>
              <a:rPr lang="tr-TR" dirty="0"/>
              <a:t>Kan ve lenf dolaşımı yolu ile bu hücreler yayılabilir ve diğer </a:t>
            </a:r>
            <a:r>
              <a:rPr lang="tr-TR" dirty="0" err="1"/>
              <a:t>organlara,lenf</a:t>
            </a:r>
            <a:r>
              <a:rPr lang="tr-TR" dirty="0"/>
              <a:t> </a:t>
            </a:r>
            <a:r>
              <a:rPr lang="tr-TR" dirty="0" err="1"/>
              <a:t>bezlerine,kemiklere</a:t>
            </a:r>
            <a:r>
              <a:rPr lang="tr-TR" dirty="0"/>
              <a:t> vb. yayılabilir.</a:t>
            </a:r>
          </a:p>
          <a:p>
            <a:r>
              <a:rPr lang="tr-TR" dirty="0" err="1"/>
              <a:t>Tedavi:cerrahi,kemoterapi</a:t>
            </a:r>
            <a:r>
              <a:rPr lang="tr-TR" dirty="0"/>
              <a:t>(hücreleri öldüren ilaç),radyoterapi</a:t>
            </a:r>
          </a:p>
        </p:txBody>
      </p:sp>
    </p:spTree>
    <p:extLst>
      <p:ext uri="{BB962C8B-B14F-4D97-AF65-F5344CB8AC3E}">
        <p14:creationId xmlns:p14="http://schemas.microsoft.com/office/powerpoint/2010/main" val="3048135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5F4144-A06B-D62A-1289-1FCDA2425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RADYOTERAPİ NEDİR?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3F136F-6F93-F715-CC9E-42ED9BED4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İyonizan radyasyon </a:t>
            </a:r>
            <a:r>
              <a:rPr lang="tr-TR" dirty="0" err="1"/>
              <a:t>kullanılarak,temelde</a:t>
            </a:r>
            <a:r>
              <a:rPr lang="tr-TR" dirty="0"/>
              <a:t> DNA yapısındaki atomlardan </a:t>
            </a:r>
            <a:r>
              <a:rPr lang="tr-TR" b="1" dirty="0"/>
              <a:t>elektron koparmak </a:t>
            </a:r>
            <a:r>
              <a:rPr lang="tr-TR" dirty="0"/>
              <a:t>ve DNA yapısını bozarak hücreyi ölüme yönlendirmek.</a:t>
            </a:r>
          </a:p>
          <a:p>
            <a:r>
              <a:rPr lang="tr-TR" dirty="0" err="1"/>
              <a:t>Parçacık:alfa,beta,nötron,proton</a:t>
            </a:r>
            <a:endParaRPr lang="tr-TR" dirty="0"/>
          </a:p>
          <a:p>
            <a:r>
              <a:rPr lang="tr-TR" dirty="0"/>
              <a:t>EM </a:t>
            </a:r>
            <a:r>
              <a:rPr lang="tr-TR" dirty="0" err="1"/>
              <a:t>dalga:gama</a:t>
            </a:r>
            <a:r>
              <a:rPr lang="tr-TR" dirty="0"/>
              <a:t> ve X ışını</a:t>
            </a:r>
          </a:p>
        </p:txBody>
      </p:sp>
    </p:spTree>
    <p:extLst>
      <p:ext uri="{BB962C8B-B14F-4D97-AF65-F5344CB8AC3E}">
        <p14:creationId xmlns:p14="http://schemas.microsoft.com/office/powerpoint/2010/main" val="2846883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7CC464-9840-A03B-3776-8D5881E32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X ışınları bulunuşu:1895</a:t>
            </a:r>
            <a:r>
              <a:rPr lang="tr-TR" dirty="0">
                <a:sym typeface="Wingdings" panose="05000000000000000000" pitchFamily="2" charset="2"/>
              </a:rPr>
              <a:t>Wilhelm </a:t>
            </a:r>
            <a:r>
              <a:rPr lang="tr-TR" dirty="0" err="1">
                <a:sym typeface="Wingdings" panose="05000000000000000000" pitchFamily="2" charset="2"/>
              </a:rPr>
              <a:t>Roentgen</a:t>
            </a:r>
            <a:endParaRPr lang="tr-TR" dirty="0">
              <a:sym typeface="Wingdings" panose="05000000000000000000" pitchFamily="2" charset="2"/>
            </a:endParaRPr>
          </a:p>
          <a:p>
            <a:r>
              <a:rPr lang="tr-TR" dirty="0">
                <a:sym typeface="Wingdings" panose="05000000000000000000" pitchFamily="2" charset="2"/>
              </a:rPr>
              <a:t>Radyoaktivite keşfi: </a:t>
            </a:r>
            <a:r>
              <a:rPr lang="tr-TR" dirty="0" err="1">
                <a:sym typeface="Wingdings" panose="05000000000000000000" pitchFamily="2" charset="2"/>
              </a:rPr>
              <a:t>Becquerel</a:t>
            </a:r>
            <a:r>
              <a:rPr lang="tr-TR" dirty="0">
                <a:sym typeface="Wingdings" panose="05000000000000000000" pitchFamily="2" charset="2"/>
              </a:rPr>
              <a:t> 1896-uranyum</a:t>
            </a:r>
          </a:p>
          <a:p>
            <a:r>
              <a:rPr lang="tr-TR" dirty="0">
                <a:sym typeface="Wingdings" panose="05000000000000000000" pitchFamily="2" charset="2"/>
              </a:rPr>
              <a:t>İlk radyoterapi uygulaması:1896nevüs</a:t>
            </a:r>
          </a:p>
          <a:p>
            <a:r>
              <a:rPr lang="tr-TR" dirty="0">
                <a:sym typeface="Wingdings" panose="05000000000000000000" pitchFamily="2" charset="2"/>
              </a:rPr>
              <a:t>Kanserde ilk RT uygulaması:1896mide </a:t>
            </a:r>
            <a:r>
              <a:rPr lang="tr-TR" dirty="0" err="1">
                <a:sym typeface="Wingdings" panose="05000000000000000000" pitchFamily="2" charset="2"/>
              </a:rPr>
              <a:t>ca</a:t>
            </a:r>
            <a:endParaRPr lang="tr-TR" dirty="0">
              <a:sym typeface="Wingdings" panose="05000000000000000000" pitchFamily="2" charset="2"/>
            </a:endParaRPr>
          </a:p>
          <a:p>
            <a:r>
              <a:rPr lang="tr-TR" dirty="0">
                <a:sym typeface="Wingdings" panose="05000000000000000000" pitchFamily="2" charset="2"/>
              </a:rPr>
              <a:t>İlk radyoaktif  madde keşfi:radyum1898curie+polonyum</a:t>
            </a:r>
          </a:p>
          <a:p>
            <a:endParaRPr lang="tr-TR" dirty="0">
              <a:sym typeface="Wingdings" panose="05000000000000000000" pitchFamily="2" charset="2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4424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on-Ionizing Radiation Safety | EHS">
            <a:extLst>
              <a:ext uri="{FF2B5EF4-FFF2-40B4-BE49-F238E27FC236}">
                <a16:creationId xmlns:a16="http://schemas.microsoft.com/office/drawing/2014/main" id="{129CE280-4654-A1E4-AE40-D05FBD46A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845" y="622229"/>
            <a:ext cx="10905066" cy="5179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C8001D62-0E8F-5CC6-1C45-CD5D0B87C739}"/>
              </a:ext>
            </a:extLst>
          </p:cNvPr>
          <p:cNvSpPr txBox="1"/>
          <p:nvPr/>
        </p:nvSpPr>
        <p:spPr>
          <a:xfrm>
            <a:off x="9156569" y="6642556"/>
            <a:ext cx="303543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800" dirty="0"/>
              <a:t>https://ehs.washington.edu/radiation/non-ionizing-radiation-safety</a:t>
            </a:r>
          </a:p>
        </p:txBody>
      </p:sp>
    </p:spTree>
    <p:extLst>
      <p:ext uri="{BB962C8B-B14F-4D97-AF65-F5344CB8AC3E}">
        <p14:creationId xmlns:p14="http://schemas.microsoft.com/office/powerpoint/2010/main" val="1214588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diyagram, çizgi, metin, ekran görüntüsü içeren bir resim&#10;&#10;Açıklama otomatik olarak oluşturuldu">
            <a:extLst>
              <a:ext uri="{FF2B5EF4-FFF2-40B4-BE49-F238E27FC236}">
                <a16:creationId xmlns:a16="http://schemas.microsoft.com/office/drawing/2014/main" id="{7E604F12-97EC-DE1A-D54F-34F5FB40C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4632" y="643466"/>
            <a:ext cx="8162735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332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0" name="Rectangle 4109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F9203332-EADD-308F-66DD-E2D0DBE26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X-IŞINI NASIL OLUŞUR?</a:t>
            </a:r>
          </a:p>
        </p:txBody>
      </p:sp>
      <p:pic>
        <p:nvPicPr>
          <p:cNvPr id="2052" name="Picture 4" descr="Figure 7.8, X-ray spectrum of a tungsten tube. The peaks correspond to the  characteristic radiation; the continuous part of the spectrum represents  the Bremsstrahlung - Medical Imaging Systems - NCBI Bookshelf">
            <a:extLst>
              <a:ext uri="{FF2B5EF4-FFF2-40B4-BE49-F238E27FC236}">
                <a16:creationId xmlns:a16="http://schemas.microsoft.com/office/drawing/2014/main" id="{AA3ED975-F3BF-B272-9CC1-B74BE70466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23310" y="1506061"/>
            <a:ext cx="5742326" cy="4450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30CAF50B-26A6-993E-F848-56F8CD102B52}"/>
              </a:ext>
            </a:extLst>
          </p:cNvPr>
          <p:cNvSpPr txBox="1"/>
          <p:nvPr/>
        </p:nvSpPr>
        <p:spPr>
          <a:xfrm>
            <a:off x="3223310" y="6377389"/>
            <a:ext cx="9144811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900" b="0" i="0" dirty="0">
                <a:solidFill>
                  <a:srgbClr val="222222"/>
                </a:solidFill>
                <a:effectLst/>
              </a:rPr>
              <a:t>Berger M, Yang Q,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Maier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A. X-ray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Imaging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. 2018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Aug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3.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In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: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Maier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A,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Steidl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S,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Christlein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V, et al.,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editors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.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Medical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Imaging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Systems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: An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Introductory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Guide [Internet].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Cham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(CH):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Springer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; 2018.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Figure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7.8, X-ray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spectrum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of a tungsten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tube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.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The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peaks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correspond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to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the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characteristic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radiation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;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the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continuous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part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of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the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spectrum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represents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the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Bremsstrahlung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. 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Available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 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from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: https://www.ncbi.nlm.nih.gov/books/NBK546155/figure/ch7.fig8/ </a:t>
            </a:r>
            <a:r>
              <a:rPr lang="tr-TR" sz="900" b="0" i="0" dirty="0" err="1">
                <a:solidFill>
                  <a:srgbClr val="222222"/>
                </a:solidFill>
                <a:effectLst/>
              </a:rPr>
              <a:t>doi</a:t>
            </a:r>
            <a:r>
              <a:rPr lang="tr-TR" sz="900" b="0" i="0" dirty="0">
                <a:solidFill>
                  <a:srgbClr val="222222"/>
                </a:solidFill>
                <a:effectLst/>
              </a:rPr>
              <a:t>: 10.1007/978-3-319-96520-8_7</a:t>
            </a: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2061076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99ED5833-B85B-4103-8A3B-CAB0308E6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3BEEBAE7-FF0A-2ADF-2911-85BE69DCD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560881"/>
            <a:ext cx="9795638" cy="11143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/>
              <a:t>RADYASYON DNA’YI HEDEF ALIR</a:t>
            </a:r>
          </a:p>
        </p:txBody>
      </p:sp>
      <p:pic>
        <p:nvPicPr>
          <p:cNvPr id="2050" name="Picture 2" descr="Compton effect | Definition, Formula, &amp; Facts | Britannica">
            <a:extLst>
              <a:ext uri="{FF2B5EF4-FFF2-40B4-BE49-F238E27FC236}">
                <a16:creationId xmlns:a16="http://schemas.microsoft.com/office/drawing/2014/main" id="{8B36109C-70A9-2E53-5303-FF0D581642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5"/>
          <a:stretch/>
        </p:blipFill>
        <p:spPr bwMode="auto">
          <a:xfrm>
            <a:off x="176059" y="1834650"/>
            <a:ext cx="5828261" cy="3188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a) Schematic of how ionising radiation utilised for radiotherapy can... |  Download Scientific Diagram">
            <a:extLst>
              <a:ext uri="{FF2B5EF4-FFF2-40B4-BE49-F238E27FC236}">
                <a16:creationId xmlns:a16="http://schemas.microsoft.com/office/drawing/2014/main" id="{F1691A6C-3265-BEB5-A045-719F78FA6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82505" y="1971935"/>
            <a:ext cx="5828261" cy="291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41AB3BE1-8DFC-74E1-9E65-FE0ADB2FC0E9}"/>
              </a:ext>
            </a:extLst>
          </p:cNvPr>
          <p:cNvSpPr txBox="1"/>
          <p:nvPr/>
        </p:nvSpPr>
        <p:spPr>
          <a:xfrm>
            <a:off x="5554718" y="6225202"/>
            <a:ext cx="60943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0" i="0" dirty="0">
                <a:solidFill>
                  <a:srgbClr val="1A1A1A"/>
                </a:solidFill>
                <a:effectLst/>
              </a:rPr>
              <a:t>Britannica, The Editors of </a:t>
            </a:r>
            <a:r>
              <a:rPr lang="en-US" sz="800" b="0" i="0" dirty="0" err="1">
                <a:solidFill>
                  <a:srgbClr val="1A1A1A"/>
                </a:solidFill>
                <a:effectLst/>
              </a:rPr>
              <a:t>Encyclopaedia</a:t>
            </a:r>
            <a:r>
              <a:rPr lang="en-US" sz="800" b="0" i="0" dirty="0">
                <a:solidFill>
                  <a:srgbClr val="1A1A1A"/>
                </a:solidFill>
                <a:effectLst/>
              </a:rPr>
              <a:t>. "Compton effect". </a:t>
            </a:r>
            <a:r>
              <a:rPr lang="en-US" sz="800" b="0" i="1" dirty="0">
                <a:solidFill>
                  <a:srgbClr val="1A1A1A"/>
                </a:solidFill>
                <a:effectLst/>
              </a:rPr>
              <a:t>Encyclopedia Britannica</a:t>
            </a:r>
            <a:r>
              <a:rPr lang="en-US" sz="800" b="0" i="0" dirty="0">
                <a:solidFill>
                  <a:srgbClr val="1A1A1A"/>
                </a:solidFill>
                <a:effectLst/>
              </a:rPr>
              <a:t>, 28 Apr. 2024, </a:t>
            </a:r>
            <a:r>
              <a:rPr lang="en-US" sz="800" b="0" i="0" dirty="0">
                <a:solidFill>
                  <a:srgbClr val="1A1A1A"/>
                </a:solidFill>
                <a:effectLst/>
                <a:hlinkClick r:id="rId4"/>
              </a:rPr>
              <a:t>https://www.britannica.com/science/Compton-effect. Accessed 2 June 2024</a:t>
            </a:r>
            <a:r>
              <a:rPr lang="en-US" sz="800" b="0" i="0" dirty="0">
                <a:solidFill>
                  <a:srgbClr val="1A1A1A"/>
                </a:solidFill>
                <a:effectLst/>
              </a:rPr>
              <a:t>.</a:t>
            </a:r>
            <a:endParaRPr lang="tr-TR" sz="800" b="0" i="0" dirty="0">
              <a:solidFill>
                <a:srgbClr val="1A1A1A"/>
              </a:solidFill>
              <a:effectLst/>
            </a:endParaRPr>
          </a:p>
          <a:p>
            <a:r>
              <a:rPr lang="en-US" sz="800" dirty="0"/>
              <a:t>https://www.researchgate.net/figure/a-Schematic-of-how-ionising-radiation-utilised-for-radiotherapy-can-damage-DNA_fig1_341324451 [accessed 2 Jun, 2024]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333805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Rectangle 7174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Radiation Therapy for Cancer: How Does It Work?">
            <a:extLst>
              <a:ext uri="{FF2B5EF4-FFF2-40B4-BE49-F238E27FC236}">
                <a16:creationId xmlns:a16="http://schemas.microsoft.com/office/drawing/2014/main" id="{967F7379-1772-61D1-E2A9-760EC450FC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84"/>
          <a:stretch/>
        </p:blipFill>
        <p:spPr bwMode="auto">
          <a:xfrm>
            <a:off x="4306191" y="1223751"/>
            <a:ext cx="3576570" cy="555716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094DB2FC-C58A-B2E6-CDAF-61BBC6C07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RADYOTERAPİ ÇEŞİTLERİ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706F629C-E974-0842-825B-B0BD32F6B394}"/>
              </a:ext>
            </a:extLst>
          </p:cNvPr>
          <p:cNvSpPr txBox="1"/>
          <p:nvPr/>
        </p:nvSpPr>
        <p:spPr>
          <a:xfrm>
            <a:off x="8957821" y="6673195"/>
            <a:ext cx="341014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800" dirty="0"/>
              <a:t>https://my.clevelandclinic.org/health/treatments/17637-radiation-therapy</a:t>
            </a:r>
          </a:p>
        </p:txBody>
      </p:sp>
    </p:spTree>
    <p:extLst>
      <p:ext uri="{BB962C8B-B14F-4D97-AF65-F5344CB8AC3E}">
        <p14:creationId xmlns:p14="http://schemas.microsoft.com/office/powerpoint/2010/main" val="2614711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445</Words>
  <Application>Microsoft Office PowerPoint</Application>
  <PresentationFormat>Geniş ekran</PresentationFormat>
  <Paragraphs>28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KLİNİK RADYASYON ONKOLOJİSİ GİRİŞ-1</vt:lpstr>
      <vt:lpstr>KANSER NEDİR?</vt:lpstr>
      <vt:lpstr>RADYOTERAPİ NEDİR?</vt:lpstr>
      <vt:lpstr>PowerPoint Sunusu</vt:lpstr>
      <vt:lpstr>PowerPoint Sunusu</vt:lpstr>
      <vt:lpstr>PowerPoint Sunusu</vt:lpstr>
      <vt:lpstr>X-IŞINI NASIL OLUŞUR?</vt:lpstr>
      <vt:lpstr>RADYASYON DNA’YI HEDEF ALIR</vt:lpstr>
      <vt:lpstr>RADYOTERAPİ ÇEŞİTLERİ</vt:lpstr>
      <vt:lpstr>COBALT-60 TELETERAPİ:EKSTERNAL RT</vt:lpstr>
      <vt:lpstr>LİNAK:LİNEER AKSELERATÖR=EKSTERNAL 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KLİNİK RADYASYON ONKOLOJİSİ</dc:title>
  <dc:creator>yunus babayiğit</dc:creator>
  <cp:lastModifiedBy>yunus babayiğit</cp:lastModifiedBy>
  <cp:revision>12</cp:revision>
  <dcterms:created xsi:type="dcterms:W3CDTF">2024-02-22T17:00:33Z</dcterms:created>
  <dcterms:modified xsi:type="dcterms:W3CDTF">2024-06-02T21:24:32Z</dcterms:modified>
</cp:coreProperties>
</file>