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61" d="100"/>
          <a:sy n="61" d="100"/>
        </p:scale>
        <p:origin x="-106" y="-461"/>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1037977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1679114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9408857-3D30-448E-82F2-2432CD0B3AA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150788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4023021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9408857-3D30-448E-82F2-2432CD0B3AA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018662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9595918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3090827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2610440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1095873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291014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893580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2070119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800"/>
            </a:lvl1pPr>
          </a:lstStyle>
          <a:p>
            <a:r>
              <a:rPr lang="tr-TR" dirty="0" smtClean="0"/>
              <a:t>Asıl başlık </a:t>
            </a:r>
            <a:r>
              <a:rPr lang="tr-TR" dirty="0" err="1" smtClean="0"/>
              <a:t>stildfgfddfgi</a:t>
            </a:r>
            <a:r>
              <a:rPr lang="tr-TR" dirty="0" smtClean="0"/>
              <a:t> için tıklatın</a:t>
            </a:r>
            <a:endParaRPr lang="en-US" dirty="0"/>
          </a:p>
        </p:txBody>
      </p:sp>
      <p:sp>
        <p:nvSpPr>
          <p:cNvPr id="3" name="Date Placeholder 2"/>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3558232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968796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3358285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4FA2A65-4C9E-4F39-810A-313699703940}" type="datetimeFigureOut">
              <a:rPr lang="tr-TR" smtClean="0"/>
              <a:pPr/>
              <a:t>05.03.2018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34071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dirty="0" smtClean="0"/>
              <a:t>Asıl metin stillerini düzenle</a:t>
            </a:r>
          </a:p>
          <a:p>
            <a:pPr lvl="1"/>
            <a:r>
              <a:rPr lang="tr-TR" dirty="0" smtClean="0"/>
              <a:t>İkinci düzey</a:t>
            </a:r>
          </a:p>
          <a:p>
            <a:pPr marL="1143000" marR="0" lvl="2" indent="-2286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tr-TR" dirty="0" err="1" smtClean="0"/>
              <a:t>Üİkinci</a:t>
            </a:r>
            <a:r>
              <a:rPr lang="tr-TR" dirty="0" smtClean="0"/>
              <a:t> düzey</a:t>
            </a:r>
          </a:p>
          <a:p>
            <a:pPr lvl="2"/>
            <a:r>
              <a:rPr lang="tr-TR" dirty="0" err="1" smtClean="0"/>
              <a:t>çüncü</a:t>
            </a:r>
            <a:r>
              <a:rPr lang="tr-TR" dirty="0" smtClean="0"/>
              <a:t>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4FA2A65-4C9E-4F39-810A-313699703940}" type="datetimeFigureOut">
              <a:rPr lang="tr-TR" smtClean="0"/>
              <a:pPr/>
              <a:t>05.03.2018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9408857-3D30-448E-82F2-2432CD0B3AA1}" type="slidenum">
              <a:rPr lang="tr-TR" smtClean="0"/>
              <a:pPr/>
              <a:t>‹#›</a:t>
            </a:fld>
            <a:endParaRPr lang="tr-TR"/>
          </a:p>
        </p:txBody>
      </p:sp>
    </p:spTree>
    <p:extLst>
      <p:ext uri="{BB962C8B-B14F-4D97-AF65-F5344CB8AC3E}">
        <p14:creationId xmlns:p14="http://schemas.microsoft.com/office/powerpoint/2010/main" xmlns="" val="14603453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marR="0" indent="-2286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28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536" y="836712"/>
            <a:ext cx="8229600" cy="3384376"/>
          </a:xfrm>
        </p:spPr>
        <p:txBody>
          <a:bodyPr>
            <a:normAutofit/>
          </a:bodyPr>
          <a:lstStyle/>
          <a:p>
            <a:r>
              <a:rPr lang="tr-TR" b="1" dirty="0" smtClean="0"/>
              <a:t>TL3030</a:t>
            </a:r>
            <a:br>
              <a:rPr lang="tr-TR" b="1" dirty="0" smtClean="0"/>
            </a:br>
            <a:r>
              <a:rPr lang="tr-TR" b="1" dirty="0" smtClean="0"/>
              <a:t/>
            </a:r>
            <a:br>
              <a:rPr lang="tr-TR" b="1" dirty="0" smtClean="0"/>
            </a:br>
            <a:r>
              <a:rPr lang="tr-TR" b="1" dirty="0" smtClean="0"/>
              <a:t>ÇAĞDAŞ AZERBAYCAN EDEBİYATI</a:t>
            </a:r>
            <a:r>
              <a:rPr lang="tr-TR" dirty="0" smtClean="0"/>
              <a:t/>
            </a:r>
            <a:br>
              <a:rPr lang="tr-TR" dirty="0" smtClean="0"/>
            </a:br>
            <a:r>
              <a:rPr lang="tr-TR" dirty="0" smtClean="0"/>
              <a:t>                                         </a:t>
            </a:r>
            <a:br>
              <a:rPr lang="tr-TR" dirty="0" smtClean="0"/>
            </a:br>
            <a:r>
              <a:rPr lang="tr-TR" sz="2700" b="1" dirty="0">
                <a:solidFill>
                  <a:srgbClr val="0070C0"/>
                </a:solidFill>
              </a:rPr>
              <a:t>Prof. Dr. Erdoğan Uygur</a:t>
            </a:r>
          </a:p>
        </p:txBody>
      </p:sp>
    </p:spTree>
    <p:extLst>
      <p:ext uri="{BB962C8B-B14F-4D97-AF65-F5344CB8AC3E}">
        <p14:creationId xmlns:p14="http://schemas.microsoft.com/office/powerpoint/2010/main" xmlns="" val="3407786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484784"/>
            <a:ext cx="7272808" cy="1384995"/>
          </a:xfrm>
          <a:prstGeom prst="rect">
            <a:avLst/>
          </a:prstGeom>
        </p:spPr>
        <p:txBody>
          <a:bodyPr wrap="square">
            <a:spAutoFit/>
          </a:bodyPr>
          <a:lstStyle/>
          <a:p>
            <a:pPr algn="just"/>
            <a:r>
              <a:rPr lang="tr-TR" sz="2800" spc="-150" dirty="0"/>
              <a:t>Okullaşmanın Ceditçi eğitim sistemi çerçevesinde yaygınlaştırılması muhalif görüşler olmasına rağmen kabul edilmiştir.</a:t>
            </a:r>
          </a:p>
        </p:txBody>
      </p:sp>
    </p:spTree>
    <p:extLst>
      <p:ext uri="{BB962C8B-B14F-4D97-AF65-F5344CB8AC3E}">
        <p14:creationId xmlns:p14="http://schemas.microsoft.com/office/powerpoint/2010/main" xmlns="" val="19646163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268760"/>
            <a:ext cx="7128792" cy="1384995"/>
          </a:xfrm>
          <a:prstGeom prst="rect">
            <a:avLst/>
          </a:prstGeom>
        </p:spPr>
        <p:txBody>
          <a:bodyPr wrap="square">
            <a:spAutoFit/>
          </a:bodyPr>
          <a:lstStyle/>
          <a:p>
            <a:pPr algn="just"/>
            <a:r>
              <a:rPr lang="tr-TR" sz="2800" spc="-150" dirty="0"/>
              <a:t>Ayrıca, Petersburg’da Duma’ya (Meclis-i </a:t>
            </a:r>
            <a:r>
              <a:rPr lang="tr-TR" sz="2800" spc="-150" dirty="0" err="1"/>
              <a:t>mebusan</a:t>
            </a:r>
            <a:r>
              <a:rPr lang="tr-TR" sz="2800" spc="-150" dirty="0"/>
              <a:t>) temsilci gönderme  konusunda ısrarcı olunması yine oybirliğiyle kararlaştırılmıştır.</a:t>
            </a:r>
          </a:p>
        </p:txBody>
      </p:sp>
    </p:spTree>
    <p:extLst>
      <p:ext uri="{BB962C8B-B14F-4D97-AF65-F5344CB8AC3E}">
        <p14:creationId xmlns:p14="http://schemas.microsoft.com/office/powerpoint/2010/main" xmlns="" val="9716932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556792"/>
            <a:ext cx="7128792" cy="1384995"/>
          </a:xfrm>
          <a:prstGeom prst="rect">
            <a:avLst/>
          </a:prstGeom>
        </p:spPr>
        <p:txBody>
          <a:bodyPr wrap="square">
            <a:spAutoFit/>
          </a:bodyPr>
          <a:lstStyle/>
          <a:p>
            <a:pPr algn="just"/>
            <a:r>
              <a:rPr lang="tr-TR" sz="2800" spc="-300" dirty="0"/>
              <a:t>Öte yandan, Meşrutiyetin ilanı ve sıkı sansür kurallarının kısmen gevşetilmesi başka bölgelerde olduğu gibi Azerbaycan’da da gazete ve dergilerin hızla yayın hayatına girmesini sağlamıştır.</a:t>
            </a:r>
          </a:p>
        </p:txBody>
      </p:sp>
    </p:spTree>
    <p:extLst>
      <p:ext uri="{BB962C8B-B14F-4D97-AF65-F5344CB8AC3E}">
        <p14:creationId xmlns:p14="http://schemas.microsoft.com/office/powerpoint/2010/main" xmlns="" val="4808443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484784"/>
            <a:ext cx="7128792" cy="1077218"/>
          </a:xfrm>
          <a:prstGeom prst="rect">
            <a:avLst/>
          </a:prstGeom>
        </p:spPr>
        <p:txBody>
          <a:bodyPr wrap="square">
            <a:spAutoFit/>
          </a:bodyPr>
          <a:lstStyle/>
          <a:p>
            <a:pPr algn="ctr"/>
            <a:r>
              <a:rPr lang="tr-TR" sz="3200" dirty="0"/>
              <a:t>Soru-Cevap</a:t>
            </a:r>
          </a:p>
          <a:p>
            <a:pPr algn="ctr"/>
            <a:r>
              <a:rPr lang="tr-TR" sz="3200" dirty="0"/>
              <a:t>Katkı ve eleştiriler</a:t>
            </a:r>
          </a:p>
        </p:txBody>
      </p:sp>
    </p:spTree>
    <p:extLst>
      <p:ext uri="{BB962C8B-B14F-4D97-AF65-F5344CB8AC3E}">
        <p14:creationId xmlns:p14="http://schemas.microsoft.com/office/powerpoint/2010/main" xmlns="" val="14547960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543986" y="1502688"/>
            <a:ext cx="10807909" cy="5355312"/>
          </a:xfrm>
          <a:prstGeom prst="rect">
            <a:avLst/>
          </a:prstGeom>
          <a:noFill/>
        </p:spPr>
        <p:txBody>
          <a:bodyPr wrap="square" rtlCol="0">
            <a:spAutoFit/>
          </a:bodyPr>
          <a:lstStyle/>
          <a:p>
            <a:r>
              <a:rPr lang="tr-TR" dirty="0"/>
              <a:t>Akpınar, Yavuz (2008), İsmail </a:t>
            </a:r>
            <a:r>
              <a:rPr lang="tr-TR" dirty="0" err="1"/>
              <a:t>Gaspıralı</a:t>
            </a:r>
            <a:r>
              <a:rPr lang="tr-TR" dirty="0"/>
              <a:t>, </a:t>
            </a:r>
            <a:r>
              <a:rPr lang="tr-TR" i="1" dirty="0"/>
              <a:t>Seçilmiş Eserleri: II, Fikrî Eserleri</a:t>
            </a:r>
            <a:r>
              <a:rPr lang="tr-TR" dirty="0"/>
              <a:t>, </a:t>
            </a:r>
            <a:r>
              <a:rPr lang="tr-TR" dirty="0" err="1"/>
              <a:t>Ötüken</a:t>
            </a:r>
            <a:r>
              <a:rPr lang="tr-TR" dirty="0"/>
              <a:t> Neşriyat, İstanbul.</a:t>
            </a:r>
          </a:p>
          <a:p>
            <a:r>
              <a:rPr lang="tr-TR" dirty="0" err="1"/>
              <a:t>Aliyeva</a:t>
            </a:r>
            <a:r>
              <a:rPr lang="tr-TR" dirty="0"/>
              <a:t>, Gönül (2005) SSCB Döneminde Azerbaycan’da Dil Plânlaması, (Yayımlanmamış doktora tezi) Ankara Üniversitesi, Sosyal Bilimler Enstitüsü, Çağdaş Türk Lehçeleri ve Edebiyatları Anabilim Dalı, Ankara.</a:t>
            </a:r>
          </a:p>
          <a:p>
            <a:r>
              <a:rPr lang="tr-TR" dirty="0" err="1"/>
              <a:t>Champarnaud</a:t>
            </a:r>
            <a:r>
              <a:rPr lang="tr-TR" dirty="0"/>
              <a:t>, François, (1975), </a:t>
            </a:r>
            <a:r>
              <a:rPr lang="tr-TR" i="1" dirty="0" err="1"/>
              <a:t>Révolution</a:t>
            </a:r>
            <a:r>
              <a:rPr lang="tr-TR" i="1" dirty="0"/>
              <a:t> et </a:t>
            </a:r>
            <a:r>
              <a:rPr lang="tr-TR" i="1" dirty="0" err="1"/>
              <a:t>Contre-Révolution</a:t>
            </a:r>
            <a:r>
              <a:rPr lang="tr-TR" i="1" dirty="0"/>
              <a:t> </a:t>
            </a:r>
            <a:r>
              <a:rPr lang="tr-TR" i="1" dirty="0" err="1"/>
              <a:t>Culturelles</a:t>
            </a:r>
            <a:r>
              <a:rPr lang="tr-TR" i="1" dirty="0"/>
              <a:t> en URSS</a:t>
            </a:r>
            <a:r>
              <a:rPr lang="tr-TR" dirty="0"/>
              <a:t>, Paris, </a:t>
            </a:r>
            <a:r>
              <a:rPr lang="tr-TR" dirty="0" err="1"/>
              <a:t>Editions</a:t>
            </a:r>
            <a:r>
              <a:rPr lang="tr-TR" dirty="0"/>
              <a:t> </a:t>
            </a:r>
            <a:r>
              <a:rPr lang="tr-TR" dirty="0" err="1"/>
              <a:t>Anthropos</a:t>
            </a:r>
            <a:r>
              <a:rPr lang="tr-TR" dirty="0"/>
              <a:t>.</a:t>
            </a:r>
          </a:p>
          <a:p>
            <a:r>
              <a:rPr lang="tr-TR" dirty="0"/>
              <a:t>Devlet, Nadir (2000), “1905-1917 Rusya Müslüman Kongrelerine Azerbaycan Aydınlarının Katkıları”, </a:t>
            </a:r>
            <a:r>
              <a:rPr lang="tr-TR" i="1" dirty="0"/>
              <a:t>Kafkasya' da İslam Medeniyeti Milletlerarası Sempozyumu (9-11 Aralık 1998: Bakü)</a:t>
            </a:r>
            <a:r>
              <a:rPr lang="tr-TR" dirty="0"/>
              <a:t>, </a:t>
            </a:r>
            <a:r>
              <a:rPr lang="tr-TR" i="1" dirty="0"/>
              <a:t>Kafkasya'da İslam Medeniyeti Milletlerarası </a:t>
            </a:r>
            <a:r>
              <a:rPr lang="tr-TR" i="1" dirty="0" err="1"/>
              <a:t>Sernpozyumu</a:t>
            </a:r>
            <a:r>
              <a:rPr lang="tr-TR" i="1" dirty="0"/>
              <a:t> Tebliğleri</a:t>
            </a:r>
            <a:r>
              <a:rPr lang="tr-TR" dirty="0"/>
              <a:t> (Hazırlayan: </a:t>
            </a:r>
            <a:r>
              <a:rPr lang="tr-TR" dirty="0" err="1"/>
              <a:t>Rafiq</a:t>
            </a:r>
            <a:r>
              <a:rPr lang="tr-TR" dirty="0"/>
              <a:t> Aliyev; Halil Bal), </a:t>
            </a:r>
            <a:r>
              <a:rPr lang="tr-TR" dirty="0" err="1"/>
              <a:t>İrcica</a:t>
            </a:r>
            <a:r>
              <a:rPr lang="tr-TR" dirty="0"/>
              <a:t>, İstanbul, (183-200).</a:t>
            </a:r>
          </a:p>
          <a:p>
            <a:r>
              <a:rPr lang="tr-TR" dirty="0"/>
              <a:t>Erol, Ali (2006), “Türk Kültür ve Fikir Hayatında </a:t>
            </a:r>
            <a:r>
              <a:rPr lang="tr-TR" dirty="0" err="1"/>
              <a:t>Ekinçi</a:t>
            </a:r>
            <a:r>
              <a:rPr lang="tr-TR" dirty="0"/>
              <a:t> (1875-1877), </a:t>
            </a:r>
            <a:r>
              <a:rPr lang="tr-TR" i="1" dirty="0"/>
              <a:t>Bilig</a:t>
            </a:r>
            <a:r>
              <a:rPr lang="tr-TR" dirty="0"/>
              <a:t>, sayı 39: 53-72, Ankara.</a:t>
            </a:r>
          </a:p>
          <a:p>
            <a:r>
              <a:rPr lang="tr-TR" dirty="0" err="1"/>
              <a:t>Füyûzât</a:t>
            </a:r>
            <a:r>
              <a:rPr lang="tr-TR" dirty="0"/>
              <a:t> (1906-1907),  </a:t>
            </a:r>
            <a:r>
              <a:rPr lang="tr-TR" dirty="0" err="1"/>
              <a:t>Füyûzât</a:t>
            </a:r>
            <a:r>
              <a:rPr lang="tr-TR" dirty="0"/>
              <a:t> ve </a:t>
            </a:r>
            <a:r>
              <a:rPr lang="tr-TR" dirty="0" err="1"/>
              <a:t>Kaspi</a:t>
            </a:r>
            <a:r>
              <a:rPr lang="tr-TR" dirty="0"/>
              <a:t> Matbaası, </a:t>
            </a:r>
            <a:r>
              <a:rPr lang="tr-TR" dirty="0" err="1"/>
              <a:t>Bakû</a:t>
            </a:r>
            <a:r>
              <a:rPr lang="tr-TR" dirty="0"/>
              <a:t>.</a:t>
            </a:r>
          </a:p>
          <a:p>
            <a:r>
              <a:rPr lang="tr-TR" dirty="0" err="1"/>
              <a:t>Garaşova</a:t>
            </a:r>
            <a:r>
              <a:rPr lang="tr-TR" dirty="0"/>
              <a:t>, Sevil (2004), “XX. Yüzyıl Azerbaycan Fikir Tarihinde Ali Bey </a:t>
            </a:r>
            <a:r>
              <a:rPr lang="tr-TR" dirty="0" err="1"/>
              <a:t>Hüseyinzade’nin</a:t>
            </a:r>
            <a:r>
              <a:rPr lang="tr-TR" dirty="0"/>
              <a:t> Yeri”, </a:t>
            </a:r>
            <a:r>
              <a:rPr lang="tr-TR" i="1" dirty="0"/>
              <a:t>Türkiyat Araştırmaları Dergisi</a:t>
            </a:r>
            <a:r>
              <a:rPr lang="tr-TR" dirty="0"/>
              <a:t>, Selçuk Üniversitesi Türkiyat Araştırmaları Enstitüsü, sayı 16, Konya.</a:t>
            </a:r>
          </a:p>
          <a:p>
            <a:r>
              <a:rPr lang="tr-TR" dirty="0" err="1"/>
              <a:t>Georgeon</a:t>
            </a:r>
            <a:r>
              <a:rPr lang="tr-TR" dirty="0"/>
              <a:t>, François (1999), </a:t>
            </a:r>
            <a:r>
              <a:rPr lang="tr-TR" i="1" dirty="0"/>
              <a:t>Türk Milliyetçiliğinin Kökenleri Yusuf Akçura</a:t>
            </a:r>
            <a:r>
              <a:rPr lang="tr-TR" dirty="0"/>
              <a:t> (1876-1935), (Çev. Alev Er), 3. Baskı, Yurt Yayınları, İstanbul.</a:t>
            </a:r>
          </a:p>
          <a:p>
            <a:r>
              <a:rPr lang="tr-TR" dirty="0" err="1"/>
              <a:t>Hayit</a:t>
            </a:r>
            <a:r>
              <a:rPr lang="tr-TR" dirty="0"/>
              <a:t>, </a:t>
            </a:r>
            <a:r>
              <a:rPr lang="tr-TR" dirty="0" err="1"/>
              <a:t>Baymirza</a:t>
            </a:r>
            <a:r>
              <a:rPr lang="tr-TR" dirty="0"/>
              <a:t> (1987), </a:t>
            </a:r>
            <a:r>
              <a:rPr lang="tr-TR" i="1" dirty="0"/>
              <a:t>Sovyetler Birliği’ndeki Türklüğün ve </a:t>
            </a:r>
            <a:r>
              <a:rPr lang="tr-TR" i="1" dirty="0" err="1"/>
              <a:t>İslâmın</a:t>
            </a:r>
            <a:r>
              <a:rPr lang="tr-TR" i="1" dirty="0"/>
              <a:t> Bazı Meseleleri</a:t>
            </a:r>
            <a:r>
              <a:rPr lang="tr-TR" dirty="0"/>
              <a:t>, Türk Dünyası Araştırmaları Vakfı Yayını: 43, İstanbul.</a:t>
            </a:r>
          </a:p>
          <a:p>
            <a:r>
              <a:rPr lang="tr-TR" dirty="0" err="1"/>
              <a:t>İmanov</a:t>
            </a:r>
            <a:r>
              <a:rPr lang="tr-TR" dirty="0"/>
              <a:t>, </a:t>
            </a:r>
            <a:r>
              <a:rPr lang="tr-TR" dirty="0" err="1"/>
              <a:t>Vügar</a:t>
            </a:r>
            <a:r>
              <a:rPr lang="tr-TR" dirty="0"/>
              <a:t> (2003), </a:t>
            </a:r>
            <a:r>
              <a:rPr lang="tr-TR" i="1" dirty="0"/>
              <a:t>Ali </a:t>
            </a:r>
            <a:r>
              <a:rPr lang="tr-TR" i="1" dirty="0" err="1"/>
              <a:t>Merdan</a:t>
            </a:r>
            <a:r>
              <a:rPr lang="tr-TR" i="1" dirty="0"/>
              <a:t> </a:t>
            </a:r>
            <a:r>
              <a:rPr lang="tr-TR" i="1" dirty="0" err="1"/>
              <a:t>Topçubaşı</a:t>
            </a:r>
            <a:r>
              <a:rPr lang="tr-TR" i="1" dirty="0"/>
              <a:t> (1865-1934), Lider Bir Aydın ve Bağımsız Azerbaycan Cumhuriyeti’nin Temsili</a:t>
            </a:r>
            <a:r>
              <a:rPr lang="tr-TR" dirty="0"/>
              <a:t>, Boğaziçi Üniversitesi Yayınevi, İstanbul.</a:t>
            </a:r>
          </a:p>
          <a:p>
            <a:r>
              <a:rPr lang="tr-TR" dirty="0" err="1"/>
              <a:t>Kanlıdere</a:t>
            </a:r>
            <a:r>
              <a:rPr lang="tr-TR" dirty="0"/>
              <a:t>, Ahmet (2004), “Sovyet ve Türk Tarih Yazıcılığında Rusya Müslümanlarının Düşünce Tarihi”, </a:t>
            </a:r>
            <a:r>
              <a:rPr lang="tr-TR" i="1" dirty="0"/>
              <a:t>Türkiye Araştırmaları Literatür Dergisi</a:t>
            </a:r>
            <a:r>
              <a:rPr lang="tr-TR" dirty="0"/>
              <a:t>, Cilt 2, Sayı 1, 2004, (149-181</a:t>
            </a:r>
            <a:r>
              <a:rPr lang="tr-TR" dirty="0" smtClean="0"/>
              <a:t>).</a:t>
            </a:r>
            <a:endParaRPr lang="tr-TR" dirty="0"/>
          </a:p>
        </p:txBody>
      </p:sp>
      <p:sp>
        <p:nvSpPr>
          <p:cNvPr id="3" name="1 Başlık"/>
          <p:cNvSpPr txBox="1">
            <a:spLocks/>
          </p:cNvSpPr>
          <p:nvPr/>
        </p:nvSpPr>
        <p:spPr>
          <a:xfrm>
            <a:off x="1711654" y="693020"/>
            <a:ext cx="8229600" cy="3384376"/>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smtClean="0"/>
              <a:t>KAYNAKLAR</a:t>
            </a:r>
            <a:endParaRPr lang="tr-TR" sz="2700" b="1" dirty="0">
              <a:solidFill>
                <a:srgbClr val="0070C0"/>
              </a:solidFill>
            </a:endParaRPr>
          </a:p>
        </p:txBody>
      </p:sp>
    </p:spTree>
    <p:extLst>
      <p:ext uri="{BB962C8B-B14F-4D97-AF65-F5344CB8AC3E}">
        <p14:creationId xmlns:p14="http://schemas.microsoft.com/office/powerpoint/2010/main" xmlns="" val="919652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521148" y="1782116"/>
            <a:ext cx="10527161" cy="3416320"/>
          </a:xfrm>
          <a:prstGeom prst="rect">
            <a:avLst/>
          </a:prstGeom>
          <a:noFill/>
        </p:spPr>
        <p:txBody>
          <a:bodyPr wrap="square" rtlCol="0">
            <a:spAutoFit/>
          </a:bodyPr>
          <a:lstStyle/>
          <a:p>
            <a:r>
              <a:rPr lang="tr-TR" dirty="0"/>
              <a:t>Karaca, Ahmet (Hazırlayan) (1991), </a:t>
            </a:r>
            <a:r>
              <a:rPr lang="tr-TR" i="1" dirty="0"/>
              <a:t>Milli Azerbaycan Hareketi</a:t>
            </a:r>
            <a:r>
              <a:rPr lang="tr-TR" dirty="0"/>
              <a:t>, Azerbaycan Kültür Derneği Yayınları, Ankara.</a:t>
            </a:r>
          </a:p>
          <a:p>
            <a:r>
              <a:rPr lang="tr-TR" dirty="0" err="1"/>
              <a:t>Kılınç</a:t>
            </a:r>
            <a:r>
              <a:rPr lang="tr-TR" dirty="0"/>
              <a:t>, Erol (Hazırlayan) (2016), </a:t>
            </a:r>
            <a:r>
              <a:rPr lang="tr-TR" i="1" dirty="0"/>
              <a:t>Yusuf Akçura, Türkçülüğün Tarihi</a:t>
            </a:r>
            <a:r>
              <a:rPr lang="tr-TR" dirty="0"/>
              <a:t>, </a:t>
            </a:r>
            <a:r>
              <a:rPr lang="tr-TR" dirty="0" err="1"/>
              <a:t>Ötüken</a:t>
            </a:r>
            <a:r>
              <a:rPr lang="tr-TR" dirty="0"/>
              <a:t> Neşriyat, İstanbul.</a:t>
            </a:r>
          </a:p>
          <a:p>
            <a:r>
              <a:rPr lang="tr-TR" dirty="0" err="1"/>
              <a:t>Kurat</a:t>
            </a:r>
            <a:r>
              <a:rPr lang="tr-TR" dirty="0"/>
              <a:t>, </a:t>
            </a:r>
            <a:r>
              <a:rPr lang="tr-TR" dirty="0" err="1"/>
              <a:t>Akdes</a:t>
            </a:r>
            <a:r>
              <a:rPr lang="tr-TR" dirty="0"/>
              <a:t> Nimet (2010), </a:t>
            </a:r>
            <a:r>
              <a:rPr lang="tr-TR" i="1" dirty="0"/>
              <a:t>Rusya Tarihi, Başlangıçtan 1917’ye Kadar</a:t>
            </a:r>
            <a:r>
              <a:rPr lang="tr-TR" dirty="0"/>
              <a:t>, 5. Baskı (Tıpkıbasım), Türk Tarih Kurumu Basımevi, Ankara.</a:t>
            </a:r>
          </a:p>
          <a:p>
            <a:r>
              <a:rPr lang="tr-TR" dirty="0" err="1"/>
              <a:t>Talıbzade</a:t>
            </a:r>
            <a:r>
              <a:rPr lang="tr-TR" dirty="0"/>
              <a:t>, </a:t>
            </a:r>
            <a:r>
              <a:rPr lang="tr-TR" dirty="0" err="1"/>
              <a:t>Kamal</a:t>
            </a:r>
            <a:r>
              <a:rPr lang="tr-TR" dirty="0"/>
              <a:t> (1966) XX </a:t>
            </a:r>
            <a:r>
              <a:rPr lang="tr-TR" dirty="0" err="1"/>
              <a:t>Esr</a:t>
            </a:r>
            <a:r>
              <a:rPr lang="tr-TR" dirty="0"/>
              <a:t> Azerbaycan Edebi </a:t>
            </a:r>
            <a:r>
              <a:rPr lang="tr-TR" dirty="0" err="1"/>
              <a:t>Tengidi</a:t>
            </a:r>
            <a:r>
              <a:rPr lang="tr-TR" dirty="0"/>
              <a:t> (1905-1917-ci İller), Azerbaycan SSR </a:t>
            </a:r>
            <a:r>
              <a:rPr lang="tr-TR" dirty="0" err="1"/>
              <a:t>Elmler</a:t>
            </a:r>
            <a:r>
              <a:rPr lang="tr-TR" dirty="0"/>
              <a:t> </a:t>
            </a:r>
            <a:r>
              <a:rPr lang="tr-TR" dirty="0" err="1"/>
              <a:t>Akademiyası</a:t>
            </a:r>
            <a:r>
              <a:rPr lang="tr-TR" dirty="0"/>
              <a:t> </a:t>
            </a:r>
            <a:r>
              <a:rPr lang="tr-TR" dirty="0" err="1"/>
              <a:t>Neşriyyatı</a:t>
            </a:r>
            <a:r>
              <a:rPr lang="tr-TR" dirty="0"/>
              <a:t>, Bakı.</a:t>
            </a:r>
          </a:p>
          <a:p>
            <a:r>
              <a:rPr lang="tr-TR" dirty="0"/>
              <a:t>Uygur, Erdoğan (2008) “</a:t>
            </a:r>
            <a:r>
              <a:rPr lang="tr-TR" dirty="0" err="1"/>
              <a:t>Füyûzat</a:t>
            </a:r>
            <a:r>
              <a:rPr lang="tr-TR" dirty="0"/>
              <a:t> ve Molla Nasreddin Dergilerinde Edebî Dil Tartışmaları”, </a:t>
            </a:r>
            <a:r>
              <a:rPr lang="tr-TR" i="1" dirty="0"/>
              <a:t>Modern Türklük Araştırmaları Dergisi-</a:t>
            </a:r>
            <a:r>
              <a:rPr lang="tr-TR" i="1" dirty="0" err="1"/>
              <a:t>Journal</a:t>
            </a:r>
            <a:r>
              <a:rPr lang="tr-TR" i="1" dirty="0"/>
              <a:t> of Modern </a:t>
            </a:r>
            <a:r>
              <a:rPr lang="tr-TR" i="1" dirty="0" err="1"/>
              <a:t>Turkish</a:t>
            </a:r>
            <a:r>
              <a:rPr lang="tr-TR" i="1" dirty="0"/>
              <a:t> </a:t>
            </a:r>
            <a:r>
              <a:rPr lang="tr-TR" i="1" dirty="0" err="1"/>
              <a:t>Studies</a:t>
            </a:r>
            <a:r>
              <a:rPr lang="tr-TR" dirty="0"/>
              <a:t>, cilt 4, sayı 4 , s. 53-64, Ocak 2008.</a:t>
            </a:r>
          </a:p>
          <a:p>
            <a:r>
              <a:rPr lang="tr-TR" dirty="0"/>
              <a:t>Uygur, Erdoğan (2010), “Azerbaycan Matbuatında </a:t>
            </a:r>
            <a:r>
              <a:rPr lang="tr-TR" dirty="0" err="1"/>
              <a:t>Füyuzat</a:t>
            </a:r>
            <a:r>
              <a:rPr lang="tr-TR" dirty="0"/>
              <a:t> Dergisi”, </a:t>
            </a:r>
            <a:r>
              <a:rPr lang="tr-TR" i="1" dirty="0"/>
              <a:t>Modern Türklük Araştırmaları Dergisi</a:t>
            </a:r>
            <a:r>
              <a:rPr lang="tr-TR" dirty="0"/>
              <a:t>, cilt 7, sayı 2, Haziran 2010, Ankara. (15.07.2010).</a:t>
            </a:r>
          </a:p>
          <a:p>
            <a:endParaRPr lang="tr-TR" dirty="0"/>
          </a:p>
          <a:p>
            <a:endParaRPr lang="tr-TR" dirty="0"/>
          </a:p>
        </p:txBody>
      </p:sp>
      <p:sp>
        <p:nvSpPr>
          <p:cNvPr id="3" name="1 Başlık"/>
          <p:cNvSpPr txBox="1">
            <a:spLocks/>
          </p:cNvSpPr>
          <p:nvPr/>
        </p:nvSpPr>
        <p:spPr>
          <a:xfrm>
            <a:off x="1829221" y="693020"/>
            <a:ext cx="8229600" cy="3384376"/>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smtClean="0"/>
              <a:t>KAYNAKLAR</a:t>
            </a:r>
            <a:endParaRPr lang="tr-TR" sz="2700" b="1" dirty="0">
              <a:solidFill>
                <a:srgbClr val="0070C0"/>
              </a:solidFill>
            </a:endParaRPr>
          </a:p>
        </p:txBody>
      </p:sp>
    </p:spTree>
    <p:extLst>
      <p:ext uri="{BB962C8B-B14F-4D97-AF65-F5344CB8AC3E}">
        <p14:creationId xmlns:p14="http://schemas.microsoft.com/office/powerpoint/2010/main" xmlns="" val="2490867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58407" y="563935"/>
            <a:ext cx="8911687" cy="1280890"/>
          </a:xfrm>
        </p:spPr>
        <p:txBody>
          <a:bodyPr/>
          <a:lstStyle/>
          <a:p>
            <a:r>
              <a:rPr lang="tr-TR" dirty="0" smtClean="0">
                <a:solidFill>
                  <a:srgbClr val="FF0000"/>
                </a:solidFill>
              </a:rPr>
              <a:t>2. HAFTA</a:t>
            </a:r>
            <a:endParaRPr lang="tr-TR" dirty="0">
              <a:solidFill>
                <a:srgbClr val="FF0000"/>
              </a:solidFill>
            </a:endParaRPr>
          </a:p>
        </p:txBody>
      </p:sp>
      <p:sp>
        <p:nvSpPr>
          <p:cNvPr id="3" name="2 İçerik Yer Tutucusu"/>
          <p:cNvSpPr>
            <a:spLocks noGrp="1"/>
          </p:cNvSpPr>
          <p:nvPr>
            <p:ph idx="1"/>
          </p:nvPr>
        </p:nvSpPr>
        <p:spPr>
          <a:xfrm>
            <a:off x="2066495" y="2039698"/>
            <a:ext cx="8229600" cy="1828799"/>
          </a:xfrm>
        </p:spPr>
        <p:txBody>
          <a:bodyPr>
            <a:normAutofit/>
          </a:bodyPr>
          <a:lstStyle/>
          <a:p>
            <a:pPr algn="ctr">
              <a:buNone/>
            </a:pPr>
            <a:r>
              <a:rPr lang="tr-TR" sz="3000" b="1" dirty="0" smtClean="0"/>
              <a:t>ÇAĞDAŞ AZERBAYCAN EDEBİYATINA</a:t>
            </a:r>
          </a:p>
          <a:p>
            <a:pPr algn="ctr">
              <a:buNone/>
            </a:pPr>
            <a:r>
              <a:rPr lang="tr-TR" sz="3000" b="1" dirty="0" smtClean="0"/>
              <a:t>GİRİŞ</a:t>
            </a:r>
            <a:endParaRPr lang="tr-TR" sz="3000" b="1" dirty="0"/>
          </a:p>
        </p:txBody>
      </p:sp>
    </p:spTree>
    <p:extLst>
      <p:ext uri="{BB962C8B-B14F-4D97-AF65-F5344CB8AC3E}">
        <p14:creationId xmlns:p14="http://schemas.microsoft.com/office/powerpoint/2010/main" xmlns="" val="13947073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2339536" y="810718"/>
            <a:ext cx="3740224" cy="4525963"/>
          </a:xfrm>
        </p:spPr>
        <p:txBody>
          <a:bodyPr>
            <a:noAutofit/>
          </a:bodyPr>
          <a:lstStyle/>
          <a:p>
            <a:pPr marL="0">
              <a:buNone/>
            </a:pPr>
            <a:r>
              <a:rPr lang="tr-TR" sz="2800" dirty="0" smtClean="0"/>
              <a:t>Kırım’da Tercüman gazetesini çıkaran İsmail </a:t>
            </a:r>
            <a:r>
              <a:rPr lang="tr-TR" sz="2800" dirty="0" err="1" smtClean="0"/>
              <a:t>Gaspıralı</a:t>
            </a:r>
            <a:r>
              <a:rPr lang="tr-TR" sz="2800" dirty="0" smtClean="0"/>
              <a:t> eğitim alanında tüm Çarlık Rusya’sında yaşayan Türklere yönelik “Usul-i </a:t>
            </a:r>
            <a:r>
              <a:rPr lang="tr-TR" sz="2800" dirty="0" err="1" smtClean="0"/>
              <a:t>Cedid</a:t>
            </a:r>
            <a:r>
              <a:rPr lang="tr-TR" sz="2800" dirty="0" smtClean="0"/>
              <a:t>” denilen modern eğitim sisteminin uygulamaya konulması için gazete sayfalarında sürekli tavsiyelerde bulunur. </a:t>
            </a:r>
            <a:endParaRPr lang="tr-TR" sz="2800" dirty="0"/>
          </a:p>
        </p:txBody>
      </p:sp>
      <p:pic>
        <p:nvPicPr>
          <p:cNvPr id="4" name="Picture 2" descr="E:\ECTS-Bologna\Bologna Tr-İng-Kasım 2017\Yazarların Resimleri\Tercüman-Gaspıralı.jpg"/>
          <p:cNvPicPr>
            <a:picLocks noGrp="1" noChangeAspect="1" noChangeArrowheads="1"/>
          </p:cNvPicPr>
          <p:nvPr>
            <p:ph sz="half" idx="2"/>
          </p:nvPr>
        </p:nvPicPr>
        <p:blipFill>
          <a:blip r:embed="rId2" cstate="print"/>
          <a:srcRect/>
          <a:stretch>
            <a:fillRect/>
          </a:stretch>
        </p:blipFill>
        <p:spPr bwMode="auto">
          <a:xfrm>
            <a:off x="6786797" y="1201491"/>
            <a:ext cx="3740224" cy="3744415"/>
          </a:xfrm>
          <a:prstGeom prst="rect">
            <a:avLst/>
          </a:prstGeom>
          <a:noFill/>
        </p:spPr>
      </p:pic>
    </p:spTree>
    <p:extLst>
      <p:ext uri="{BB962C8B-B14F-4D97-AF65-F5344CB8AC3E}">
        <p14:creationId xmlns:p14="http://schemas.microsoft.com/office/powerpoint/2010/main" xmlns="" val="12460668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711624" y="1268760"/>
            <a:ext cx="7056784" cy="2246769"/>
          </a:xfrm>
          <a:prstGeom prst="rect">
            <a:avLst/>
          </a:prstGeom>
        </p:spPr>
        <p:txBody>
          <a:bodyPr wrap="square">
            <a:spAutoFit/>
          </a:bodyPr>
          <a:lstStyle/>
          <a:p>
            <a:pPr algn="just"/>
            <a:r>
              <a:rPr lang="tr-TR" sz="2800" dirty="0"/>
              <a:t>Okul sayısının artırılması, kadimci eğitim anlayışının terk edilerek Avrupaî tarzda bir eğitimin yapılması, kız-erkek çocuk ayrımı yapılmadan bütün çocukların eğitim almasının sağlanması gibi önemli konularla meşgul olur. </a:t>
            </a:r>
          </a:p>
        </p:txBody>
      </p:sp>
    </p:spTree>
    <p:extLst>
      <p:ext uri="{BB962C8B-B14F-4D97-AF65-F5344CB8AC3E}">
        <p14:creationId xmlns:p14="http://schemas.microsoft.com/office/powerpoint/2010/main" xmlns="" val="30628133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639616" y="908721"/>
            <a:ext cx="7200800" cy="2677656"/>
          </a:xfrm>
          <a:prstGeom prst="rect">
            <a:avLst/>
          </a:prstGeom>
        </p:spPr>
        <p:txBody>
          <a:bodyPr wrap="square">
            <a:spAutoFit/>
          </a:bodyPr>
          <a:lstStyle/>
          <a:p>
            <a:pPr algn="just"/>
            <a:r>
              <a:rPr lang="tr-TR" sz="2800" dirty="0"/>
              <a:t>Gaspıralı’nın ısrarla üzerinde durduğu bir başka konu da Türkler arasında İstanbul Türkçesi temelli ortak bir iletişim dilinin ölçünlü hâle getirilmesi düşüncesidir.  Bu düşünce Rusya’nın diğer bölgelerinde yaşayan Türk entelektüellerin önemli bir kısmı tarafından kuvvetle desteklenir. </a:t>
            </a:r>
          </a:p>
        </p:txBody>
      </p:sp>
    </p:spTree>
    <p:extLst>
      <p:ext uri="{BB962C8B-B14F-4D97-AF65-F5344CB8AC3E}">
        <p14:creationId xmlns:p14="http://schemas.microsoft.com/office/powerpoint/2010/main" xmlns="" val="6234294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484784"/>
            <a:ext cx="7344816" cy="1384995"/>
          </a:xfrm>
          <a:prstGeom prst="rect">
            <a:avLst/>
          </a:prstGeom>
        </p:spPr>
        <p:txBody>
          <a:bodyPr wrap="square">
            <a:spAutoFit/>
          </a:bodyPr>
          <a:lstStyle/>
          <a:p>
            <a:pPr algn="just"/>
            <a:r>
              <a:rPr lang="tr-TR" sz="2800" dirty="0"/>
              <a:t>Rusya’da Ekim 1905’te meşrutiyetin ilan edilmesi bütün halklara önemli temel haklar ve özgürlükler getirmiştir.</a:t>
            </a:r>
          </a:p>
        </p:txBody>
      </p:sp>
    </p:spTree>
    <p:extLst>
      <p:ext uri="{BB962C8B-B14F-4D97-AF65-F5344CB8AC3E}">
        <p14:creationId xmlns:p14="http://schemas.microsoft.com/office/powerpoint/2010/main" xmlns="" val="1736854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124745"/>
            <a:ext cx="7272808" cy="3108543"/>
          </a:xfrm>
          <a:prstGeom prst="rect">
            <a:avLst/>
          </a:prstGeom>
        </p:spPr>
        <p:txBody>
          <a:bodyPr wrap="square">
            <a:spAutoFit/>
          </a:bodyPr>
          <a:lstStyle/>
          <a:p>
            <a:pPr algn="just"/>
            <a:r>
              <a:rPr lang="tr-TR" sz="2800" dirty="0"/>
              <a:t>Meşrutiyetin ilan edilmesiyle birlikte Türk topluluklar arasında ileri gelenler, müracaat ettikleri halde Çarlık yönetiminin izin vermemesine rağmen ilk kez kongreler düzenleyerek temel hak ve özgürlükler konusunda istişarede bulunmuşlar; izleyecekleri yol haritasını belirlemişlerdir.</a:t>
            </a:r>
          </a:p>
        </p:txBody>
      </p:sp>
    </p:spTree>
    <p:extLst>
      <p:ext uri="{BB962C8B-B14F-4D97-AF65-F5344CB8AC3E}">
        <p14:creationId xmlns:p14="http://schemas.microsoft.com/office/powerpoint/2010/main" xmlns="" val="1825854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412776"/>
            <a:ext cx="7200800" cy="1384995"/>
          </a:xfrm>
          <a:prstGeom prst="rect">
            <a:avLst/>
          </a:prstGeom>
        </p:spPr>
        <p:txBody>
          <a:bodyPr wrap="square">
            <a:spAutoFit/>
          </a:bodyPr>
          <a:lstStyle/>
          <a:p>
            <a:pPr algn="just"/>
            <a:r>
              <a:rPr lang="tr-TR" sz="2800" spc="-150" dirty="0"/>
              <a:t>Kongrelerin izinsiz ve gizli yapılmasına rağmen alınan kararların yasal yollarla uygulamaya geçirilmesi oybirliğiyle kabul edilmiştir. </a:t>
            </a:r>
          </a:p>
        </p:txBody>
      </p:sp>
    </p:spTree>
    <p:extLst>
      <p:ext uri="{BB962C8B-B14F-4D97-AF65-F5344CB8AC3E}">
        <p14:creationId xmlns:p14="http://schemas.microsoft.com/office/powerpoint/2010/main" xmlns="" val="2884202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639616" y="1484784"/>
            <a:ext cx="7128792" cy="1815882"/>
          </a:xfrm>
          <a:prstGeom prst="rect">
            <a:avLst/>
          </a:prstGeom>
        </p:spPr>
        <p:txBody>
          <a:bodyPr wrap="square">
            <a:spAutoFit/>
          </a:bodyPr>
          <a:lstStyle/>
          <a:p>
            <a:pPr algn="just"/>
            <a:r>
              <a:rPr lang="tr-TR" sz="2800" dirty="0"/>
              <a:t>Ortak iletişim dilinin Gaspıralı’nın düşüncesine uygun bir şekilde İstanbul Türkçesi temelli geliştirilmesi talebi de oybirliğiyle kabul görmüştür.</a:t>
            </a:r>
          </a:p>
        </p:txBody>
      </p:sp>
    </p:spTree>
    <p:extLst>
      <p:ext uri="{BB962C8B-B14F-4D97-AF65-F5344CB8AC3E}">
        <p14:creationId xmlns:p14="http://schemas.microsoft.com/office/powerpoint/2010/main" xmlns="" val="3518907924"/>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TotalTime>
  <Words>719</Words>
  <Application>Microsoft Office PowerPoint</Application>
  <PresentationFormat>Özel</PresentationFormat>
  <Paragraphs>35</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Duman</vt:lpstr>
      <vt:lpstr>TL3030  ÇAĞDAŞ AZERBAYCAN EDEBİYATI                                           Prof. Dr. Erdoğan Uygur</vt:lpstr>
      <vt:lpstr>2. HAFTA</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TL3030  ÇAĞDAŞ AZERBAYCAN EDEBİYATI                                           Prof. Dr. Erdoğan Uygur</dc:title>
  <dc:creator>kısmi zamanlı</dc:creator>
  <cp:lastModifiedBy>Ordinateur</cp:lastModifiedBy>
  <cp:revision>5</cp:revision>
  <dcterms:created xsi:type="dcterms:W3CDTF">2018-03-05T10:27:15Z</dcterms:created>
  <dcterms:modified xsi:type="dcterms:W3CDTF">2018-03-05T20:22:54Z</dcterms:modified>
</cp:coreProperties>
</file>