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7" r:id="rId8"/>
    <p:sldId id="292" r:id="rId9"/>
    <p:sldId id="293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522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Malzemelerin İşlevsel Olarak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209309" cy="435133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Malzemeler işlevlerine göre sınıflandırabilir.</a:t>
            </a:r>
          </a:p>
          <a:p>
            <a:r>
              <a:rPr lang="tr-TR" sz="2400" dirty="0" smtClean="0"/>
              <a:t>Bu işlevler; yapısal (mekanik), havacılık, biyomedikal, elektronik, enerji ve çevresel, manyetik, optik, ve akıllı malzemeler olarak adlandırılabilir.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44" y="1315438"/>
            <a:ext cx="5691001" cy="554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6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Yapısal Malzemeler: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Bu tür malzemeler yük taşıması için tasarlanmıştır.</a:t>
            </a:r>
            <a:endParaRPr lang="en-US" sz="2400" dirty="0" smtClean="0"/>
          </a:p>
          <a:p>
            <a:r>
              <a:rPr lang="tr-TR" sz="2400" dirty="0" smtClean="0"/>
              <a:t>Çelikler, beton ve </a:t>
            </a:r>
            <a:r>
              <a:rPr lang="tr-TR" sz="2400" dirty="0" err="1" smtClean="0"/>
              <a:t>kompozitler</a:t>
            </a:r>
            <a:r>
              <a:rPr lang="tr-TR" sz="2400" dirty="0"/>
              <a:t> </a:t>
            </a:r>
            <a:r>
              <a:rPr lang="tr-TR" sz="2400" dirty="0" smtClean="0"/>
              <a:t>bina ve köprü yapımında kullanılır.</a:t>
            </a:r>
          </a:p>
          <a:p>
            <a:r>
              <a:rPr lang="tr-TR" sz="2400" dirty="0" smtClean="0"/>
              <a:t>Otomobil yapımında çelikler, camlar, plastikler ve </a:t>
            </a:r>
            <a:r>
              <a:rPr lang="tr-TR" sz="2400" dirty="0" err="1" smtClean="0"/>
              <a:t>kompozitler</a:t>
            </a:r>
            <a:r>
              <a:rPr lang="tr-TR" sz="2400" dirty="0" smtClean="0"/>
              <a:t> kullanılır.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816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Malzemelerin Yapısal Olarak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Buradaki yapısal terimi, malzemenin atomlarının dizilimlerinin mikroskobik boyutta değerlendirilmesi olarak tanımlanır. </a:t>
            </a:r>
            <a:r>
              <a:rPr lang="tr-TR" sz="2400" dirty="0" err="1" smtClean="0"/>
              <a:t>Mikroyapı</a:t>
            </a:r>
            <a:r>
              <a:rPr lang="tr-TR" sz="2400" dirty="0" smtClean="0"/>
              <a:t> olarak da adlandırılabilir.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Bu dizilimler </a:t>
            </a:r>
            <a:r>
              <a:rPr lang="tr-TR" sz="2400" dirty="0" err="1" smtClean="0"/>
              <a:t>angstrom</a:t>
            </a:r>
            <a:r>
              <a:rPr lang="tr-TR" sz="2400" dirty="0" smtClean="0"/>
              <a:t> boyutundan milimetre boyutuna kadar değişiklik gösterebilir.</a:t>
            </a:r>
            <a:endParaRPr lang="en-US" sz="2400" dirty="0" smtClean="0"/>
          </a:p>
          <a:p>
            <a:r>
              <a:rPr lang="tr-TR" sz="2400" dirty="0" smtClean="0"/>
              <a:t>Bazı malzemeler kristal yapıda iken bazıları amorf yapıdadır.</a:t>
            </a:r>
          </a:p>
          <a:p>
            <a:r>
              <a:rPr lang="tr-TR" sz="2400" dirty="0" smtClean="0"/>
              <a:t>Bazı malzemeler tek kristalli yapıdadır. Bazıları ise bir çok kristalden oluşur ve bu malzemeler </a:t>
            </a:r>
            <a:r>
              <a:rPr lang="tr-TR" sz="2400" dirty="0" err="1" smtClean="0"/>
              <a:t>polikristal</a:t>
            </a:r>
            <a:r>
              <a:rPr lang="tr-TR" sz="2400" dirty="0" smtClean="0"/>
              <a:t> malzemeler olarak isimlendirilir.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Kristallerin boyut ve şekil gibi özellikleri ve kristal arası bölgeler (kristal sınırları) malzemelerin özelliklerini değiştirebilir.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849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Yapısal Olarak Sınıflandırılması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030" y="1825624"/>
            <a:ext cx="4961795" cy="3525693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192481" y="5704609"/>
            <a:ext cx="8655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Şekil 2. paslanmaz çeliğin tane ve tane sınırlarını gösteren </a:t>
            </a:r>
            <a:r>
              <a:rPr lang="tr-TR" sz="2000" dirty="0" err="1" smtClean="0"/>
              <a:t>mikroyapı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5692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Havacılık: </a:t>
            </a:r>
          </a:p>
          <a:p>
            <a:r>
              <a:rPr lang="tr-TR" sz="2400" dirty="0" smtClean="0"/>
              <a:t>İlk uçaklarda tahta ve alüminyum gibi hafif malzemeler kullanılmıştır.</a:t>
            </a:r>
            <a:endParaRPr lang="tr-TR" sz="2400" dirty="0"/>
          </a:p>
          <a:p>
            <a:r>
              <a:rPr lang="tr-TR" sz="2400" dirty="0" smtClean="0"/>
              <a:t>Alüminyum alaşımları, plastikler, silika, karbon-karbon </a:t>
            </a:r>
            <a:r>
              <a:rPr lang="tr-TR" sz="2400" dirty="0" err="1" smtClean="0"/>
              <a:t>kompozitler</a:t>
            </a:r>
            <a:r>
              <a:rPr lang="tr-TR" sz="2400" dirty="0" smtClean="0"/>
              <a:t> ve bunlar gibi bir çok malzeme bu sınıfa aittir.</a:t>
            </a:r>
            <a:endParaRPr lang="en-US" sz="2400" dirty="0" smtClean="0"/>
          </a:p>
          <a:p>
            <a:pPr marL="0" indent="0">
              <a:buNone/>
            </a:pPr>
            <a:r>
              <a:rPr lang="tr-TR" sz="2400" dirty="0" smtClean="0"/>
              <a:t>Biyomedikal:</a:t>
            </a:r>
          </a:p>
          <a:p>
            <a:r>
              <a:rPr lang="tr-TR" sz="2400" dirty="0" smtClean="0"/>
              <a:t>Kemiklerimiz ve dişlerimiz, doğal olarak oluşmuş bir tür seramik olan </a:t>
            </a:r>
            <a:r>
              <a:rPr lang="tr-TR" sz="2400" dirty="0" err="1" smtClean="0"/>
              <a:t>hidroksiapatitten</a:t>
            </a:r>
            <a:r>
              <a:rPr lang="tr-TR" sz="2400" dirty="0" smtClean="0"/>
              <a:t> yapılabilir.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Yapay organlar, protez kemik, kalp damarı </a:t>
            </a:r>
            <a:r>
              <a:rPr lang="tr-TR" sz="2400" dirty="0" err="1" smtClean="0"/>
              <a:t>stenti</a:t>
            </a:r>
            <a:r>
              <a:rPr lang="tr-TR" sz="2400" dirty="0"/>
              <a:t> </a:t>
            </a:r>
            <a:r>
              <a:rPr lang="tr-TR" sz="2400" dirty="0" smtClean="0"/>
              <a:t>gibi malzemeler plastik, titanyum alaşımları ve paslanmaz çelik kullanılarak yapılabilir.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369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Elektronik Malzemeler:</a:t>
            </a:r>
          </a:p>
          <a:p>
            <a:r>
              <a:rPr lang="tr-TR" sz="2400" dirty="0" smtClean="0"/>
              <a:t>Silikon gibi yarıiletken malzemeler bilgisayar çiplerinde kullanılır.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Bar</a:t>
            </a:r>
            <a:r>
              <a:rPr lang="tr-TR" sz="2400" dirty="0" smtClean="0"/>
              <a:t>y</a:t>
            </a:r>
            <a:r>
              <a:rPr lang="en-US" sz="2400" dirty="0" smtClean="0"/>
              <a:t>um </a:t>
            </a:r>
            <a:r>
              <a:rPr lang="en-US" sz="2400" dirty="0" err="1" smtClean="0"/>
              <a:t>titanat</a:t>
            </a:r>
            <a:r>
              <a:rPr lang="tr-TR" sz="2400" dirty="0" smtClean="0"/>
              <a:t> </a:t>
            </a:r>
            <a:r>
              <a:rPr lang="en-US" sz="2400" dirty="0" smtClean="0"/>
              <a:t>(BaTiO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), </a:t>
            </a:r>
            <a:r>
              <a:rPr lang="en-US" sz="2400" dirty="0" err="1" smtClean="0"/>
              <a:t>tantal</a:t>
            </a:r>
            <a:r>
              <a:rPr lang="en-US" sz="2400" dirty="0" smtClean="0"/>
              <a:t> o</a:t>
            </a:r>
            <a:r>
              <a:rPr lang="tr-TR" sz="2400" dirty="0" err="1" smtClean="0"/>
              <a:t>ksit</a:t>
            </a:r>
            <a:r>
              <a:rPr lang="en-US" sz="2400" dirty="0" smtClean="0"/>
              <a:t> (Ta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), </a:t>
            </a:r>
            <a:r>
              <a:rPr lang="tr-TR" sz="2400" dirty="0" smtClean="0"/>
              <a:t>ve çoğu yalıtkan malzeme seramik malzeme yapmakta kullanılabilir.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Güçlü mıknatıs yapmak için </a:t>
            </a:r>
            <a:r>
              <a:rPr lang="tr-TR" sz="2400" dirty="0" err="1" smtClean="0"/>
              <a:t>süperiletkenler</a:t>
            </a:r>
            <a:r>
              <a:rPr lang="tr-TR" sz="2400" dirty="0" smtClean="0"/>
              <a:t> kullanılır.</a:t>
            </a:r>
          </a:p>
          <a:p>
            <a:r>
              <a:rPr lang="tr-TR" sz="2400" dirty="0" smtClean="0"/>
              <a:t>Bakır, alüminyum ve diğer iletken metaller de bu gruptadır.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3396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Ener</a:t>
            </a:r>
            <a:r>
              <a:rPr lang="tr-TR" sz="2400" dirty="0" err="1" smtClean="0"/>
              <a:t>ji</a:t>
            </a:r>
            <a:r>
              <a:rPr lang="tr-TR" sz="2400" dirty="0" smtClean="0"/>
              <a:t> ve Çevre</a:t>
            </a:r>
            <a:r>
              <a:rPr lang="en-US" sz="2400" dirty="0" smtClean="0"/>
              <a:t> </a:t>
            </a:r>
            <a:r>
              <a:rPr lang="tr-TR" sz="2400" dirty="0" smtClean="0"/>
              <a:t>Teknolojisi: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Zirkonyum oksit </a:t>
            </a:r>
            <a:r>
              <a:rPr lang="en-US" sz="2400" dirty="0"/>
              <a:t>(</a:t>
            </a:r>
            <a:r>
              <a:rPr lang="en-US" sz="2400" dirty="0" err="1"/>
              <a:t>ZrO</a:t>
            </a:r>
            <a:r>
              <a:rPr lang="en-US" sz="2400" baseline="-25000" dirty="0" err="1"/>
              <a:t>2</a:t>
            </a:r>
            <a:r>
              <a:rPr lang="en-US" sz="2400" dirty="0"/>
              <a:t>) </a:t>
            </a:r>
            <a:r>
              <a:rPr lang="tr-TR" sz="2400" dirty="0" smtClean="0"/>
              <a:t>gibi seramik malzemeler batarya ve yakıt hücrelerinde kullanılan bir malzemedir.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Batarya teknolojisi uzun ömürlü ve taşınabilir güce ihtiyaç duyan çoğu elektronik cihaz için önemlidir.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Yakıt pilleri (hücre) arabalarda kullanılabilir.</a:t>
            </a:r>
          </a:p>
          <a:p>
            <a:r>
              <a:rPr lang="tr-TR" sz="2400" dirty="0" smtClean="0"/>
              <a:t>Petrol endüstrisinde </a:t>
            </a:r>
            <a:r>
              <a:rPr lang="tr-TR" sz="2400" dirty="0" err="1" smtClean="0"/>
              <a:t>zeolit</a:t>
            </a:r>
            <a:r>
              <a:rPr lang="tr-TR" sz="2400" dirty="0" smtClean="0"/>
              <a:t> (sodyum alüminyum silikat) ve</a:t>
            </a:r>
            <a:r>
              <a:rPr lang="en-US" sz="2400" dirty="0" smtClean="0"/>
              <a:t> </a:t>
            </a:r>
            <a:r>
              <a:rPr lang="tr-TR" sz="2400" dirty="0" smtClean="0"/>
              <a:t>alüminyum oksit gibi malzemeler alt malzeme olarak kullanılır.</a:t>
            </a:r>
          </a:p>
          <a:p>
            <a:r>
              <a:rPr lang="tr-TR" sz="2400" dirty="0" smtClean="0"/>
              <a:t>Sıvı ve gazların saflaştırılması işlemlerinde seramik ve plastikler kullanılır.</a:t>
            </a:r>
            <a:endParaRPr lang="en-US" sz="2400" dirty="0" smtClean="0"/>
          </a:p>
          <a:p>
            <a:r>
              <a:rPr lang="tr-TR" sz="2400" dirty="0" smtClean="0"/>
              <a:t>Güneş enerjisinde kristal silikon veya amorf silikon malzemeler kullanılır.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1575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Ma</a:t>
            </a:r>
            <a:r>
              <a:rPr lang="tr-TR" sz="2400" dirty="0" err="1" smtClean="0"/>
              <a:t>nyetik</a:t>
            </a:r>
            <a:r>
              <a:rPr lang="en-US" sz="2400" dirty="0" smtClean="0"/>
              <a:t> Ma</a:t>
            </a:r>
            <a:r>
              <a:rPr lang="tr-TR" sz="2400" dirty="0" err="1" smtClean="0"/>
              <a:t>lzemeler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Bilgisayar sabit diskleri, ses ve video kasetleri yapımında bir çok seramik, plastik ve polimer malzemeler kullanılır.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G</a:t>
            </a: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tr-TR" sz="2400" dirty="0" smtClean="0"/>
              <a:t>demir oksit</a:t>
            </a:r>
            <a:r>
              <a:rPr lang="en-US" sz="2400" dirty="0" smtClean="0"/>
              <a:t> (g-</a:t>
            </a:r>
            <a:r>
              <a:rPr lang="en-US" sz="2400" dirty="0" err="1" smtClean="0"/>
              <a:t>Fe</a:t>
            </a:r>
            <a:r>
              <a:rPr lang="en-US" sz="2400" baseline="-25000" dirty="0" err="1" smtClean="0"/>
              <a:t>2</a:t>
            </a:r>
            <a:r>
              <a:rPr lang="en-US" sz="2400" dirty="0" err="1" smtClean="0"/>
              <a:t>O</a:t>
            </a:r>
            <a:r>
              <a:rPr lang="en-US" sz="2400" baseline="-25000" dirty="0" err="1" smtClean="0"/>
              <a:t>3</a:t>
            </a:r>
            <a:r>
              <a:rPr lang="en-US" sz="2400" dirty="0" smtClean="0"/>
              <a:t>) </a:t>
            </a:r>
            <a:r>
              <a:rPr lang="tr-TR" sz="2400" dirty="0" smtClean="0"/>
              <a:t>ses kasetlerinde,</a:t>
            </a:r>
          </a:p>
          <a:p>
            <a:r>
              <a:rPr lang="tr-TR" sz="2400" dirty="0" smtClean="0"/>
              <a:t>Yüksek saflıkta demir video kasetlerinde,</a:t>
            </a:r>
            <a:endParaRPr lang="en-US" sz="2400" dirty="0" smtClean="0"/>
          </a:p>
          <a:p>
            <a:r>
              <a:rPr lang="tr-TR" sz="2400" dirty="0" smtClean="0"/>
              <a:t>Kobalt-platin- tantal-krom alaşımları bilgisayar sabit diskinde kullanılır.</a:t>
            </a:r>
          </a:p>
          <a:p>
            <a:r>
              <a:rPr lang="tr-TR" sz="2400" dirty="0" smtClean="0"/>
              <a:t>Bir çok manyetik </a:t>
            </a:r>
            <a:r>
              <a:rPr lang="tr-TR" sz="2400" dirty="0" err="1" smtClean="0"/>
              <a:t>ferrit</a:t>
            </a:r>
            <a:r>
              <a:rPr lang="tr-TR" sz="2400" dirty="0" smtClean="0"/>
              <a:t> kablosuz iletişim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91511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Opti</a:t>
            </a:r>
            <a:r>
              <a:rPr lang="tr-TR" sz="2400" dirty="0" smtClean="0"/>
              <a:t>k</a:t>
            </a:r>
            <a:r>
              <a:rPr lang="en-US" sz="2400" dirty="0" smtClean="0"/>
              <a:t> Ma</a:t>
            </a:r>
            <a:r>
              <a:rPr lang="tr-TR" sz="2400" dirty="0" err="1" smtClean="0"/>
              <a:t>lzemeler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err="1" smtClean="0"/>
              <a:t>Sili</a:t>
            </a:r>
            <a:r>
              <a:rPr lang="tr-TR" sz="2400" dirty="0" smtClean="0"/>
              <a:t>k</a:t>
            </a:r>
            <a:r>
              <a:rPr lang="en-US" sz="2400" dirty="0" smtClean="0"/>
              <a:t>a </a:t>
            </a:r>
            <a:r>
              <a:rPr lang="tr-TR" sz="2400" dirty="0" smtClean="0"/>
              <a:t>optik fiber yapımında kullanılır.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Yaklaşık on milyon kilometre uzunluğunda optik fiber kurulmuş durumdadır.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Amorf </a:t>
            </a:r>
            <a:r>
              <a:rPr lang="tr-TR" sz="2400" dirty="0" err="1" smtClean="0"/>
              <a:t>silicon</a:t>
            </a:r>
            <a:r>
              <a:rPr lang="tr-TR" sz="2400" dirty="0" smtClean="0"/>
              <a:t> güneş panellerinde ve </a:t>
            </a:r>
            <a:r>
              <a:rPr lang="tr-TR" sz="2400" dirty="0" err="1" smtClean="0"/>
              <a:t>potovoltaik</a:t>
            </a:r>
            <a:r>
              <a:rPr lang="tr-TR" sz="2400" dirty="0" smtClean="0"/>
              <a:t> panellerde kullanılır.</a:t>
            </a:r>
          </a:p>
          <a:p>
            <a:r>
              <a:rPr lang="tr-TR" sz="2400" dirty="0" smtClean="0"/>
              <a:t>Polimerler LCD yapımında kullanılır.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9286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/>
              <a:t>A</a:t>
            </a:r>
            <a:r>
              <a:rPr lang="tr-TR" sz="2400" dirty="0" smtClean="0"/>
              <a:t>kıllı Malzemeler: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Akıllı malzemeler sıcaklık, gerilim ve nem gibi çevresel etkileri fark eden ve bu etkilere tepki veren malzemelerdir.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Akıllı malzeme bazlı sistemler genellikle sensor ve </a:t>
            </a:r>
            <a:r>
              <a:rPr lang="tr-TR" sz="2400" dirty="0" err="1" smtClean="0"/>
              <a:t>aktüatör</a:t>
            </a:r>
            <a:r>
              <a:rPr lang="tr-TR" sz="2400" dirty="0" smtClean="0"/>
              <a:t> içerir.</a:t>
            </a:r>
          </a:p>
          <a:p>
            <a:r>
              <a:rPr lang="tr-TR" sz="2400" dirty="0" smtClean="0"/>
              <a:t>Kurşun zirkonyum </a:t>
            </a:r>
            <a:r>
              <a:rPr lang="tr-TR" sz="2400" dirty="0" err="1" smtClean="0"/>
              <a:t>titanat</a:t>
            </a:r>
            <a:r>
              <a:rPr lang="tr-TR" sz="2400" dirty="0" smtClean="0"/>
              <a:t> (</a:t>
            </a:r>
            <a:r>
              <a:rPr lang="en-US" sz="2400" dirty="0" smtClean="0"/>
              <a:t>lead zirconium </a:t>
            </a:r>
            <a:r>
              <a:rPr lang="en-US" sz="2400" dirty="0" err="1" smtClean="0"/>
              <a:t>titanate</a:t>
            </a:r>
            <a:r>
              <a:rPr lang="en-US" sz="2400" dirty="0" smtClean="0"/>
              <a:t> (PZT)</a:t>
            </a:r>
            <a:r>
              <a:rPr lang="tr-TR" sz="2400" dirty="0" smtClean="0"/>
              <a:t>) ve şekil hafızalı alaşımlar bu sınıftadır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/>
              <a:t>Bir diğer örneği ise MR sıvılarıdır. </a:t>
            </a:r>
          </a:p>
          <a:p>
            <a:r>
              <a:rPr lang="tr-TR" sz="2400" dirty="0"/>
              <a:t>Bunlar manyetik alana tepki veren manyetik boyalardır.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2504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err="1" smtClean="0"/>
              <a:t>Nanomalzemeler</a:t>
            </a:r>
            <a:r>
              <a:rPr lang="tr-TR" sz="2400" dirty="0" smtClean="0"/>
              <a:t>:</a:t>
            </a:r>
          </a:p>
          <a:p>
            <a:r>
              <a:rPr lang="tr-TR" sz="2400" dirty="0" err="1" smtClean="0"/>
              <a:t>Nanomalzemeler</a:t>
            </a:r>
            <a:r>
              <a:rPr lang="tr-TR" sz="2400" dirty="0" smtClean="0"/>
              <a:t> yeni bir sınıf olarak adlandırılabilir.</a:t>
            </a:r>
          </a:p>
          <a:p>
            <a:r>
              <a:rPr lang="tr-TR" sz="2400" dirty="0" smtClean="0"/>
              <a:t>Bu malzemeler olağanüstü özelliklere sahip ve teknolojik açıdan gelişime açıktır.  Ayrıca metallere, seramiklere, plastiklere ve </a:t>
            </a:r>
            <a:r>
              <a:rPr lang="tr-TR" sz="2400" dirty="0" err="1" smtClean="0"/>
              <a:t>kompozitlere</a:t>
            </a:r>
            <a:r>
              <a:rPr lang="tr-TR" sz="2400" dirty="0" smtClean="0"/>
              <a:t> uygulanabilirler.</a:t>
            </a:r>
          </a:p>
          <a:p>
            <a:r>
              <a:rPr lang="tr-TR" sz="2400" dirty="0" err="1" smtClean="0"/>
              <a:t>Nano</a:t>
            </a:r>
            <a:r>
              <a:rPr lang="tr-TR" sz="2400" dirty="0" smtClean="0"/>
              <a:t> terimi 100 nanometreden (</a:t>
            </a:r>
            <a:r>
              <a:rPr lang="en-US" sz="2400" dirty="0"/>
              <a:t>10</a:t>
            </a:r>
            <a:r>
              <a:rPr lang="en-US" sz="2400" baseline="30000" dirty="0"/>
              <a:t>-9</a:t>
            </a:r>
            <a:r>
              <a:rPr lang="en-US" sz="2400" dirty="0"/>
              <a:t> m</a:t>
            </a:r>
            <a:r>
              <a:rPr lang="tr-TR" sz="2400" dirty="0" smtClean="0"/>
              <a:t>) küçük tanecikler için kullanılır.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8611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Malzemelerin İşlevsel Olarak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Nanomaterials:</a:t>
            </a:r>
          </a:p>
          <a:p>
            <a:r>
              <a:rPr lang="tr-TR" sz="2400" dirty="0" smtClean="0"/>
              <a:t>Bazı fiziksel ve kimyasal özellikler, atomik boyutlara indikçe inanılmaz değişiklikler gösterir.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Örneğin makro boyutlarda mat olan bir malzeme </a:t>
            </a:r>
            <a:r>
              <a:rPr lang="tr-TR" sz="2400" dirty="0" err="1" smtClean="0"/>
              <a:t>nano</a:t>
            </a:r>
            <a:r>
              <a:rPr lang="tr-TR" sz="2400" dirty="0" smtClean="0"/>
              <a:t> boyutta saydamdır. Kimyasal karalılığa sahip malzemeler yanıcı olabilirler. Elektriksel olarak yalıtkan malzemeler iletken özellik gösterebilir.</a:t>
            </a:r>
          </a:p>
          <a:p>
            <a:r>
              <a:rPr lang="tr-TR" sz="2400" dirty="0" smtClean="0"/>
              <a:t>Bu sebeplerden dolayı </a:t>
            </a:r>
            <a:r>
              <a:rPr lang="tr-TR" sz="2400" dirty="0" err="1" smtClean="0"/>
              <a:t>nanomalzemeler</a:t>
            </a:r>
            <a:r>
              <a:rPr lang="tr-TR" sz="2400" dirty="0" smtClean="0"/>
              <a:t> bir çok kullanım alanı bulmuştur: </a:t>
            </a:r>
            <a:r>
              <a:rPr lang="tr-TR" sz="2400" dirty="0" err="1" smtClean="0"/>
              <a:t>elektroniki</a:t>
            </a:r>
            <a:r>
              <a:rPr lang="tr-TR" sz="2400" dirty="0" smtClean="0"/>
              <a:t> biyomedikal, spor ekipmanları, enerji üretim malzemeleri gibi.</a:t>
            </a:r>
          </a:p>
        </p:txBody>
      </p:sp>
    </p:spTree>
    <p:extLst>
      <p:ext uri="{BB962C8B-B14F-4D97-AF65-F5344CB8AC3E}">
        <p14:creationId xmlns:p14="http://schemas.microsoft.com/office/powerpoint/2010/main" val="175346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665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İşlevsel Olarak Sınıflandırılması</vt:lpstr>
      <vt:lpstr>Malzemelerin Yapısal Olarak Sınıflandırılması</vt:lpstr>
      <vt:lpstr>Malzemelerin Yapısal Olarak Sınıflandırılması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149</cp:revision>
  <dcterms:created xsi:type="dcterms:W3CDTF">2016-07-27T06:35:54Z</dcterms:created>
  <dcterms:modified xsi:type="dcterms:W3CDTF">2020-05-10T16:23:30Z</dcterms:modified>
</cp:coreProperties>
</file>