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6" r:id="rId4"/>
    <p:sldId id="271" r:id="rId5"/>
    <p:sldId id="265" r:id="rId6"/>
    <p:sldId id="264" r:id="rId7"/>
    <p:sldId id="263" r:id="rId8"/>
    <p:sldId id="262" r:id="rId9"/>
    <p:sldId id="261" r:id="rId10"/>
    <p:sldId id="259" r:id="rId11"/>
    <p:sldId id="258" r:id="rId12"/>
    <p:sldId id="269" r:id="rId13"/>
    <p:sldId id="257" r:id="rId14"/>
    <p:sldId id="270" r:id="rId15"/>
    <p:sldId id="267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-11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E025EC-53EE-47F6-B73A-5EE9B54F0B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3C83D91-D2B5-408C-AB36-1950E1715692}">
      <dgm:prSet/>
      <dgm:spPr/>
      <dgm:t>
        <a:bodyPr/>
        <a:lstStyle/>
        <a:p>
          <a:pPr algn="ctr" rtl="0"/>
          <a:r>
            <a:rPr lang="tr-TR" b="1" smtClean="0"/>
            <a:t>ŞOK ÇEŞİTLERİ VE İLK YARDIM</a:t>
          </a:r>
          <a:endParaRPr lang="tr-TR"/>
        </a:p>
      </dgm:t>
    </dgm:pt>
    <dgm:pt modelId="{4072AAC3-8855-424A-B633-753F4D84B207}" type="parTrans" cxnId="{6C29B3E0-E539-4B74-9FF2-088831A6428A}">
      <dgm:prSet/>
      <dgm:spPr/>
      <dgm:t>
        <a:bodyPr/>
        <a:lstStyle/>
        <a:p>
          <a:endParaRPr lang="tr-TR"/>
        </a:p>
      </dgm:t>
    </dgm:pt>
    <dgm:pt modelId="{9D4B4EB4-6913-4949-9E72-6C314614FD38}" type="sibTrans" cxnId="{6C29B3E0-E539-4B74-9FF2-088831A6428A}">
      <dgm:prSet/>
      <dgm:spPr/>
      <dgm:t>
        <a:bodyPr/>
        <a:lstStyle/>
        <a:p>
          <a:endParaRPr lang="tr-TR"/>
        </a:p>
      </dgm:t>
    </dgm:pt>
    <dgm:pt modelId="{F57C6C18-B60E-4180-98ED-AF6A5A5CF083}" type="pres">
      <dgm:prSet presAssocID="{BEE025EC-53EE-47F6-B73A-5EE9B54F0B3F}" presName="linear" presStyleCnt="0">
        <dgm:presLayoutVars>
          <dgm:animLvl val="lvl"/>
          <dgm:resizeHandles val="exact"/>
        </dgm:presLayoutVars>
      </dgm:prSet>
      <dgm:spPr/>
    </dgm:pt>
    <dgm:pt modelId="{8DF47A2A-2FF1-47BE-9168-78359249C9D7}" type="pres">
      <dgm:prSet presAssocID="{E3C83D91-D2B5-408C-AB36-1950E171569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34C1B74-945C-4F3F-9533-6E0EAFE131A8}" type="presOf" srcId="{BEE025EC-53EE-47F6-B73A-5EE9B54F0B3F}" destId="{F57C6C18-B60E-4180-98ED-AF6A5A5CF083}" srcOrd="0" destOrd="0" presId="urn:microsoft.com/office/officeart/2005/8/layout/vList2"/>
    <dgm:cxn modelId="{3E185B4A-4C87-4895-849C-FB75403B386A}" type="presOf" srcId="{E3C83D91-D2B5-408C-AB36-1950E1715692}" destId="{8DF47A2A-2FF1-47BE-9168-78359249C9D7}" srcOrd="0" destOrd="0" presId="urn:microsoft.com/office/officeart/2005/8/layout/vList2"/>
    <dgm:cxn modelId="{6C29B3E0-E539-4B74-9FF2-088831A6428A}" srcId="{BEE025EC-53EE-47F6-B73A-5EE9B54F0B3F}" destId="{E3C83D91-D2B5-408C-AB36-1950E1715692}" srcOrd="0" destOrd="0" parTransId="{4072AAC3-8855-424A-B633-753F4D84B207}" sibTransId="{9D4B4EB4-6913-4949-9E72-6C314614FD38}"/>
    <dgm:cxn modelId="{078B850B-7CA6-46FE-AB8D-2A8F57BABD6F}" type="presParOf" srcId="{F57C6C18-B60E-4180-98ED-AF6A5A5CF083}" destId="{8DF47A2A-2FF1-47BE-9168-78359249C9D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30C325-6137-47D3-83D9-46E28CE1E6B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F608B9A-B0EC-437F-9918-730C9885A307}">
      <dgm:prSet/>
      <dgm:spPr/>
      <dgm:t>
        <a:bodyPr/>
        <a:lstStyle/>
        <a:p>
          <a:pPr rtl="0"/>
          <a:r>
            <a:rPr lang="tr-TR" b="1" smtClean="0"/>
            <a:t>Dr. Öğr. Üye. Behire Sançar</a:t>
          </a:r>
          <a:endParaRPr lang="tr-TR"/>
        </a:p>
      </dgm:t>
    </dgm:pt>
    <dgm:pt modelId="{5DEF4D8F-717C-4A76-8A41-3006FE3E00DF}" type="parTrans" cxnId="{1D80314B-04F3-4DBC-9AA1-BB66D810DB97}">
      <dgm:prSet/>
      <dgm:spPr/>
      <dgm:t>
        <a:bodyPr/>
        <a:lstStyle/>
        <a:p>
          <a:endParaRPr lang="tr-TR"/>
        </a:p>
      </dgm:t>
    </dgm:pt>
    <dgm:pt modelId="{B612BE51-5C07-4356-A271-AF3C76DAB90C}" type="sibTrans" cxnId="{1D80314B-04F3-4DBC-9AA1-BB66D810DB97}">
      <dgm:prSet/>
      <dgm:spPr/>
      <dgm:t>
        <a:bodyPr/>
        <a:lstStyle/>
        <a:p>
          <a:endParaRPr lang="tr-TR"/>
        </a:p>
      </dgm:t>
    </dgm:pt>
    <dgm:pt modelId="{2CF668CF-77A3-4D6B-9DD7-19087CAF18F5}" type="pres">
      <dgm:prSet presAssocID="{1130C325-6137-47D3-83D9-46E28CE1E6BB}" presName="linear" presStyleCnt="0">
        <dgm:presLayoutVars>
          <dgm:animLvl val="lvl"/>
          <dgm:resizeHandles val="exact"/>
        </dgm:presLayoutVars>
      </dgm:prSet>
      <dgm:spPr/>
    </dgm:pt>
    <dgm:pt modelId="{B3CD1400-DBA7-4AFF-8DF9-EBD92D302791}" type="pres">
      <dgm:prSet presAssocID="{1F608B9A-B0EC-437F-9918-730C9885A30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016F0DF-7551-4E47-BBCC-47319AFBFCD6}" type="presOf" srcId="{1F608B9A-B0EC-437F-9918-730C9885A307}" destId="{B3CD1400-DBA7-4AFF-8DF9-EBD92D302791}" srcOrd="0" destOrd="0" presId="urn:microsoft.com/office/officeart/2005/8/layout/vList2"/>
    <dgm:cxn modelId="{1D80314B-04F3-4DBC-9AA1-BB66D810DB97}" srcId="{1130C325-6137-47D3-83D9-46E28CE1E6BB}" destId="{1F608B9A-B0EC-437F-9918-730C9885A307}" srcOrd="0" destOrd="0" parTransId="{5DEF4D8F-717C-4A76-8A41-3006FE3E00DF}" sibTransId="{B612BE51-5C07-4356-A271-AF3C76DAB90C}"/>
    <dgm:cxn modelId="{1FC55D7B-4475-427B-9B0F-F0EB39F1B711}" type="presOf" srcId="{1130C325-6137-47D3-83D9-46E28CE1E6BB}" destId="{2CF668CF-77A3-4D6B-9DD7-19087CAF18F5}" srcOrd="0" destOrd="0" presId="urn:microsoft.com/office/officeart/2005/8/layout/vList2"/>
    <dgm:cxn modelId="{571E61F3-26F3-4E4D-BCE6-DF872BDFB6F0}" type="presParOf" srcId="{2CF668CF-77A3-4D6B-9DD7-19087CAF18F5}" destId="{B3CD1400-DBA7-4AFF-8DF9-EBD92D3027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F47A2A-2FF1-47BE-9168-78359249C9D7}">
      <dsp:nvSpPr>
        <dsp:cNvPr id="0" name=""/>
        <dsp:cNvSpPr/>
      </dsp:nvSpPr>
      <dsp:spPr>
        <a:xfrm>
          <a:off x="0" y="12341"/>
          <a:ext cx="7766936" cy="1621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b="1" kern="1200" smtClean="0"/>
            <a:t>ŞOK ÇEŞİTLERİ VE İLK YARDIM</a:t>
          </a:r>
          <a:endParaRPr lang="tr-TR" sz="4200" kern="1200"/>
        </a:p>
      </dsp:txBody>
      <dsp:txXfrm>
        <a:off x="79161" y="91502"/>
        <a:ext cx="7608614" cy="146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D1400-DBA7-4AFF-8DF9-EBD92D302791}">
      <dsp:nvSpPr>
        <dsp:cNvPr id="0" name=""/>
        <dsp:cNvSpPr/>
      </dsp:nvSpPr>
      <dsp:spPr>
        <a:xfrm>
          <a:off x="0" y="11587"/>
          <a:ext cx="5404878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smtClean="0"/>
            <a:t>Dr. Öğr. Üye. Behire Sançar</a:t>
          </a:r>
          <a:endParaRPr lang="tr-TR" sz="2400" kern="1200"/>
        </a:p>
      </dsp:txBody>
      <dsp:txXfrm>
        <a:off x="27415" y="39002"/>
        <a:ext cx="5350048" cy="506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2455672205"/>
              </p:ext>
            </p:extLst>
          </p:nvPr>
        </p:nvGraphicFramePr>
        <p:xfrm>
          <a:off x="1507067" y="2404534"/>
          <a:ext cx="7766936" cy="1646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813922563"/>
              </p:ext>
            </p:extLst>
          </p:nvPr>
        </p:nvGraphicFramePr>
        <p:xfrm>
          <a:off x="2763679" y="4524494"/>
          <a:ext cx="5404878" cy="5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9538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45810" y="470263"/>
            <a:ext cx="7766936" cy="685800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Enfeksiyona bağlı şok :</a:t>
            </a:r>
          </a:p>
          <a:p>
            <a:pPr algn="ctr"/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Vücutta bulunan enfeksiyon etkeni mikroorganizmaların neden olduğu hastalığa tepki olarak meydana gelen şok türüdür.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mikroorganizmaların salgıladığı yabancı maddeler damar yapısında bozulmaya ve geçirgenliğin artmasına, aynı zamanda damarların genişlemesine neden olarak kan dolaşımını yetersiz hale getirirler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Böylece 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enfeksiyona bağlı şok tablosu ortaya çıkar.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36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1307" y="1463041"/>
            <a:ext cx="7766936" cy="694944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Alerjiye bağlı şok :</a:t>
            </a:r>
          </a:p>
          <a:p>
            <a:pPr algn="ctr"/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Bazı maddelere karşı aşırı duyarlılığı olan kişilerde, maddenin vücuda alınması sonucu aşırı reaksiyon ortaya çıkmasına alerjik reaksiyon adı verilir.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İlaçlar, Yiyecekler, böcek sokmaları ve daha birçok nedenle alerjik reaksiyon meydana gelebilir.</a:t>
            </a:r>
          </a:p>
          <a:p>
            <a:pPr algn="l"/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12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5181" y="1254035"/>
            <a:ext cx="7766936" cy="6949440"/>
          </a:xfrm>
        </p:spPr>
        <p:txBody>
          <a:bodyPr>
            <a:normAutofit/>
          </a:bodyPr>
          <a:lstStyle/>
          <a:p>
            <a:pPr algn="ctr"/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Gerçekleşen reaksiyon sonucu ortaya çıkan kimyasal maddeler küçük atardamar ve toplardamarların genişlemesine neden olur.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Sonuçta vücudun uç kısımlarında kan göllenmesi ve kalbe giden kanın azalmasına yol açarak yine dolaşım bozukluğuna bağlı alerjik şok meydana gelebilir.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40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37249" y="1097280"/>
            <a:ext cx="7766936" cy="685800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ŞOKTA İLK YARDIM</a:t>
            </a:r>
          </a:p>
          <a:p>
            <a:pPr algn="ctr"/>
            <a:endParaRPr lang="tr-T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Hasta/yaralının </a:t>
            </a:r>
            <a:r>
              <a:rPr lang="tr-TR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ABC’si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değerlendirilir,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Hava yolu açılır, açık tutulur,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Sırtüstü yatan hasta/yaralının ayakları, dizler bükülmeden 25-30 cm kaldırılarak atlına destek konulur ( Şok pozisyonu),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tr-TR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tr-TR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tr-TR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88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53924" y="1293223"/>
            <a:ext cx="7766936" cy="6858000"/>
          </a:xfrm>
        </p:spPr>
        <p:txBody>
          <a:bodyPr>
            <a:normAutofit/>
          </a:bodyPr>
          <a:lstStyle/>
          <a:p>
            <a:pPr algn="ctr"/>
            <a:endParaRPr lang="tr-T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Kalp hastalıklarında görülen </a:t>
            </a:r>
            <a:r>
              <a:rPr lang="tr-TR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kardiyojenik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şokta şok pozisyonu verilmez . Yaralının sırtı 45 derece yükseltilerek yarı oturur pozisyona getirilir veya hastanın rahat ettiği pozisyon verilebilir,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Hasta/yaralının başı yana çevrilir,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Üzeri örtülerek vücut sıcaklığı korunur,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tr-TR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tr-TR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tr-TR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00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50313" y="445484"/>
            <a:ext cx="7766936" cy="6046756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Kanama kontrolü yapılarak dış kanama varsa üzerine baskı uygulanır,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Açık yara varsa üzeri temiz bir bezle kapatılır,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Ağızdan yiyecek-içecek verilmez, hasta/yaralının dudakları kurumuş ise ıslak bez ile nemlendirilir,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Hasta/yaralı yalnız bırakılmaz ve 5 dakika aralıklarla ABC kontrolü yapılır,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 aranarak tıbbi yardım istenir.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429" y="4049485"/>
            <a:ext cx="4465320" cy="244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22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Şok çeşitlerinden birinin adını ve ilk yardımını </a:t>
            </a:r>
            <a:r>
              <a:rPr lang="tr-TR" dirty="0"/>
              <a:t>yazınız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74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97616" y="1515291"/>
            <a:ext cx="7766936" cy="705394"/>
          </a:xfrm>
        </p:spPr>
        <p:txBody>
          <a:bodyPr/>
          <a:lstStyle/>
          <a:p>
            <a:pPr algn="ctr"/>
            <a:r>
              <a:rPr lang="tr-T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İÇERİK</a:t>
            </a:r>
            <a:endParaRPr lang="tr-TR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97616" y="3005804"/>
            <a:ext cx="7766936" cy="1775201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tr-T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Şokun Tanımı ve Belirtileri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tr-T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Şok Çeşitleri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tr-T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Şokta İlk Yardım</a:t>
            </a:r>
            <a:endParaRPr lang="tr-T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7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71936" y="275288"/>
            <a:ext cx="7766936" cy="1318381"/>
          </a:xfrm>
        </p:spPr>
        <p:txBody>
          <a:bodyPr/>
          <a:lstStyle/>
          <a:p>
            <a:pPr algn="ctr"/>
            <a:r>
              <a:rPr lang="tr-T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ŞOKUN TANIMI VE BELİRTİLERİ</a:t>
            </a:r>
            <a:endParaRPr lang="tr-TR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73964" y="2117530"/>
            <a:ext cx="7962879" cy="2937796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Şok,</a:t>
            </a:r>
          </a:p>
          <a:p>
            <a:pPr algn="ctr"/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 dolaşımının yetersizliği sonucu 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 ve organların oksijenle beslenmesinin bozulduğu</a:t>
            </a:r>
          </a:p>
          <a:p>
            <a:pPr algn="ctr"/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sistemlere ait belirtilerin ortaya çıktığı,</a:t>
            </a:r>
          </a:p>
          <a:p>
            <a:pPr algn="ctr"/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tansiyon düşüklüğü ile seyreden ve hızla gelişen </a:t>
            </a:r>
          </a:p>
          <a:p>
            <a:pPr algn="ctr"/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dolaşım yetmezliği durumudur.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6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7067" y="0"/>
            <a:ext cx="7766936" cy="1136469"/>
          </a:xfrm>
        </p:spPr>
        <p:txBody>
          <a:bodyPr/>
          <a:lstStyle/>
          <a:p>
            <a:pPr algn="ctr"/>
            <a:r>
              <a:rPr lang="tr-T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ŞOK BELİRTİLERİ</a:t>
            </a:r>
            <a:endParaRPr lang="tr-TR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6621" y="1921587"/>
            <a:ext cx="7766936" cy="4936413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Endişe, huzursuzluk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Yüzeysel ve hızlı solunum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Zayıf ve hızlı nabız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 basıncında düşme(hipotansiyon)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Dudak çevresi, kulak memesi ve parmak uçlarından başlayan morarma</a:t>
            </a:r>
          </a:p>
        </p:txBody>
      </p:sp>
    </p:spTree>
    <p:extLst>
      <p:ext uri="{BB962C8B-B14F-4D97-AF65-F5344CB8AC3E}">
        <p14:creationId xmlns:p14="http://schemas.microsoft.com/office/powerpoint/2010/main" val="399771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66987" y="811245"/>
            <a:ext cx="3652762" cy="5641807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 dönmesi, bulantı ve kusma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Cildin soluk, soğuk ve nemli olması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Susuzluk hissi, dudakların kuruması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Bilinç seviyesinde azalma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006" y="548641"/>
            <a:ext cx="4675877" cy="519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58873" y="0"/>
            <a:ext cx="7766936" cy="1045029"/>
          </a:xfrm>
        </p:spPr>
        <p:txBody>
          <a:bodyPr/>
          <a:lstStyle/>
          <a:p>
            <a:pPr algn="ctr"/>
            <a:r>
              <a:rPr lang="tr-T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ŞOK ÇEŞİTLERİ</a:t>
            </a:r>
            <a:endParaRPr lang="tr-TR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58427" y="1817085"/>
            <a:ext cx="7766936" cy="3682378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Sıvı ve kan kaybına bağlı şok (</a:t>
            </a:r>
            <a:r>
              <a:rPr lang="tr-TR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Hipovolemik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Kalp hastalığına bağlı şok (</a:t>
            </a:r>
            <a:r>
              <a:rPr lang="tr-TR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Kardiyojenik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şok)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Sinir kontrol kaybına bağlı şok (</a:t>
            </a:r>
            <a:r>
              <a:rPr lang="tr-TR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Nörojenik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şok)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Enfeksiyona bağlı şok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Alerjiye bağlı şok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48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06176" y="732868"/>
            <a:ext cx="7766936" cy="5628743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Sıvı ve kan kaybına bağlı şok (</a:t>
            </a:r>
            <a:r>
              <a:rPr lang="tr-T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hipovolemik</a:t>
            </a: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Daha çok travma sonucu gelişen şok çeşididir.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Damar parçalanması, iç organ yaralanmaları, yumuşak doku travması ve kırıklar aşırı kan kaybına sebep olur.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Kanama dışında vücuttan kaybedilen sıvı ve elektrolitin fazla olduğu durumlarda da şok gelişebilir.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Bunlar ;</a:t>
            </a:r>
          </a:p>
          <a:p>
            <a:pPr marL="457200" indent="-457200" algn="l">
              <a:buFont typeface="+mj-lt"/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Yanık yaraları</a:t>
            </a:r>
          </a:p>
          <a:p>
            <a:pPr marL="457200" indent="-457200" algn="l">
              <a:buFont typeface="+mj-lt"/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Mide bağırsak yırtılması</a:t>
            </a:r>
          </a:p>
          <a:p>
            <a:pPr marL="457200" indent="-457200" algn="l">
              <a:buFont typeface="+mj-lt"/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ishal ve kusma durumlarında görülen sıvı kayıplarıdır…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tr-TR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9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558" y="496390"/>
            <a:ext cx="7766936" cy="671430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Kalp hastalığına bağlı şok (</a:t>
            </a:r>
            <a:r>
              <a:rPr lang="tr-T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Kardiyojenik</a:t>
            </a: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şok) :</a:t>
            </a:r>
          </a:p>
          <a:p>
            <a:pPr algn="ctr"/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Kalbin en etkili pompalama gücünün azalması sonucu ortaya çıkan şok çeşididir.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Nedenleri arasında ;</a:t>
            </a:r>
          </a:p>
          <a:p>
            <a:pPr marL="457200" indent="-457200" algn="l">
              <a:buFont typeface="+mj-lt"/>
              <a:buAutoNum type="arabicPeriod"/>
            </a:pPr>
            <a:r>
              <a:rPr lang="tr-TR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Miyokard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İnfarktüsü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Kalp Krizi )</a:t>
            </a:r>
          </a:p>
          <a:p>
            <a:pPr marL="457200" indent="-457200" algn="l">
              <a:buFont typeface="+mj-lt"/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Kalpte ritim bozukluğu</a:t>
            </a:r>
          </a:p>
          <a:p>
            <a:pPr marL="457200" indent="-457200" algn="l">
              <a:buFont typeface="+mj-lt"/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Kalp hastalıkları  ve akciğer hastalıkları sayılabilir…</a:t>
            </a: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86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71935" y="313508"/>
            <a:ext cx="8290076" cy="698862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Sinir kontrol kaybına bağlı şok (</a:t>
            </a:r>
            <a:r>
              <a:rPr lang="tr-T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Nörojenik</a:t>
            </a: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şok) :</a:t>
            </a:r>
          </a:p>
          <a:p>
            <a:pPr algn="ctr"/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Sinir kontrolünün kaybolduğu şok tablosudur.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Toplardamarlardaki kan dönüşü ve kan basıncı düşer.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Nedenleri ;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Ciddi kafa ve omurga yaralanmaları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İlaç reaksiyonları ve bazı nörolojik hastalıklar olabilir.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Yoğun ağrı ve şiddetli korku da </a:t>
            </a:r>
            <a:r>
              <a:rPr lang="tr-TR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nörojenik</a:t>
            </a: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şok nedeni olabilir.</a:t>
            </a:r>
          </a:p>
        </p:txBody>
      </p:sp>
    </p:spTree>
    <p:extLst>
      <p:ext uri="{BB962C8B-B14F-4D97-AF65-F5344CB8AC3E}">
        <p14:creationId xmlns:p14="http://schemas.microsoft.com/office/powerpoint/2010/main" val="149501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275</TotalTime>
  <Words>550</Words>
  <Application>Microsoft Office PowerPoint</Application>
  <PresentationFormat>Özel</PresentationFormat>
  <Paragraphs>81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Yüzeyler</vt:lpstr>
      <vt:lpstr>PowerPoint Sunusu</vt:lpstr>
      <vt:lpstr>İÇERİK</vt:lpstr>
      <vt:lpstr>ŞOKUN TANIMI VE BELİRTİLERİ</vt:lpstr>
      <vt:lpstr>ŞOK BELİRTİLERİ</vt:lpstr>
      <vt:lpstr>PowerPoint Sunusu</vt:lpstr>
      <vt:lpstr>ŞOK ÇEŞİTLERİ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Örnek soru</vt:lpstr>
    </vt:vector>
  </TitlesOfParts>
  <Company>NouS/TncTR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ŞOK ÇEŞİTLERİ VE İLK YARDIM</dc:title>
  <dc:creator>Recep</dc:creator>
  <cp:lastModifiedBy>hp</cp:lastModifiedBy>
  <cp:revision>15</cp:revision>
  <dcterms:created xsi:type="dcterms:W3CDTF">2019-02-24T07:19:37Z</dcterms:created>
  <dcterms:modified xsi:type="dcterms:W3CDTF">2019-12-09T16:36:20Z</dcterms:modified>
</cp:coreProperties>
</file>