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256" r:id="rId2"/>
    <p:sldId id="257" r:id="rId3"/>
    <p:sldId id="262" r:id="rId4"/>
    <p:sldId id="263" r:id="rId5"/>
    <p:sldId id="264" r:id="rId6"/>
    <p:sldId id="273" r:id="rId7"/>
    <p:sldId id="274" r:id="rId8"/>
    <p:sldId id="280" r:id="rId9"/>
    <p:sldId id="281" r:id="rId10"/>
    <p:sldId id="270" r:id="rId11"/>
    <p:sldId id="271" r:id="rId12"/>
    <p:sldId id="275" r:id="rId13"/>
    <p:sldId id="276" r:id="rId14"/>
    <p:sldId id="277" r:id="rId15"/>
    <p:sldId id="278" r:id="rId16"/>
    <p:sldId id="279" r:id="rId17"/>
    <p:sldId id="272" r:id="rId18"/>
    <p:sldId id="268" r:id="rId19"/>
    <p:sldId id="269" r:id="rId20"/>
    <p:sldId id="266" r:id="rId21"/>
    <p:sldId id="267" r:id="rId22"/>
    <p:sldId id="260" r:id="rId23"/>
    <p:sldId id="261" r:id="rId24"/>
    <p:sldId id="258" r:id="rId25"/>
    <p:sldId id="259" r:id="rId26"/>
    <p:sldId id="282" r:id="rId27"/>
    <p:sldId id="283" r:id="rId28"/>
    <p:sldId id="285" r:id="rId29"/>
    <p:sldId id="286" r:id="rId30"/>
    <p:sldId id="287" r:id="rId31"/>
    <p:sldId id="288" r:id="rId32"/>
    <p:sldId id="289" r:id="rId33"/>
    <p:sldId id="290" r:id="rId34"/>
    <p:sldId id="291" r:id="rId35"/>
    <p:sldId id="292"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1" d="100"/>
          <a:sy n="61" d="100"/>
        </p:scale>
        <p:origin x="-758"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8F1AB0-E033-4A60-B27A-F3A9EA494932}" type="datetimeFigureOut">
              <a:rPr lang="tr-TR" smtClean="0"/>
              <a:pPr/>
              <a:t>03.05.2016</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24E87-7BFD-47B8-B07B-89C7EF88CC97}"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C0073B24-6E2E-4205-B182-872A66111945}" type="slidenum">
              <a:rPr lang="en-US">
                <a:latin typeface="Arial" pitchFamily="34" charset="0"/>
              </a:rPr>
              <a:pPr/>
              <a:t>18</a:t>
            </a:fld>
            <a:endParaRPr lang="en-US">
              <a:latin typeface="Arial" pitchFamily="34" charset="0"/>
            </a:endParaRPr>
          </a:p>
        </p:txBody>
      </p:sp>
      <p:sp>
        <p:nvSpPr>
          <p:cNvPr id="31747" name="Rectangle 2"/>
          <p:cNvSpPr>
            <a:spLocks noGrp="1" noRot="1" noChangeAspect="1" noChangeArrowheads="1" noTextEdit="1"/>
          </p:cNvSpPr>
          <p:nvPr>
            <p:ph type="sldImg"/>
          </p:nvPr>
        </p:nvSpPr>
        <p:spPr>
          <a:xfrm>
            <a:off x="1144588" y="685800"/>
            <a:ext cx="4572000" cy="3429000"/>
          </a:xfrm>
          <a:ln/>
        </p:spPr>
      </p:sp>
      <p:sp>
        <p:nvSpPr>
          <p:cNvPr id="31748" name="Rectangle 3"/>
          <p:cNvSpPr>
            <a:spLocks noGrp="1" noChangeArrowheads="1"/>
          </p:cNvSpPr>
          <p:nvPr>
            <p:ph type="body" idx="1"/>
          </p:nvPr>
        </p:nvSpPr>
        <p:spPr>
          <a:noFill/>
          <a:ln/>
        </p:spPr>
        <p:txBody>
          <a:bodyPr/>
          <a:lstStyle/>
          <a:p>
            <a:pPr eaLnBrk="1" hangingPunct="1"/>
            <a:r>
              <a:rPr lang="en-US" smtClean="0">
                <a:latin typeface="Arial" pitchFamily="34" charset="0"/>
              </a:rPr>
              <a:t>Soil particles are like M&amp;Ms</a:t>
            </a:r>
            <a:r>
              <a:rPr lang="en-US" baseline="30000" smtClean="0">
                <a:latin typeface="Arial" pitchFamily="34" charset="0"/>
                <a:cs typeface="Arial" pitchFamily="34" charset="0"/>
              </a:rPr>
              <a:t>®</a:t>
            </a:r>
            <a:r>
              <a:rPr lang="en-US" smtClean="0">
                <a:latin typeface="Arial" pitchFamily="34" charset="0"/>
                <a:cs typeface="Arial" pitchFamily="34" charset="0"/>
              </a:rPr>
              <a:t> , they are coated with Fe instead of candy.  If you suck on an M&amp;M the candy coating will dissolve and give you a white M&amp;M.  If soil is saturated bacteria will dissolve off the Fe leaving a white or gray mineral behind.  If the white M&amp;M are allowed to dry they will not regain their color, likewise soil minerals will not reoxidize and turn red again.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6D87930-2C9C-438A-8F30-AB63F70A76E7}" type="slidenum">
              <a:rPr lang="en-US">
                <a:latin typeface="Arial" pitchFamily="34" charset="0"/>
              </a:rPr>
              <a:pPr/>
              <a:t>20</a:t>
            </a:fld>
            <a:endParaRPr lang="en-US">
              <a:latin typeface="Arial" pitchFamily="34" charset="0"/>
            </a:endParaRPr>
          </a:p>
        </p:txBody>
      </p:sp>
      <p:sp>
        <p:nvSpPr>
          <p:cNvPr id="32771" name="Rectangle 2"/>
          <p:cNvSpPr>
            <a:spLocks noGrp="1" noRot="1" noChangeAspect="1" noChangeArrowheads="1" noTextEdit="1"/>
          </p:cNvSpPr>
          <p:nvPr>
            <p:ph type="sldImg"/>
          </p:nvPr>
        </p:nvSpPr>
        <p:spPr>
          <a:xfrm>
            <a:off x="1144588" y="685800"/>
            <a:ext cx="4572000" cy="3429000"/>
          </a:xfrm>
          <a:ln/>
        </p:spPr>
      </p:sp>
      <p:sp>
        <p:nvSpPr>
          <p:cNvPr id="32772" name="Rectangle 3"/>
          <p:cNvSpPr>
            <a:spLocks noGrp="1" noChangeArrowheads="1"/>
          </p:cNvSpPr>
          <p:nvPr>
            <p:ph type="body" idx="1"/>
          </p:nvPr>
        </p:nvSpPr>
        <p:spPr>
          <a:noFill/>
          <a:ln/>
        </p:spPr>
        <p:txBody>
          <a:bodyPr/>
          <a:lstStyle/>
          <a:p>
            <a:pPr eaLnBrk="1" hangingPunct="1"/>
            <a:r>
              <a:rPr lang="en-US" smtClean="0">
                <a:latin typeface="Arial" pitchFamily="34" charset="0"/>
              </a:rPr>
              <a:t>Read notes as they come up in the cartoon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6D87930-2C9C-438A-8F30-AB63F70A76E7}" type="slidenum">
              <a:rPr lang="en-US">
                <a:latin typeface="Arial" pitchFamily="34" charset="0"/>
              </a:rPr>
              <a:pPr/>
              <a:t>21</a:t>
            </a:fld>
            <a:endParaRPr lang="en-US">
              <a:latin typeface="Arial" pitchFamily="34" charset="0"/>
            </a:endParaRPr>
          </a:p>
        </p:txBody>
      </p:sp>
      <p:sp>
        <p:nvSpPr>
          <p:cNvPr id="32771" name="Rectangle 2"/>
          <p:cNvSpPr>
            <a:spLocks noGrp="1" noRot="1" noChangeAspect="1" noChangeArrowheads="1" noTextEdit="1"/>
          </p:cNvSpPr>
          <p:nvPr>
            <p:ph type="sldImg"/>
          </p:nvPr>
        </p:nvSpPr>
        <p:spPr>
          <a:xfrm>
            <a:off x="1144588" y="685800"/>
            <a:ext cx="4572000" cy="3429000"/>
          </a:xfrm>
          <a:ln/>
        </p:spPr>
      </p:sp>
      <p:sp>
        <p:nvSpPr>
          <p:cNvPr id="32772" name="Rectangle 3"/>
          <p:cNvSpPr>
            <a:spLocks noGrp="1" noChangeArrowheads="1"/>
          </p:cNvSpPr>
          <p:nvPr>
            <p:ph type="body" idx="1"/>
          </p:nvPr>
        </p:nvSpPr>
        <p:spPr>
          <a:noFill/>
          <a:ln/>
        </p:spPr>
        <p:txBody>
          <a:bodyPr/>
          <a:lstStyle/>
          <a:p>
            <a:pPr eaLnBrk="1" hangingPunct="1"/>
            <a:r>
              <a:rPr lang="en-US" smtClean="0">
                <a:latin typeface="Arial" pitchFamily="34" charset="0"/>
              </a:rPr>
              <a:t>Read notes as they come up in the cartoon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lgn="l">
              <a:defRPr/>
            </a:lvl1p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6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Başlık"/>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320"/>
            <a:ext cx="7470648" cy="1143000"/>
          </a:xfrm>
        </p:spPr>
        <p:txBody>
          <a:bodyPr anchor="ctr"/>
          <a:lstStyle>
            <a:lvl1pPr algn="l">
              <a:defRPr sz="4600"/>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8" name="7 Slayt Numarası Yer Tutucusu"/>
          <p:cNvSpPr>
            <a:spLocks noGrp="1"/>
          </p:cNvSpPr>
          <p:nvPr>
            <p:ph type="sldNum" sz="quarter" idx="11"/>
          </p:nvPr>
        </p:nvSpPr>
        <p:spPr/>
        <p:txBody>
          <a:bodyPr/>
          <a:lstStyle/>
          <a:p>
            <a:fld id="{04E6EA52-3EB3-4CD9-8C98-11C0F391A814}" type="slidenum">
              <a:rPr lang="tr-TR" smtClean="0"/>
              <a:pPr/>
              <a:t>‹#›</a:t>
            </a:fld>
            <a:endParaRPr lang="tr-TR"/>
          </a:p>
        </p:txBody>
      </p:sp>
      <p:sp>
        <p:nvSpPr>
          <p:cNvPr id="9" name="8 Altbilgi Yer Tutucusu"/>
          <p:cNvSpPr>
            <a:spLocks noGrp="1"/>
          </p:cNvSpPr>
          <p:nvPr>
            <p:ph type="ftr" sz="quarter" idx="12"/>
          </p:nvPr>
        </p:nvSpPr>
        <p:spPr/>
        <p:txBody>
          <a:bodyPr/>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4C14C166-8DF3-41E4-B1F5-26B6E4CF5F4E}" type="datetimeFigureOut">
              <a:rPr lang="tr-TR" smtClean="0"/>
              <a:pPr/>
              <a:t>03.05.2016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8156448" y="6422064"/>
            <a:ext cx="762000" cy="365125"/>
          </a:xfrm>
        </p:spPr>
        <p:txBody>
          <a:bodyPr/>
          <a:lstStyle/>
          <a:p>
            <a:fld id="{04E6EA52-3EB3-4CD9-8C98-11C0F391A814}"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a:xfrm>
            <a:off x="457200" y="6422064"/>
            <a:ext cx="2133600" cy="365125"/>
          </a:xfrm>
        </p:spPr>
        <p:txBody>
          <a:bodyPr/>
          <a:lstStyle/>
          <a:p>
            <a:fld id="{4C14C166-8DF3-41E4-B1F5-26B6E4CF5F4E}" type="datetimeFigureOut">
              <a:rPr lang="tr-TR" smtClean="0"/>
              <a:pPr/>
              <a:t>03.05.2016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4E6EA52-3EB3-4CD9-8C98-11C0F391A814}"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Serbest Form"/>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Serbest Form"/>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Başlık Yer Tutucusu"/>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C14C166-8DF3-41E4-B1F5-26B6E4CF5F4E}" type="datetimeFigureOut">
              <a:rPr lang="tr-TR" smtClean="0"/>
              <a:pPr/>
              <a:t>03.05.2016</a:t>
            </a:fld>
            <a:endParaRPr lang="tr-TR"/>
          </a:p>
        </p:txBody>
      </p:sp>
      <p:sp>
        <p:nvSpPr>
          <p:cNvPr id="22" name="21 Altbilgi Yer Tutucusu"/>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tr-TR"/>
          </a:p>
        </p:txBody>
      </p:sp>
      <p:sp>
        <p:nvSpPr>
          <p:cNvPr id="18" name="17 Slayt Numarası Yer Tutucusu"/>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4E6EA52-3EB3-4CD9-8C98-11C0F391A814}"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jpeg"/><Relationship Id="rId7" Type="http://schemas.openxmlformats.org/officeDocument/2006/relationships/image" Target="../media/image15.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9.jpeg"/><Relationship Id="rId4" Type="http://schemas.openxmlformats.org/officeDocument/2006/relationships/image" Target="../media/image18.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dirty="0" smtClean="0"/>
              <a:t>Toprak Kimyası</a:t>
            </a:r>
            <a:endParaRPr lang="tr-TR" dirty="0"/>
          </a:p>
        </p:txBody>
      </p:sp>
      <p:sp>
        <p:nvSpPr>
          <p:cNvPr id="3" name="2 Alt Başlık"/>
          <p:cNvSpPr>
            <a:spLocks noGrp="1"/>
          </p:cNvSpPr>
          <p:nvPr>
            <p:ph type="subTitle" idx="1"/>
          </p:nvPr>
        </p:nvSpPr>
        <p:spPr>
          <a:xfrm>
            <a:off x="1403648" y="3429000"/>
            <a:ext cx="6400800" cy="2328664"/>
          </a:xfrm>
        </p:spPr>
        <p:txBody>
          <a:bodyPr/>
          <a:lstStyle/>
          <a:p>
            <a:r>
              <a:rPr lang="tr-TR" dirty="0" smtClean="0"/>
              <a:t>Toprakta redoks potansiyeli ve önemi</a:t>
            </a:r>
          </a:p>
          <a:p>
            <a:r>
              <a:rPr lang="tr-TR" dirty="0" err="1" smtClean="0"/>
              <a:t>Oksidasyon</a:t>
            </a:r>
            <a:r>
              <a:rPr lang="tr-TR" dirty="0" smtClean="0"/>
              <a:t> ve redüksiyon</a:t>
            </a:r>
          </a:p>
          <a:p>
            <a:r>
              <a:rPr lang="tr-TR" dirty="0" smtClean="0"/>
              <a:t>(yükseltgenme ve indirgenme)</a:t>
            </a:r>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1026"/>
          <p:cNvSpPr>
            <a:spLocks noGrp="1" noChangeArrowheads="1"/>
          </p:cNvSpPr>
          <p:nvPr>
            <p:ph type="title"/>
          </p:nvPr>
        </p:nvSpPr>
        <p:spPr/>
        <p:txBody>
          <a:bodyPr/>
          <a:lstStyle/>
          <a:p>
            <a:r>
              <a:rPr lang="en-US"/>
              <a:t>Oxidation and Reduction</a:t>
            </a:r>
          </a:p>
        </p:txBody>
      </p:sp>
      <p:sp>
        <p:nvSpPr>
          <p:cNvPr id="293891" name="Rectangle 1027"/>
          <p:cNvSpPr>
            <a:spLocks noGrp="1" noChangeArrowheads="1"/>
          </p:cNvSpPr>
          <p:nvPr>
            <p:ph idx="1"/>
          </p:nvPr>
        </p:nvSpPr>
        <p:spPr>
          <a:xfrm>
            <a:off x="685800" y="1600200"/>
            <a:ext cx="7772400" cy="4114800"/>
          </a:xfrm>
        </p:spPr>
        <p:txBody>
          <a:bodyPr>
            <a:normAutofit lnSpcReduction="10000"/>
          </a:bodyPr>
          <a:lstStyle/>
          <a:p>
            <a:pPr>
              <a:lnSpc>
                <a:spcPct val="90000"/>
              </a:lnSpc>
            </a:pPr>
            <a:r>
              <a:rPr lang="en-US" sz="2800"/>
              <a:t>When an oxidation or reduction reaction is written independently; for example, the reduction of CO</a:t>
            </a:r>
            <a:r>
              <a:rPr lang="en-US" sz="2800" baseline="-25000"/>
              <a:t>2</a:t>
            </a:r>
            <a:endParaRPr lang="en-US" sz="2800"/>
          </a:p>
          <a:p>
            <a:pPr algn="ctr">
              <a:lnSpc>
                <a:spcPct val="90000"/>
              </a:lnSpc>
              <a:buFontTx/>
              <a:buNone/>
            </a:pPr>
            <a:r>
              <a:rPr lang="en-US" sz="2800"/>
              <a:t>CO</a:t>
            </a:r>
            <a:r>
              <a:rPr lang="en-US" sz="2800" baseline="-25000"/>
              <a:t>2</a:t>
            </a:r>
            <a:r>
              <a:rPr lang="en-US" sz="2800"/>
              <a:t> + 4e</a:t>
            </a:r>
            <a:r>
              <a:rPr lang="en-US" sz="2800" baseline="30000"/>
              <a:t>-</a:t>
            </a:r>
            <a:r>
              <a:rPr lang="en-US" sz="2800"/>
              <a:t> + 4H</a:t>
            </a:r>
            <a:r>
              <a:rPr lang="en-US" sz="2800" baseline="30000"/>
              <a:t>+</a:t>
            </a:r>
            <a:r>
              <a:rPr lang="en-US" sz="2800"/>
              <a:t> = CH</a:t>
            </a:r>
            <a:r>
              <a:rPr lang="en-US" sz="2800" baseline="-25000"/>
              <a:t>2</a:t>
            </a:r>
            <a:r>
              <a:rPr lang="en-US" sz="2800"/>
              <a:t>O + H</a:t>
            </a:r>
            <a:r>
              <a:rPr lang="en-US" sz="2800" baseline="-25000"/>
              <a:t>2</a:t>
            </a:r>
            <a:r>
              <a:rPr lang="en-US" sz="2800"/>
              <a:t>O </a:t>
            </a:r>
          </a:p>
          <a:p>
            <a:pPr>
              <a:lnSpc>
                <a:spcPct val="90000"/>
              </a:lnSpc>
              <a:buFontTx/>
              <a:buNone/>
            </a:pPr>
            <a:r>
              <a:rPr lang="en-US" sz="2800"/>
              <a:t>	or for the oxidation of H</a:t>
            </a:r>
            <a:r>
              <a:rPr lang="en-US" sz="2800" baseline="-25000"/>
              <a:t>2</a:t>
            </a:r>
            <a:r>
              <a:rPr lang="en-US" sz="2800"/>
              <a:t>O</a:t>
            </a:r>
          </a:p>
          <a:p>
            <a:pPr algn="ctr">
              <a:lnSpc>
                <a:spcPct val="90000"/>
              </a:lnSpc>
              <a:buFontTx/>
              <a:buNone/>
            </a:pPr>
            <a:r>
              <a:rPr lang="en-US" sz="2800"/>
              <a:t>2H</a:t>
            </a:r>
            <a:r>
              <a:rPr lang="en-US" sz="2800" baseline="-25000"/>
              <a:t>2</a:t>
            </a:r>
            <a:r>
              <a:rPr lang="en-US" sz="2800"/>
              <a:t>O = O</a:t>
            </a:r>
            <a:r>
              <a:rPr lang="en-US" sz="2800" baseline="-25000"/>
              <a:t>2</a:t>
            </a:r>
            <a:r>
              <a:rPr lang="en-US" sz="2800"/>
              <a:t> + 4e</a:t>
            </a:r>
            <a:r>
              <a:rPr lang="en-US" sz="2800" baseline="30000"/>
              <a:t>-</a:t>
            </a:r>
            <a:r>
              <a:rPr lang="en-US" sz="2800"/>
              <a:t> + 4H</a:t>
            </a:r>
            <a:r>
              <a:rPr lang="en-US" sz="2800" baseline="30000"/>
              <a:t>+</a:t>
            </a:r>
            <a:endParaRPr lang="en-US" sz="2800"/>
          </a:p>
          <a:p>
            <a:pPr>
              <a:lnSpc>
                <a:spcPct val="90000"/>
              </a:lnSpc>
              <a:buFontTx/>
              <a:buNone/>
            </a:pPr>
            <a:r>
              <a:rPr lang="en-US" sz="2800"/>
              <a:t>	a ‘free’ electron (e</a:t>
            </a:r>
            <a:r>
              <a:rPr lang="en-US" sz="2800" baseline="30000"/>
              <a:t>-</a:t>
            </a:r>
            <a:r>
              <a:rPr lang="en-US" sz="2800"/>
              <a:t>) is written in the equation. </a:t>
            </a:r>
          </a:p>
          <a:p>
            <a:pPr>
              <a:lnSpc>
                <a:spcPct val="90000"/>
              </a:lnSpc>
            </a:pPr>
            <a:r>
              <a:rPr lang="en-US" sz="2800"/>
              <a:t>An overall redox reaction will never have an (e</a:t>
            </a:r>
            <a:r>
              <a:rPr lang="en-US" sz="2800" baseline="30000"/>
              <a:t>-</a:t>
            </a:r>
            <a:r>
              <a:rPr lang="en-US" sz="2800"/>
              <a:t>) shown:</a:t>
            </a:r>
          </a:p>
          <a:p>
            <a:pPr algn="ctr">
              <a:lnSpc>
                <a:spcPct val="90000"/>
              </a:lnSpc>
              <a:buFontTx/>
              <a:buNone/>
            </a:pPr>
            <a:r>
              <a:rPr lang="en-US" sz="2800"/>
              <a:t>CO</a:t>
            </a:r>
            <a:r>
              <a:rPr lang="en-US" sz="2800" baseline="-25000"/>
              <a:t>2</a:t>
            </a:r>
            <a:r>
              <a:rPr lang="en-US" sz="2800"/>
              <a:t> + H</a:t>
            </a:r>
            <a:r>
              <a:rPr lang="en-US" sz="2800" baseline="-25000"/>
              <a:t>2</a:t>
            </a:r>
            <a:r>
              <a:rPr lang="en-US" sz="2800"/>
              <a:t>O = CH</a:t>
            </a:r>
            <a:r>
              <a:rPr lang="en-US" sz="2800" baseline="-25000"/>
              <a:t>2</a:t>
            </a:r>
            <a:r>
              <a:rPr lang="en-US" sz="2800"/>
              <a:t>O + O</a:t>
            </a:r>
            <a:r>
              <a:rPr lang="en-US" sz="2800" baseline="-25000"/>
              <a:t>2</a:t>
            </a:r>
            <a:endParaRPr lang="en-US"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en-US" dirty="0" err="1" smtClean="0"/>
              <a:t>Redox</a:t>
            </a:r>
            <a:r>
              <a:rPr lang="en-US" dirty="0" smtClean="0"/>
              <a:t> features are like M&amp;Ms</a:t>
            </a:r>
            <a:endParaRPr lang="tr-TR" dirty="0"/>
          </a:p>
        </p:txBody>
      </p:sp>
      <p:pic>
        <p:nvPicPr>
          <p:cNvPr id="5" name="Picture 7" descr="Mini M&amp;Ms"/>
          <p:cNvPicPr>
            <a:picLocks noGrp="1" noChangeAspect="1" noChangeArrowheads="1"/>
          </p:cNvPicPr>
          <p:nvPr>
            <p:ph idx="1"/>
          </p:nvPr>
        </p:nvPicPr>
        <p:blipFill>
          <a:blip r:embed="rId2" cstate="print"/>
          <a:srcRect/>
          <a:stretch>
            <a:fillRect/>
          </a:stretch>
        </p:blipFill>
        <p:spPr bwMode="auto">
          <a:xfrm>
            <a:off x="5635124" y="2204865"/>
            <a:ext cx="3259532" cy="2448271"/>
          </a:xfrm>
          <a:prstGeom prst="rect">
            <a:avLst/>
          </a:prstGeom>
          <a:noFill/>
          <a:ln w="9525">
            <a:noFill/>
            <a:miter lim="800000"/>
            <a:headEnd/>
            <a:tailEnd/>
          </a:ln>
        </p:spPr>
      </p:pic>
      <p:pic>
        <p:nvPicPr>
          <p:cNvPr id="4" name="Picture 8" descr="DSC_9602"/>
          <p:cNvPicPr>
            <a:picLocks noChangeAspect="1" noChangeArrowheads="1"/>
          </p:cNvPicPr>
          <p:nvPr/>
        </p:nvPicPr>
        <p:blipFill>
          <a:blip r:embed="rId3" cstate="print"/>
          <a:srcRect l="35861" t="27499" r="37541" b="26250"/>
          <a:stretch>
            <a:fillRect/>
          </a:stretch>
        </p:blipFill>
        <p:spPr bwMode="auto">
          <a:xfrm>
            <a:off x="251520" y="1124744"/>
            <a:ext cx="4435380" cy="5127269"/>
          </a:xfrm>
          <a:prstGeom prst="rect">
            <a:avLst/>
          </a:prstGeom>
          <a:noFill/>
          <a:ln w="9525">
            <a:noFill/>
            <a:miter lim="800000"/>
            <a:headEnd/>
            <a:tailEnd/>
          </a:ln>
        </p:spPr>
      </p:pic>
      <p:sp>
        <p:nvSpPr>
          <p:cNvPr id="6" name="5 Dikdörtgen"/>
          <p:cNvSpPr/>
          <p:nvPr/>
        </p:nvSpPr>
        <p:spPr>
          <a:xfrm>
            <a:off x="4644008" y="2636912"/>
            <a:ext cx="798617" cy="1569660"/>
          </a:xfrm>
          <a:prstGeom prst="rect">
            <a:avLst/>
          </a:prstGeom>
        </p:spPr>
        <p:txBody>
          <a:bodyPr wrap="none">
            <a:spAutoFit/>
          </a:bodyPr>
          <a:lstStyle/>
          <a:p>
            <a:r>
              <a:rPr lang="en-US" sz="9600" dirty="0" smtClean="0"/>
              <a:t>=</a:t>
            </a:r>
          </a:p>
        </p:txBody>
      </p:sp>
      <p:sp>
        <p:nvSpPr>
          <p:cNvPr id="7" name="6 Metin kutusu"/>
          <p:cNvSpPr txBox="1"/>
          <p:nvPr/>
        </p:nvSpPr>
        <p:spPr>
          <a:xfrm>
            <a:off x="6012160" y="5445224"/>
            <a:ext cx="2218300" cy="369332"/>
          </a:xfrm>
          <a:prstGeom prst="rect">
            <a:avLst/>
          </a:prstGeom>
          <a:noFill/>
        </p:spPr>
        <p:txBody>
          <a:bodyPr wrap="none" rtlCol="0">
            <a:spAutoFit/>
          </a:bodyPr>
          <a:lstStyle/>
          <a:p>
            <a:r>
              <a:rPr lang="tr-TR" dirty="0" smtClean="0"/>
              <a:t>3. </a:t>
            </a:r>
            <a:r>
              <a:rPr lang="tr-TR" dirty="0" err="1" smtClean="0"/>
              <a:t>Redox</a:t>
            </a:r>
            <a:r>
              <a:rPr lang="tr-TR" dirty="0" smtClean="0"/>
              <a:t> </a:t>
            </a:r>
            <a:r>
              <a:rPr lang="tr-TR" dirty="0" err="1" smtClean="0"/>
              <a:t>and</a:t>
            </a:r>
            <a:r>
              <a:rPr lang="tr-TR" dirty="0" smtClean="0"/>
              <a:t> </a:t>
            </a:r>
            <a:r>
              <a:rPr lang="tr-TR" dirty="0" err="1" smtClean="0"/>
              <a:t>wetness</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lstStyle/>
          <a:p>
            <a:r>
              <a:rPr lang="en-US"/>
              <a:t>Iron Stability Fields</a:t>
            </a:r>
          </a:p>
        </p:txBody>
      </p:sp>
      <p:grpSp>
        <p:nvGrpSpPr>
          <p:cNvPr id="2" name="Group 27"/>
          <p:cNvGrpSpPr>
            <a:grpSpLocks/>
          </p:cNvGrpSpPr>
          <p:nvPr/>
        </p:nvGrpSpPr>
        <p:grpSpPr bwMode="auto">
          <a:xfrm>
            <a:off x="2132013" y="1676400"/>
            <a:ext cx="4752975" cy="5105400"/>
            <a:chOff x="1343" y="1056"/>
            <a:chExt cx="2994" cy="3216"/>
          </a:xfrm>
        </p:grpSpPr>
        <p:sp>
          <p:nvSpPr>
            <p:cNvPr id="317443" name="Rectangle 3"/>
            <p:cNvSpPr>
              <a:spLocks noChangeArrowheads="1"/>
            </p:cNvSpPr>
            <p:nvPr/>
          </p:nvSpPr>
          <p:spPr bwMode="auto">
            <a:xfrm>
              <a:off x="1968" y="1056"/>
              <a:ext cx="2349" cy="2832"/>
            </a:xfrm>
            <a:prstGeom prst="rect">
              <a:avLst/>
            </a:prstGeom>
            <a:solidFill>
              <a:schemeClr val="accent1"/>
            </a:solidFill>
            <a:ln w="28575" cap="sq">
              <a:solidFill>
                <a:schemeClr val="tx1"/>
              </a:solidFill>
              <a:miter lim="800000"/>
              <a:headEnd type="none" w="sm" len="sm"/>
              <a:tailEnd type="none" w="sm" len="sm"/>
            </a:ln>
            <a:effectLst/>
          </p:spPr>
          <p:txBody>
            <a:bodyPr wrap="none" anchor="ctr"/>
            <a:lstStyle/>
            <a:p>
              <a:endParaRPr lang="en-CA" sz="1800">
                <a:latin typeface="Arial" pitchFamily="34" charset="0"/>
              </a:endParaRPr>
            </a:p>
          </p:txBody>
        </p:sp>
        <p:sp>
          <p:nvSpPr>
            <p:cNvPr id="317445" name="Text Box 5"/>
            <p:cNvSpPr txBox="1">
              <a:spLocks noChangeArrowheads="1"/>
            </p:cNvSpPr>
            <p:nvPr/>
          </p:nvSpPr>
          <p:spPr bwMode="auto">
            <a:xfrm rot="-5400000">
              <a:off x="1306" y="2397"/>
              <a:ext cx="361" cy="288"/>
            </a:xfrm>
            <a:prstGeom prst="rect">
              <a:avLst/>
            </a:prstGeom>
            <a:noFill/>
            <a:ln w="28575" cap="sq">
              <a:noFill/>
              <a:miter lim="800000"/>
              <a:headEnd type="none" w="sm" len="sm"/>
              <a:tailEnd type="none" w="sm" len="sm"/>
            </a:ln>
            <a:effectLst/>
          </p:spPr>
          <p:txBody>
            <a:bodyPr wrap="none">
              <a:spAutoFit/>
            </a:bodyPr>
            <a:lstStyle/>
            <a:p>
              <a:r>
                <a:rPr lang="en-US" b="1">
                  <a:latin typeface="Arial" pitchFamily="34" charset="0"/>
                </a:rPr>
                <a:t>Eh</a:t>
              </a:r>
            </a:p>
          </p:txBody>
        </p:sp>
        <p:sp>
          <p:nvSpPr>
            <p:cNvPr id="317446" name="Text Box 6"/>
            <p:cNvSpPr txBox="1">
              <a:spLocks noChangeArrowheads="1"/>
            </p:cNvSpPr>
            <p:nvPr/>
          </p:nvSpPr>
          <p:spPr bwMode="auto">
            <a:xfrm>
              <a:off x="2889" y="3984"/>
              <a:ext cx="372" cy="288"/>
            </a:xfrm>
            <a:prstGeom prst="rect">
              <a:avLst/>
            </a:prstGeom>
            <a:noFill/>
            <a:ln w="28575" cap="sq">
              <a:noFill/>
              <a:miter lim="800000"/>
              <a:headEnd type="none" w="sm" len="sm"/>
              <a:tailEnd type="none" w="sm" len="sm"/>
            </a:ln>
            <a:effectLst/>
          </p:spPr>
          <p:txBody>
            <a:bodyPr wrap="none">
              <a:spAutoFit/>
            </a:bodyPr>
            <a:lstStyle/>
            <a:p>
              <a:r>
                <a:rPr lang="en-US" b="1">
                  <a:latin typeface="Arial" pitchFamily="34" charset="0"/>
                </a:rPr>
                <a:t>pH</a:t>
              </a:r>
            </a:p>
          </p:txBody>
        </p:sp>
        <p:sp>
          <p:nvSpPr>
            <p:cNvPr id="317449" name="Text Box 9"/>
            <p:cNvSpPr txBox="1">
              <a:spLocks noChangeArrowheads="1"/>
            </p:cNvSpPr>
            <p:nvPr/>
          </p:nvSpPr>
          <p:spPr bwMode="auto">
            <a:xfrm>
              <a:off x="1896" y="3888"/>
              <a:ext cx="2441" cy="192"/>
            </a:xfrm>
            <a:prstGeom prst="rect">
              <a:avLst/>
            </a:prstGeom>
            <a:noFill/>
            <a:ln w="28575" cap="sq">
              <a:noFill/>
              <a:miter lim="800000"/>
              <a:headEnd type="none" w="sm" len="sm"/>
              <a:tailEnd type="none" w="sm" len="sm"/>
            </a:ln>
            <a:effectLst/>
          </p:spPr>
          <p:txBody>
            <a:bodyPr wrap="none">
              <a:spAutoFit/>
            </a:bodyPr>
            <a:lstStyle/>
            <a:p>
              <a:r>
                <a:rPr lang="en-US" sz="1400">
                  <a:latin typeface="Arial" pitchFamily="34" charset="0"/>
                </a:rPr>
                <a:t>0        2        4        6        8       10       12       14</a:t>
              </a:r>
            </a:p>
          </p:txBody>
        </p:sp>
        <p:sp>
          <p:nvSpPr>
            <p:cNvPr id="317450" name="Text Box 10"/>
            <p:cNvSpPr txBox="1">
              <a:spLocks noChangeArrowheads="1"/>
            </p:cNvSpPr>
            <p:nvPr/>
          </p:nvSpPr>
          <p:spPr bwMode="auto">
            <a:xfrm>
              <a:off x="1632" y="1056"/>
              <a:ext cx="336" cy="2872"/>
            </a:xfrm>
            <a:prstGeom prst="rect">
              <a:avLst/>
            </a:prstGeom>
            <a:noFill/>
            <a:ln w="28575" cap="sq">
              <a:noFill/>
              <a:miter lim="800000"/>
              <a:headEnd type="none" w="sm" len="sm"/>
              <a:tailEnd type="none" w="sm" len="sm"/>
            </a:ln>
            <a:effectLst/>
          </p:spPr>
          <p:txBody>
            <a:bodyPr wrap="none">
              <a:spAutoFit/>
            </a:bodyPr>
            <a:lstStyle/>
            <a:p>
              <a:r>
                <a:rPr lang="en-US" sz="1400">
                  <a:latin typeface="Arial" pitchFamily="34" charset="0"/>
                </a:rPr>
                <a:t>+1.0</a:t>
              </a:r>
            </a:p>
            <a:p>
              <a:endParaRPr lang="en-US" sz="1400">
                <a:latin typeface="Arial" pitchFamily="34" charset="0"/>
              </a:endParaRPr>
            </a:p>
            <a:p>
              <a:r>
                <a:rPr lang="en-US" sz="1400">
                  <a:latin typeface="Arial" pitchFamily="34" charset="0"/>
                </a:rPr>
                <a:t>+0.8</a:t>
              </a:r>
            </a:p>
            <a:p>
              <a:endParaRPr lang="en-US" sz="1400">
                <a:latin typeface="Arial" pitchFamily="34" charset="0"/>
              </a:endParaRPr>
            </a:p>
            <a:p>
              <a:r>
                <a:rPr lang="en-US" sz="1400">
                  <a:latin typeface="Arial" pitchFamily="34" charset="0"/>
                </a:rPr>
                <a:t>+0.6</a:t>
              </a:r>
            </a:p>
            <a:p>
              <a:endParaRPr lang="en-US" sz="1400">
                <a:latin typeface="Arial" pitchFamily="34" charset="0"/>
              </a:endParaRPr>
            </a:p>
            <a:p>
              <a:r>
                <a:rPr lang="en-US" sz="1400">
                  <a:latin typeface="Arial" pitchFamily="34" charset="0"/>
                </a:rPr>
                <a:t>+0.4</a:t>
              </a:r>
            </a:p>
            <a:p>
              <a:endParaRPr lang="en-US" sz="1400">
                <a:latin typeface="Arial" pitchFamily="34" charset="0"/>
              </a:endParaRPr>
            </a:p>
            <a:p>
              <a:r>
                <a:rPr lang="en-US" sz="1400">
                  <a:latin typeface="Arial" pitchFamily="34" charset="0"/>
                </a:rPr>
                <a:t>+0.2</a:t>
              </a:r>
            </a:p>
            <a:p>
              <a:endParaRPr lang="en-US" sz="1400">
                <a:latin typeface="Arial" pitchFamily="34" charset="0"/>
              </a:endParaRPr>
            </a:p>
            <a:p>
              <a:r>
                <a:rPr lang="en-US" sz="1400">
                  <a:latin typeface="Arial" pitchFamily="34" charset="0"/>
                </a:rPr>
                <a:t>0.0</a:t>
              </a:r>
            </a:p>
            <a:p>
              <a:endParaRPr lang="en-US" sz="1400">
                <a:latin typeface="Arial" pitchFamily="34" charset="0"/>
              </a:endParaRPr>
            </a:p>
            <a:p>
              <a:r>
                <a:rPr lang="en-US" sz="1400">
                  <a:latin typeface="Arial" pitchFamily="34" charset="0"/>
                </a:rPr>
                <a:t>-0.2</a:t>
              </a:r>
            </a:p>
            <a:p>
              <a:endParaRPr lang="en-US" sz="1400">
                <a:latin typeface="Arial" pitchFamily="34" charset="0"/>
              </a:endParaRPr>
            </a:p>
            <a:p>
              <a:r>
                <a:rPr lang="en-US" sz="1400">
                  <a:latin typeface="Arial" pitchFamily="34" charset="0"/>
                </a:rPr>
                <a:t>-0.4</a:t>
              </a:r>
            </a:p>
            <a:p>
              <a:endParaRPr lang="en-US" sz="1400">
                <a:latin typeface="Arial" pitchFamily="34" charset="0"/>
              </a:endParaRPr>
            </a:p>
            <a:p>
              <a:r>
                <a:rPr lang="en-US" sz="1400">
                  <a:latin typeface="Arial" pitchFamily="34" charset="0"/>
                </a:rPr>
                <a:t>-0.6</a:t>
              </a:r>
            </a:p>
            <a:p>
              <a:endParaRPr lang="en-US" sz="1400">
                <a:latin typeface="Arial" pitchFamily="34" charset="0"/>
              </a:endParaRPr>
            </a:p>
            <a:p>
              <a:r>
                <a:rPr lang="en-US" sz="1400">
                  <a:latin typeface="Arial" pitchFamily="34" charset="0"/>
                </a:rPr>
                <a:t>-0.8</a:t>
              </a:r>
            </a:p>
            <a:p>
              <a:endParaRPr lang="en-US" sz="1400">
                <a:latin typeface="Arial" pitchFamily="34" charset="0"/>
              </a:endParaRPr>
            </a:p>
            <a:p>
              <a:r>
                <a:rPr lang="en-US" sz="1400">
                  <a:latin typeface="Arial" pitchFamily="34" charset="0"/>
                </a:rPr>
                <a:t>-1.0</a:t>
              </a:r>
            </a:p>
          </p:txBody>
        </p:sp>
        <p:grpSp>
          <p:nvGrpSpPr>
            <p:cNvPr id="3" name="Group 24"/>
            <p:cNvGrpSpPr>
              <a:grpSpLocks/>
            </p:cNvGrpSpPr>
            <p:nvPr/>
          </p:nvGrpSpPr>
          <p:grpSpPr bwMode="auto">
            <a:xfrm>
              <a:off x="1968" y="1056"/>
              <a:ext cx="2352" cy="2526"/>
              <a:chOff x="1968" y="1008"/>
              <a:chExt cx="2352" cy="2526"/>
            </a:xfrm>
          </p:grpSpPr>
          <p:sp>
            <p:nvSpPr>
              <p:cNvPr id="317447" name="Line 7"/>
              <p:cNvSpPr>
                <a:spLocks noChangeShapeType="1"/>
              </p:cNvSpPr>
              <p:nvPr/>
            </p:nvSpPr>
            <p:spPr bwMode="auto">
              <a:xfrm>
                <a:off x="1968" y="2448"/>
                <a:ext cx="2349" cy="1086"/>
              </a:xfrm>
              <a:prstGeom prst="line">
                <a:avLst/>
              </a:prstGeom>
              <a:noFill/>
              <a:ln w="28575" cap="sq">
                <a:solidFill>
                  <a:schemeClr val="tx1"/>
                </a:solidFill>
                <a:round/>
                <a:headEnd type="none" w="sm" len="sm"/>
                <a:tailEnd type="none" w="sm" len="sm"/>
              </a:ln>
              <a:effectLst/>
            </p:spPr>
            <p:txBody>
              <a:bodyPr wrap="none" anchor="ctr"/>
              <a:lstStyle/>
              <a:p>
                <a:endParaRPr lang="tr-TR"/>
              </a:p>
            </p:txBody>
          </p:sp>
          <p:sp>
            <p:nvSpPr>
              <p:cNvPr id="317448" name="Line 8"/>
              <p:cNvSpPr>
                <a:spLocks noChangeShapeType="1"/>
              </p:cNvSpPr>
              <p:nvPr/>
            </p:nvSpPr>
            <p:spPr bwMode="auto">
              <a:xfrm>
                <a:off x="2399" y="1008"/>
                <a:ext cx="1918" cy="897"/>
              </a:xfrm>
              <a:prstGeom prst="line">
                <a:avLst/>
              </a:prstGeom>
              <a:noFill/>
              <a:ln w="28575" cap="sq">
                <a:solidFill>
                  <a:schemeClr val="tx1"/>
                </a:solidFill>
                <a:round/>
                <a:headEnd type="none" w="sm" len="sm"/>
                <a:tailEnd type="none" w="sm" len="sm"/>
              </a:ln>
              <a:effectLst/>
            </p:spPr>
            <p:txBody>
              <a:bodyPr wrap="none" anchor="ctr"/>
              <a:lstStyle/>
              <a:p>
                <a:endParaRPr lang="tr-TR"/>
              </a:p>
            </p:txBody>
          </p:sp>
          <p:sp>
            <p:nvSpPr>
              <p:cNvPr id="317454" name="Rectangle 14"/>
              <p:cNvSpPr>
                <a:spLocks noChangeArrowheads="1"/>
              </p:cNvSpPr>
              <p:nvPr/>
            </p:nvSpPr>
            <p:spPr bwMode="auto">
              <a:xfrm>
                <a:off x="1968" y="1008"/>
                <a:ext cx="288" cy="432"/>
              </a:xfrm>
              <a:prstGeom prst="rect">
                <a:avLst/>
              </a:prstGeom>
              <a:solidFill>
                <a:schemeClr val="accent1"/>
              </a:solidFill>
              <a:ln w="28575" cap="sq">
                <a:solidFill>
                  <a:schemeClr val="tx1"/>
                </a:solidFill>
                <a:miter lim="800000"/>
                <a:headEnd type="none" w="sm" len="sm"/>
                <a:tailEnd type="none" w="sm" len="sm"/>
              </a:ln>
              <a:effectLst/>
            </p:spPr>
            <p:txBody>
              <a:bodyPr wrap="none" anchor="ctr"/>
              <a:lstStyle/>
              <a:p>
                <a:endParaRPr lang="tr-TR"/>
              </a:p>
            </p:txBody>
          </p:sp>
          <p:sp>
            <p:nvSpPr>
              <p:cNvPr id="317455" name="Line 15"/>
              <p:cNvSpPr>
                <a:spLocks noChangeShapeType="1"/>
              </p:cNvSpPr>
              <p:nvPr/>
            </p:nvSpPr>
            <p:spPr bwMode="auto">
              <a:xfrm>
                <a:off x="2112" y="2112"/>
                <a:ext cx="960" cy="432"/>
              </a:xfrm>
              <a:prstGeom prst="line">
                <a:avLst/>
              </a:prstGeom>
              <a:noFill/>
              <a:ln w="28575" cap="sq">
                <a:solidFill>
                  <a:schemeClr val="tx1"/>
                </a:solidFill>
                <a:round/>
                <a:headEnd type="none" w="sm" len="sm"/>
                <a:tailEnd type="none" w="sm" len="sm"/>
              </a:ln>
              <a:effectLst/>
            </p:spPr>
            <p:txBody>
              <a:bodyPr wrap="none" anchor="ctr"/>
              <a:lstStyle/>
              <a:p>
                <a:endParaRPr lang="tr-TR"/>
              </a:p>
            </p:txBody>
          </p:sp>
          <p:sp>
            <p:nvSpPr>
              <p:cNvPr id="317456" name="Line 16"/>
              <p:cNvSpPr>
                <a:spLocks noChangeShapeType="1"/>
              </p:cNvSpPr>
              <p:nvPr/>
            </p:nvSpPr>
            <p:spPr bwMode="auto">
              <a:xfrm flipH="1" flipV="1">
                <a:off x="2112" y="2112"/>
                <a:ext cx="912" cy="816"/>
              </a:xfrm>
              <a:prstGeom prst="line">
                <a:avLst/>
              </a:prstGeom>
              <a:noFill/>
              <a:ln w="28575" cap="sq">
                <a:solidFill>
                  <a:schemeClr val="tx1"/>
                </a:solidFill>
                <a:round/>
                <a:headEnd type="none" w="sm" len="sm"/>
                <a:tailEnd type="none" w="sm" len="sm"/>
              </a:ln>
              <a:effectLst/>
            </p:spPr>
            <p:txBody>
              <a:bodyPr wrap="none" anchor="ctr"/>
              <a:lstStyle/>
              <a:p>
                <a:endParaRPr lang="tr-TR"/>
              </a:p>
            </p:txBody>
          </p:sp>
          <p:sp>
            <p:nvSpPr>
              <p:cNvPr id="317457" name="Line 17"/>
              <p:cNvSpPr>
                <a:spLocks noChangeShapeType="1"/>
              </p:cNvSpPr>
              <p:nvPr/>
            </p:nvSpPr>
            <p:spPr bwMode="auto">
              <a:xfrm>
                <a:off x="2256" y="1440"/>
                <a:ext cx="816" cy="1104"/>
              </a:xfrm>
              <a:prstGeom prst="line">
                <a:avLst/>
              </a:prstGeom>
              <a:noFill/>
              <a:ln w="28575" cap="sq">
                <a:solidFill>
                  <a:schemeClr val="tx1"/>
                </a:solidFill>
                <a:round/>
                <a:headEnd type="none" w="sm" len="sm"/>
                <a:tailEnd type="none" w="sm" len="sm"/>
              </a:ln>
              <a:effectLst/>
            </p:spPr>
            <p:txBody>
              <a:bodyPr wrap="none" anchor="ctr"/>
              <a:lstStyle/>
              <a:p>
                <a:endParaRPr lang="tr-TR"/>
              </a:p>
            </p:txBody>
          </p:sp>
          <p:sp>
            <p:nvSpPr>
              <p:cNvPr id="317458" name="Line 18"/>
              <p:cNvSpPr>
                <a:spLocks noChangeShapeType="1"/>
              </p:cNvSpPr>
              <p:nvPr/>
            </p:nvSpPr>
            <p:spPr bwMode="auto">
              <a:xfrm>
                <a:off x="3072" y="2544"/>
                <a:ext cx="1248" cy="672"/>
              </a:xfrm>
              <a:prstGeom prst="line">
                <a:avLst/>
              </a:prstGeom>
              <a:noFill/>
              <a:ln w="28575" cap="sq">
                <a:solidFill>
                  <a:schemeClr val="tx1"/>
                </a:solidFill>
                <a:round/>
                <a:headEnd type="none" w="sm" len="sm"/>
                <a:tailEnd type="none" w="sm" len="sm"/>
              </a:ln>
              <a:effectLst/>
            </p:spPr>
            <p:txBody>
              <a:bodyPr wrap="none" anchor="ctr"/>
              <a:lstStyle/>
              <a:p>
                <a:endParaRPr lang="tr-TR"/>
              </a:p>
            </p:txBody>
          </p:sp>
        </p:grpSp>
        <p:sp>
          <p:nvSpPr>
            <p:cNvPr id="317460" name="Text Box 20"/>
            <p:cNvSpPr txBox="1">
              <a:spLocks noChangeArrowheads="1"/>
            </p:cNvSpPr>
            <p:nvPr/>
          </p:nvSpPr>
          <p:spPr bwMode="auto">
            <a:xfrm rot="1695344">
              <a:off x="2976" y="1824"/>
              <a:ext cx="852" cy="231"/>
            </a:xfrm>
            <a:prstGeom prst="rect">
              <a:avLst/>
            </a:prstGeom>
            <a:noFill/>
            <a:ln w="12700" cap="sq">
              <a:noFill/>
              <a:miter lim="800000"/>
              <a:headEnd type="none" w="sm" len="sm"/>
              <a:tailEnd type="none" w="sm" len="sm"/>
            </a:ln>
            <a:effectLst/>
          </p:spPr>
          <p:txBody>
            <a:bodyPr wrap="none">
              <a:spAutoFit/>
            </a:bodyPr>
            <a:lstStyle/>
            <a:p>
              <a:r>
                <a:rPr lang="en-US" sz="1800">
                  <a:latin typeface="Arial" pitchFamily="34" charset="0"/>
                </a:rPr>
                <a:t>Iron Oxides</a:t>
              </a:r>
            </a:p>
          </p:txBody>
        </p:sp>
        <p:sp>
          <p:nvSpPr>
            <p:cNvPr id="317461" name="Text Box 21"/>
            <p:cNvSpPr txBox="1">
              <a:spLocks noChangeArrowheads="1"/>
            </p:cNvSpPr>
            <p:nvPr/>
          </p:nvSpPr>
          <p:spPr bwMode="auto">
            <a:xfrm rot="-20046211">
              <a:off x="2900" y="2793"/>
              <a:ext cx="1036" cy="231"/>
            </a:xfrm>
            <a:prstGeom prst="rect">
              <a:avLst/>
            </a:prstGeom>
            <a:noFill/>
            <a:ln w="12700" cap="sq">
              <a:noFill/>
              <a:miter lim="800000"/>
              <a:headEnd type="none" w="sm" len="sm"/>
              <a:tailEnd type="none" w="sm" len="sm"/>
            </a:ln>
            <a:effectLst/>
          </p:spPr>
          <p:txBody>
            <a:bodyPr wrap="none">
              <a:spAutoFit/>
            </a:bodyPr>
            <a:lstStyle/>
            <a:p>
              <a:r>
                <a:rPr lang="en-US" sz="1800">
                  <a:latin typeface="Arial" pitchFamily="34" charset="0"/>
                </a:rPr>
                <a:t>Iron Sulphides</a:t>
              </a:r>
            </a:p>
          </p:txBody>
        </p:sp>
        <p:sp>
          <p:nvSpPr>
            <p:cNvPr id="317462" name="Text Box 22"/>
            <p:cNvSpPr txBox="1">
              <a:spLocks noChangeArrowheads="1"/>
            </p:cNvSpPr>
            <p:nvPr/>
          </p:nvSpPr>
          <p:spPr bwMode="auto">
            <a:xfrm>
              <a:off x="1920" y="1152"/>
              <a:ext cx="393" cy="231"/>
            </a:xfrm>
            <a:prstGeom prst="rect">
              <a:avLst/>
            </a:prstGeom>
            <a:noFill/>
            <a:ln w="12700" cap="sq">
              <a:noFill/>
              <a:miter lim="800000"/>
              <a:headEnd type="none" w="sm" len="sm"/>
              <a:tailEnd type="none" w="sm" len="sm"/>
            </a:ln>
            <a:effectLst/>
          </p:spPr>
          <p:txBody>
            <a:bodyPr wrap="none">
              <a:spAutoFit/>
            </a:bodyPr>
            <a:lstStyle/>
            <a:p>
              <a:r>
                <a:rPr lang="en-US" sz="1800">
                  <a:latin typeface="Arial" pitchFamily="34" charset="0"/>
                </a:rPr>
                <a:t>Fe</a:t>
              </a:r>
              <a:r>
                <a:rPr lang="en-US" sz="1800" baseline="30000">
                  <a:latin typeface="Arial" pitchFamily="34" charset="0"/>
                </a:rPr>
                <a:t>3+</a:t>
              </a:r>
              <a:endParaRPr lang="en-US" sz="1800">
                <a:latin typeface="Arial" pitchFamily="34" charset="0"/>
              </a:endParaRPr>
            </a:p>
          </p:txBody>
        </p:sp>
        <p:sp>
          <p:nvSpPr>
            <p:cNvPr id="317463" name="Text Box 23"/>
            <p:cNvSpPr txBox="1">
              <a:spLocks noChangeArrowheads="1"/>
            </p:cNvSpPr>
            <p:nvPr/>
          </p:nvSpPr>
          <p:spPr bwMode="auto">
            <a:xfrm>
              <a:off x="2016" y="1776"/>
              <a:ext cx="393" cy="231"/>
            </a:xfrm>
            <a:prstGeom prst="rect">
              <a:avLst/>
            </a:prstGeom>
            <a:noFill/>
            <a:ln w="12700" cap="sq">
              <a:noFill/>
              <a:miter lim="800000"/>
              <a:headEnd type="none" w="sm" len="sm"/>
              <a:tailEnd type="none" w="sm" len="sm"/>
            </a:ln>
            <a:effectLst/>
          </p:spPr>
          <p:txBody>
            <a:bodyPr wrap="none">
              <a:spAutoFit/>
            </a:bodyPr>
            <a:lstStyle/>
            <a:p>
              <a:r>
                <a:rPr lang="en-US" sz="1800">
                  <a:latin typeface="Arial" pitchFamily="34" charset="0"/>
                </a:rPr>
                <a:t>Fe</a:t>
              </a:r>
              <a:r>
                <a:rPr lang="en-US" sz="1800" baseline="30000">
                  <a:latin typeface="Arial" pitchFamily="34" charset="0"/>
                </a:rPr>
                <a:t>2+</a:t>
              </a:r>
              <a:endParaRPr lang="en-US" sz="1800">
                <a:latin typeface="Arial"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Fe depletions</a:t>
            </a:r>
          </a:p>
        </p:txBody>
      </p:sp>
      <p:sp>
        <p:nvSpPr>
          <p:cNvPr id="9219" name="Freeform 3"/>
          <p:cNvSpPr>
            <a:spLocks/>
          </p:cNvSpPr>
          <p:nvPr/>
        </p:nvSpPr>
        <p:spPr bwMode="auto">
          <a:xfrm>
            <a:off x="1828800" y="2819400"/>
            <a:ext cx="3790950" cy="2771775"/>
          </a:xfrm>
          <a:custGeom>
            <a:avLst/>
            <a:gdLst>
              <a:gd name="T0" fmla="*/ 634 w 3205"/>
              <a:gd name="T1" fmla="*/ 80 h 2076"/>
              <a:gd name="T2" fmla="*/ 1738 w 3205"/>
              <a:gd name="T3" fmla="*/ 0 h 2076"/>
              <a:gd name="T4" fmla="*/ 1962 w 3205"/>
              <a:gd name="T5" fmla="*/ 80 h 2076"/>
              <a:gd name="T6" fmla="*/ 1994 w 3205"/>
              <a:gd name="T7" fmla="*/ 176 h 2076"/>
              <a:gd name="T8" fmla="*/ 2122 w 3205"/>
              <a:gd name="T9" fmla="*/ 272 h 2076"/>
              <a:gd name="T10" fmla="*/ 2218 w 3205"/>
              <a:gd name="T11" fmla="*/ 400 h 2076"/>
              <a:gd name="T12" fmla="*/ 2442 w 3205"/>
              <a:gd name="T13" fmla="*/ 624 h 2076"/>
              <a:gd name="T14" fmla="*/ 2458 w 3205"/>
              <a:gd name="T15" fmla="*/ 720 h 2076"/>
              <a:gd name="T16" fmla="*/ 2682 w 3205"/>
              <a:gd name="T17" fmla="*/ 768 h 2076"/>
              <a:gd name="T18" fmla="*/ 3098 w 3205"/>
              <a:gd name="T19" fmla="*/ 816 h 2076"/>
              <a:gd name="T20" fmla="*/ 3114 w 3205"/>
              <a:gd name="T21" fmla="*/ 1392 h 2076"/>
              <a:gd name="T22" fmla="*/ 3098 w 3205"/>
              <a:gd name="T23" fmla="*/ 1456 h 2076"/>
              <a:gd name="T24" fmla="*/ 2874 w 3205"/>
              <a:gd name="T25" fmla="*/ 1584 h 2076"/>
              <a:gd name="T26" fmla="*/ 2762 w 3205"/>
              <a:gd name="T27" fmla="*/ 1648 h 2076"/>
              <a:gd name="T28" fmla="*/ 2714 w 3205"/>
              <a:gd name="T29" fmla="*/ 1696 h 2076"/>
              <a:gd name="T30" fmla="*/ 2474 w 3205"/>
              <a:gd name="T31" fmla="*/ 1776 h 2076"/>
              <a:gd name="T32" fmla="*/ 2122 w 3205"/>
              <a:gd name="T33" fmla="*/ 1904 h 2076"/>
              <a:gd name="T34" fmla="*/ 2090 w 3205"/>
              <a:gd name="T35" fmla="*/ 2000 h 2076"/>
              <a:gd name="T36" fmla="*/ 1978 w 3205"/>
              <a:gd name="T37" fmla="*/ 2048 h 2076"/>
              <a:gd name="T38" fmla="*/ 666 w 3205"/>
              <a:gd name="T39" fmla="*/ 2000 h 2076"/>
              <a:gd name="T40" fmla="*/ 282 w 3205"/>
              <a:gd name="T41" fmla="*/ 1936 h 2076"/>
              <a:gd name="T42" fmla="*/ 90 w 3205"/>
              <a:gd name="T43" fmla="*/ 1872 h 2076"/>
              <a:gd name="T44" fmla="*/ 10 w 3205"/>
              <a:gd name="T45" fmla="*/ 1744 h 2076"/>
              <a:gd name="T46" fmla="*/ 122 w 3205"/>
              <a:gd name="T47" fmla="*/ 1488 h 2076"/>
              <a:gd name="T48" fmla="*/ 170 w 3205"/>
              <a:gd name="T49" fmla="*/ 1232 h 2076"/>
              <a:gd name="T50" fmla="*/ 186 w 3205"/>
              <a:gd name="T51" fmla="*/ 848 h 2076"/>
              <a:gd name="T52" fmla="*/ 202 w 3205"/>
              <a:gd name="T53" fmla="*/ 576 h 2076"/>
              <a:gd name="T54" fmla="*/ 394 w 3205"/>
              <a:gd name="T55" fmla="*/ 288 h 2076"/>
              <a:gd name="T56" fmla="*/ 634 w 3205"/>
              <a:gd name="T57" fmla="*/ 80 h 207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205"/>
              <a:gd name="T88" fmla="*/ 0 h 2076"/>
              <a:gd name="T89" fmla="*/ 3205 w 3205"/>
              <a:gd name="T90" fmla="*/ 2076 h 207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205" h="2076">
                <a:moveTo>
                  <a:pt x="634" y="80"/>
                </a:moveTo>
                <a:cubicBezTo>
                  <a:pt x="1002" y="55"/>
                  <a:pt x="1369" y="18"/>
                  <a:pt x="1738" y="0"/>
                </a:cubicBezTo>
                <a:cubicBezTo>
                  <a:pt x="1817" y="13"/>
                  <a:pt x="1899" y="17"/>
                  <a:pt x="1962" y="80"/>
                </a:cubicBezTo>
                <a:cubicBezTo>
                  <a:pt x="1986" y="104"/>
                  <a:pt x="1972" y="150"/>
                  <a:pt x="1994" y="176"/>
                </a:cubicBezTo>
                <a:cubicBezTo>
                  <a:pt x="2028" y="217"/>
                  <a:pt x="2084" y="234"/>
                  <a:pt x="2122" y="272"/>
                </a:cubicBezTo>
                <a:cubicBezTo>
                  <a:pt x="2160" y="310"/>
                  <a:pt x="2186" y="357"/>
                  <a:pt x="2218" y="400"/>
                </a:cubicBezTo>
                <a:cubicBezTo>
                  <a:pt x="2266" y="543"/>
                  <a:pt x="2299" y="576"/>
                  <a:pt x="2442" y="624"/>
                </a:cubicBezTo>
                <a:cubicBezTo>
                  <a:pt x="2447" y="656"/>
                  <a:pt x="2437" y="696"/>
                  <a:pt x="2458" y="720"/>
                </a:cubicBezTo>
                <a:cubicBezTo>
                  <a:pt x="2486" y="752"/>
                  <a:pt x="2659" y="765"/>
                  <a:pt x="2682" y="768"/>
                </a:cubicBezTo>
                <a:cubicBezTo>
                  <a:pt x="2820" y="788"/>
                  <a:pt x="2959" y="799"/>
                  <a:pt x="3098" y="816"/>
                </a:cubicBezTo>
                <a:cubicBezTo>
                  <a:pt x="3205" y="1029"/>
                  <a:pt x="3142" y="880"/>
                  <a:pt x="3114" y="1392"/>
                </a:cubicBezTo>
                <a:cubicBezTo>
                  <a:pt x="3113" y="1414"/>
                  <a:pt x="3115" y="1442"/>
                  <a:pt x="3098" y="1456"/>
                </a:cubicBezTo>
                <a:cubicBezTo>
                  <a:pt x="3031" y="1510"/>
                  <a:pt x="2949" y="1541"/>
                  <a:pt x="2874" y="1584"/>
                </a:cubicBezTo>
                <a:cubicBezTo>
                  <a:pt x="2837" y="1605"/>
                  <a:pt x="2792" y="1618"/>
                  <a:pt x="2762" y="1648"/>
                </a:cubicBezTo>
                <a:cubicBezTo>
                  <a:pt x="2746" y="1664"/>
                  <a:pt x="2734" y="1685"/>
                  <a:pt x="2714" y="1696"/>
                </a:cubicBezTo>
                <a:cubicBezTo>
                  <a:pt x="2599" y="1759"/>
                  <a:pt x="2588" y="1730"/>
                  <a:pt x="2474" y="1776"/>
                </a:cubicBezTo>
                <a:cubicBezTo>
                  <a:pt x="2349" y="1826"/>
                  <a:pt x="2254" y="1871"/>
                  <a:pt x="2122" y="1904"/>
                </a:cubicBezTo>
                <a:cubicBezTo>
                  <a:pt x="2111" y="1936"/>
                  <a:pt x="2110" y="1973"/>
                  <a:pt x="2090" y="2000"/>
                </a:cubicBezTo>
                <a:cubicBezTo>
                  <a:pt x="2077" y="2018"/>
                  <a:pt x="2002" y="2040"/>
                  <a:pt x="1978" y="2048"/>
                </a:cubicBezTo>
                <a:cubicBezTo>
                  <a:pt x="836" y="2031"/>
                  <a:pt x="1271" y="2076"/>
                  <a:pt x="666" y="2000"/>
                </a:cubicBezTo>
                <a:cubicBezTo>
                  <a:pt x="536" y="1984"/>
                  <a:pt x="408" y="1974"/>
                  <a:pt x="282" y="1936"/>
                </a:cubicBezTo>
                <a:cubicBezTo>
                  <a:pt x="217" y="1917"/>
                  <a:pt x="90" y="1872"/>
                  <a:pt x="90" y="1872"/>
                </a:cubicBezTo>
                <a:cubicBezTo>
                  <a:pt x="74" y="1851"/>
                  <a:pt x="13" y="1777"/>
                  <a:pt x="10" y="1744"/>
                </a:cubicBezTo>
                <a:cubicBezTo>
                  <a:pt x="0" y="1612"/>
                  <a:pt x="40" y="1570"/>
                  <a:pt x="122" y="1488"/>
                </a:cubicBezTo>
                <a:cubicBezTo>
                  <a:pt x="150" y="1405"/>
                  <a:pt x="156" y="1318"/>
                  <a:pt x="170" y="1232"/>
                </a:cubicBezTo>
                <a:cubicBezTo>
                  <a:pt x="175" y="1104"/>
                  <a:pt x="180" y="976"/>
                  <a:pt x="186" y="848"/>
                </a:cubicBezTo>
                <a:cubicBezTo>
                  <a:pt x="190" y="757"/>
                  <a:pt x="193" y="666"/>
                  <a:pt x="202" y="576"/>
                </a:cubicBezTo>
                <a:cubicBezTo>
                  <a:pt x="211" y="482"/>
                  <a:pt x="335" y="357"/>
                  <a:pt x="394" y="288"/>
                </a:cubicBezTo>
                <a:cubicBezTo>
                  <a:pt x="471" y="198"/>
                  <a:pt x="497" y="80"/>
                  <a:pt x="634" y="80"/>
                </a:cubicBezTo>
                <a:close/>
              </a:path>
            </a:pathLst>
          </a:custGeom>
          <a:solidFill>
            <a:srgbClr val="FF9900"/>
          </a:solidFill>
          <a:ln w="190500">
            <a:solidFill>
              <a:srgbClr val="B2B2B2"/>
            </a:solidFill>
            <a:round/>
            <a:headEnd/>
            <a:tailEnd/>
          </a:ln>
        </p:spPr>
        <p:txBody>
          <a:bodyPr/>
          <a:lstStyle/>
          <a:p>
            <a:endParaRPr lang="tr-TR"/>
          </a:p>
        </p:txBody>
      </p:sp>
      <p:sp>
        <p:nvSpPr>
          <p:cNvPr id="9220" name="Freeform 4"/>
          <p:cNvSpPr>
            <a:spLocks/>
          </p:cNvSpPr>
          <p:nvPr/>
        </p:nvSpPr>
        <p:spPr bwMode="auto">
          <a:xfrm>
            <a:off x="4029075" y="2000250"/>
            <a:ext cx="3606800" cy="3816350"/>
          </a:xfrm>
          <a:custGeom>
            <a:avLst/>
            <a:gdLst>
              <a:gd name="T0" fmla="*/ 224 w 3049"/>
              <a:gd name="T1" fmla="*/ 388 h 2859"/>
              <a:gd name="T2" fmla="*/ 560 w 3049"/>
              <a:gd name="T3" fmla="*/ 452 h 2859"/>
              <a:gd name="T4" fmla="*/ 752 w 3049"/>
              <a:gd name="T5" fmla="*/ 484 h 2859"/>
              <a:gd name="T6" fmla="*/ 896 w 3049"/>
              <a:gd name="T7" fmla="*/ 612 h 2859"/>
              <a:gd name="T8" fmla="*/ 912 w 3049"/>
              <a:gd name="T9" fmla="*/ 660 h 2859"/>
              <a:gd name="T10" fmla="*/ 1008 w 3049"/>
              <a:gd name="T11" fmla="*/ 756 h 2859"/>
              <a:gd name="T12" fmla="*/ 1168 w 3049"/>
              <a:gd name="T13" fmla="*/ 980 h 2859"/>
              <a:gd name="T14" fmla="*/ 1232 w 3049"/>
              <a:gd name="T15" fmla="*/ 1076 h 2859"/>
              <a:gd name="T16" fmla="*/ 1440 w 3049"/>
              <a:gd name="T17" fmla="*/ 1252 h 2859"/>
              <a:gd name="T18" fmla="*/ 1520 w 3049"/>
              <a:gd name="T19" fmla="*/ 1348 h 2859"/>
              <a:gd name="T20" fmla="*/ 1584 w 3049"/>
              <a:gd name="T21" fmla="*/ 1556 h 2859"/>
              <a:gd name="T22" fmla="*/ 1568 w 3049"/>
              <a:gd name="T23" fmla="*/ 2084 h 2859"/>
              <a:gd name="T24" fmla="*/ 1472 w 3049"/>
              <a:gd name="T25" fmla="*/ 2180 h 2859"/>
              <a:gd name="T26" fmla="*/ 1424 w 3049"/>
              <a:gd name="T27" fmla="*/ 2276 h 2859"/>
              <a:gd name="T28" fmla="*/ 1376 w 3049"/>
              <a:gd name="T29" fmla="*/ 2324 h 2859"/>
              <a:gd name="T30" fmla="*/ 1312 w 3049"/>
              <a:gd name="T31" fmla="*/ 2420 h 2859"/>
              <a:gd name="T32" fmla="*/ 1280 w 3049"/>
              <a:gd name="T33" fmla="*/ 2468 h 2859"/>
              <a:gd name="T34" fmla="*/ 1280 w 3049"/>
              <a:gd name="T35" fmla="*/ 2708 h 2859"/>
              <a:gd name="T36" fmla="*/ 1328 w 3049"/>
              <a:gd name="T37" fmla="*/ 2740 h 2859"/>
              <a:gd name="T38" fmla="*/ 1488 w 3049"/>
              <a:gd name="T39" fmla="*/ 2804 h 2859"/>
              <a:gd name="T40" fmla="*/ 1536 w 3049"/>
              <a:gd name="T41" fmla="*/ 2820 h 2859"/>
              <a:gd name="T42" fmla="*/ 1584 w 3049"/>
              <a:gd name="T43" fmla="*/ 2836 h 2859"/>
              <a:gd name="T44" fmla="*/ 2608 w 3049"/>
              <a:gd name="T45" fmla="*/ 2628 h 2859"/>
              <a:gd name="T46" fmla="*/ 2688 w 3049"/>
              <a:gd name="T47" fmla="*/ 2340 h 2859"/>
              <a:gd name="T48" fmla="*/ 2752 w 3049"/>
              <a:gd name="T49" fmla="*/ 2020 h 2859"/>
              <a:gd name="T50" fmla="*/ 2816 w 3049"/>
              <a:gd name="T51" fmla="*/ 1700 h 2859"/>
              <a:gd name="T52" fmla="*/ 2976 w 3049"/>
              <a:gd name="T53" fmla="*/ 1268 h 2859"/>
              <a:gd name="T54" fmla="*/ 3024 w 3049"/>
              <a:gd name="T55" fmla="*/ 948 h 2859"/>
              <a:gd name="T56" fmla="*/ 2960 w 3049"/>
              <a:gd name="T57" fmla="*/ 612 h 2859"/>
              <a:gd name="T58" fmla="*/ 2752 w 3049"/>
              <a:gd name="T59" fmla="*/ 548 h 2859"/>
              <a:gd name="T60" fmla="*/ 1936 w 3049"/>
              <a:gd name="T61" fmla="*/ 436 h 2859"/>
              <a:gd name="T62" fmla="*/ 1792 w 3049"/>
              <a:gd name="T63" fmla="*/ 356 h 2859"/>
              <a:gd name="T64" fmla="*/ 1648 w 3049"/>
              <a:gd name="T65" fmla="*/ 308 h 2859"/>
              <a:gd name="T66" fmla="*/ 1248 w 3049"/>
              <a:gd name="T67" fmla="*/ 228 h 2859"/>
              <a:gd name="T68" fmla="*/ 1184 w 3049"/>
              <a:gd name="T69" fmla="*/ 212 h 2859"/>
              <a:gd name="T70" fmla="*/ 1072 w 3049"/>
              <a:gd name="T71" fmla="*/ 196 h 2859"/>
              <a:gd name="T72" fmla="*/ 864 w 3049"/>
              <a:gd name="T73" fmla="*/ 148 h 2859"/>
              <a:gd name="T74" fmla="*/ 384 w 3049"/>
              <a:gd name="T75" fmla="*/ 52 h 2859"/>
              <a:gd name="T76" fmla="*/ 0 w 3049"/>
              <a:gd name="T77" fmla="*/ 228 h 2859"/>
              <a:gd name="T78" fmla="*/ 16 w 3049"/>
              <a:gd name="T79" fmla="*/ 324 h 2859"/>
              <a:gd name="T80" fmla="*/ 224 w 3049"/>
              <a:gd name="T81" fmla="*/ 388 h 285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49"/>
              <a:gd name="T124" fmla="*/ 0 h 2859"/>
              <a:gd name="T125" fmla="*/ 3049 w 3049"/>
              <a:gd name="T126" fmla="*/ 2859 h 285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49" h="2859">
                <a:moveTo>
                  <a:pt x="224" y="388"/>
                </a:moveTo>
                <a:cubicBezTo>
                  <a:pt x="339" y="404"/>
                  <a:pt x="447" y="429"/>
                  <a:pt x="560" y="452"/>
                </a:cubicBezTo>
                <a:cubicBezTo>
                  <a:pt x="624" y="465"/>
                  <a:pt x="752" y="484"/>
                  <a:pt x="752" y="484"/>
                </a:cubicBezTo>
                <a:cubicBezTo>
                  <a:pt x="808" y="526"/>
                  <a:pt x="839" y="574"/>
                  <a:pt x="896" y="612"/>
                </a:cubicBezTo>
                <a:cubicBezTo>
                  <a:pt x="901" y="628"/>
                  <a:pt x="902" y="647"/>
                  <a:pt x="912" y="660"/>
                </a:cubicBezTo>
                <a:cubicBezTo>
                  <a:pt x="940" y="696"/>
                  <a:pt x="1008" y="756"/>
                  <a:pt x="1008" y="756"/>
                </a:cubicBezTo>
                <a:cubicBezTo>
                  <a:pt x="1035" y="836"/>
                  <a:pt x="1119" y="915"/>
                  <a:pt x="1168" y="980"/>
                </a:cubicBezTo>
                <a:cubicBezTo>
                  <a:pt x="1191" y="1011"/>
                  <a:pt x="1205" y="1049"/>
                  <a:pt x="1232" y="1076"/>
                </a:cubicBezTo>
                <a:cubicBezTo>
                  <a:pt x="1295" y="1139"/>
                  <a:pt x="1366" y="1202"/>
                  <a:pt x="1440" y="1252"/>
                </a:cubicBezTo>
                <a:cubicBezTo>
                  <a:pt x="1463" y="1287"/>
                  <a:pt x="1500" y="1312"/>
                  <a:pt x="1520" y="1348"/>
                </a:cubicBezTo>
                <a:cubicBezTo>
                  <a:pt x="1551" y="1404"/>
                  <a:pt x="1568" y="1492"/>
                  <a:pt x="1584" y="1556"/>
                </a:cubicBezTo>
                <a:cubicBezTo>
                  <a:pt x="1600" y="1701"/>
                  <a:pt x="1648" y="1982"/>
                  <a:pt x="1568" y="2084"/>
                </a:cubicBezTo>
                <a:cubicBezTo>
                  <a:pt x="1540" y="2120"/>
                  <a:pt x="1497" y="2142"/>
                  <a:pt x="1472" y="2180"/>
                </a:cubicBezTo>
                <a:cubicBezTo>
                  <a:pt x="1452" y="2210"/>
                  <a:pt x="1444" y="2246"/>
                  <a:pt x="1424" y="2276"/>
                </a:cubicBezTo>
                <a:cubicBezTo>
                  <a:pt x="1411" y="2295"/>
                  <a:pt x="1390" y="2306"/>
                  <a:pt x="1376" y="2324"/>
                </a:cubicBezTo>
                <a:cubicBezTo>
                  <a:pt x="1352" y="2354"/>
                  <a:pt x="1333" y="2388"/>
                  <a:pt x="1312" y="2420"/>
                </a:cubicBezTo>
                <a:cubicBezTo>
                  <a:pt x="1301" y="2436"/>
                  <a:pt x="1280" y="2468"/>
                  <a:pt x="1280" y="2468"/>
                </a:cubicBezTo>
                <a:cubicBezTo>
                  <a:pt x="1257" y="2560"/>
                  <a:pt x="1243" y="2587"/>
                  <a:pt x="1280" y="2708"/>
                </a:cubicBezTo>
                <a:cubicBezTo>
                  <a:pt x="1286" y="2726"/>
                  <a:pt x="1311" y="2730"/>
                  <a:pt x="1328" y="2740"/>
                </a:cubicBezTo>
                <a:cubicBezTo>
                  <a:pt x="1394" y="2778"/>
                  <a:pt x="1409" y="2778"/>
                  <a:pt x="1488" y="2804"/>
                </a:cubicBezTo>
                <a:cubicBezTo>
                  <a:pt x="1504" y="2809"/>
                  <a:pt x="1520" y="2815"/>
                  <a:pt x="1536" y="2820"/>
                </a:cubicBezTo>
                <a:cubicBezTo>
                  <a:pt x="1552" y="2825"/>
                  <a:pt x="1584" y="2836"/>
                  <a:pt x="1584" y="2836"/>
                </a:cubicBezTo>
                <a:cubicBezTo>
                  <a:pt x="1962" y="2812"/>
                  <a:pt x="2300" y="2859"/>
                  <a:pt x="2608" y="2628"/>
                </a:cubicBezTo>
                <a:cubicBezTo>
                  <a:pt x="2655" y="2535"/>
                  <a:pt x="2666" y="2441"/>
                  <a:pt x="2688" y="2340"/>
                </a:cubicBezTo>
                <a:cubicBezTo>
                  <a:pt x="2729" y="2147"/>
                  <a:pt x="2722" y="2258"/>
                  <a:pt x="2752" y="2020"/>
                </a:cubicBezTo>
                <a:cubicBezTo>
                  <a:pt x="2787" y="1740"/>
                  <a:pt x="2746" y="1841"/>
                  <a:pt x="2816" y="1700"/>
                </a:cubicBezTo>
                <a:cubicBezTo>
                  <a:pt x="2841" y="1552"/>
                  <a:pt x="2892" y="1394"/>
                  <a:pt x="2976" y="1268"/>
                </a:cubicBezTo>
                <a:cubicBezTo>
                  <a:pt x="3007" y="1144"/>
                  <a:pt x="3029" y="1087"/>
                  <a:pt x="3024" y="948"/>
                </a:cubicBezTo>
                <a:cubicBezTo>
                  <a:pt x="3020" y="834"/>
                  <a:pt x="3049" y="683"/>
                  <a:pt x="2960" y="612"/>
                </a:cubicBezTo>
                <a:cubicBezTo>
                  <a:pt x="2908" y="570"/>
                  <a:pt x="2815" y="575"/>
                  <a:pt x="2752" y="548"/>
                </a:cubicBezTo>
                <a:cubicBezTo>
                  <a:pt x="2505" y="442"/>
                  <a:pt x="2200" y="465"/>
                  <a:pt x="1936" y="436"/>
                </a:cubicBezTo>
                <a:cubicBezTo>
                  <a:pt x="1852" y="408"/>
                  <a:pt x="1902" y="429"/>
                  <a:pt x="1792" y="356"/>
                </a:cubicBezTo>
                <a:cubicBezTo>
                  <a:pt x="1750" y="328"/>
                  <a:pt x="1696" y="324"/>
                  <a:pt x="1648" y="308"/>
                </a:cubicBezTo>
                <a:cubicBezTo>
                  <a:pt x="1514" y="263"/>
                  <a:pt x="1388" y="242"/>
                  <a:pt x="1248" y="228"/>
                </a:cubicBezTo>
                <a:cubicBezTo>
                  <a:pt x="1227" y="223"/>
                  <a:pt x="1206" y="216"/>
                  <a:pt x="1184" y="212"/>
                </a:cubicBezTo>
                <a:cubicBezTo>
                  <a:pt x="1147" y="205"/>
                  <a:pt x="1109" y="204"/>
                  <a:pt x="1072" y="196"/>
                </a:cubicBezTo>
                <a:cubicBezTo>
                  <a:pt x="786" y="130"/>
                  <a:pt x="1181" y="193"/>
                  <a:pt x="864" y="148"/>
                </a:cubicBezTo>
                <a:cubicBezTo>
                  <a:pt x="717" y="75"/>
                  <a:pt x="545" y="72"/>
                  <a:pt x="384" y="52"/>
                </a:cubicBezTo>
                <a:cubicBezTo>
                  <a:pt x="81" y="68"/>
                  <a:pt x="76" y="0"/>
                  <a:pt x="0" y="228"/>
                </a:cubicBezTo>
                <a:cubicBezTo>
                  <a:pt x="5" y="260"/>
                  <a:pt x="6" y="293"/>
                  <a:pt x="16" y="324"/>
                </a:cubicBezTo>
                <a:cubicBezTo>
                  <a:pt x="46" y="414"/>
                  <a:pt x="154" y="388"/>
                  <a:pt x="224" y="388"/>
                </a:cubicBezTo>
                <a:close/>
              </a:path>
            </a:pathLst>
          </a:custGeom>
          <a:solidFill>
            <a:srgbClr val="FF9900"/>
          </a:solidFill>
          <a:ln w="254000">
            <a:solidFill>
              <a:srgbClr val="B2B2B2"/>
            </a:solidFill>
            <a:round/>
            <a:headEnd/>
            <a:tailEnd/>
          </a:ln>
        </p:spPr>
        <p:txBody>
          <a:bodyPr/>
          <a:lstStyle/>
          <a:p>
            <a:endParaRPr lang="tr-TR"/>
          </a:p>
        </p:txBody>
      </p:sp>
      <p:sp>
        <p:nvSpPr>
          <p:cNvPr id="9221" name="Oval 5"/>
          <p:cNvSpPr>
            <a:spLocks noChangeArrowheads="1"/>
          </p:cNvSpPr>
          <p:nvPr/>
        </p:nvSpPr>
        <p:spPr bwMode="auto">
          <a:xfrm>
            <a:off x="2514600" y="3733800"/>
            <a:ext cx="1066800" cy="1295400"/>
          </a:xfrm>
          <a:prstGeom prst="ellipse">
            <a:avLst/>
          </a:prstGeom>
          <a:solidFill>
            <a:schemeClr val="bg1"/>
          </a:solidFill>
          <a:ln w="254000">
            <a:solidFill>
              <a:srgbClr val="B2B2B2"/>
            </a:solidFill>
            <a:round/>
            <a:headEnd/>
            <a:tailEnd/>
          </a:ln>
        </p:spPr>
        <p:txBody>
          <a:bodyPr wrap="none" anchor="ctr"/>
          <a:lstStyle/>
          <a:p>
            <a:endParaRPr lang="tr-TR"/>
          </a:p>
        </p:txBody>
      </p:sp>
      <p:sp>
        <p:nvSpPr>
          <p:cNvPr id="9222" name="Text Box 6"/>
          <p:cNvSpPr txBox="1">
            <a:spLocks noChangeArrowheads="1"/>
          </p:cNvSpPr>
          <p:nvPr/>
        </p:nvSpPr>
        <p:spPr bwMode="auto">
          <a:xfrm>
            <a:off x="1295400" y="1371600"/>
            <a:ext cx="1947863" cy="822325"/>
          </a:xfrm>
          <a:prstGeom prst="rect">
            <a:avLst/>
          </a:prstGeom>
          <a:noFill/>
          <a:ln w="12700">
            <a:noFill/>
            <a:miter lim="800000"/>
            <a:headEnd/>
            <a:tailEnd/>
          </a:ln>
        </p:spPr>
        <p:txBody>
          <a:bodyPr wrap="none">
            <a:spAutoFit/>
          </a:bodyPr>
          <a:lstStyle/>
          <a:p>
            <a:pPr eaLnBrk="0" hangingPunct="0"/>
            <a:r>
              <a:rPr lang="en-US" sz="2400"/>
              <a:t>Fe depletion </a:t>
            </a:r>
          </a:p>
          <a:p>
            <a:pPr eaLnBrk="0" hangingPunct="0"/>
            <a:r>
              <a:rPr lang="en-US" sz="2400"/>
              <a:t>on ped face</a:t>
            </a:r>
          </a:p>
        </p:txBody>
      </p:sp>
      <p:sp>
        <p:nvSpPr>
          <p:cNvPr id="9223" name="Text Box 7"/>
          <p:cNvSpPr txBox="1">
            <a:spLocks noChangeArrowheads="1"/>
          </p:cNvSpPr>
          <p:nvPr/>
        </p:nvSpPr>
        <p:spPr bwMode="auto">
          <a:xfrm>
            <a:off x="304800" y="3276600"/>
            <a:ext cx="1947863" cy="822325"/>
          </a:xfrm>
          <a:prstGeom prst="rect">
            <a:avLst/>
          </a:prstGeom>
          <a:noFill/>
          <a:ln w="12700">
            <a:noFill/>
            <a:miter lim="800000"/>
            <a:headEnd/>
            <a:tailEnd/>
          </a:ln>
        </p:spPr>
        <p:txBody>
          <a:bodyPr wrap="none">
            <a:spAutoFit/>
          </a:bodyPr>
          <a:lstStyle/>
          <a:p>
            <a:pPr eaLnBrk="0" hangingPunct="0"/>
            <a:r>
              <a:rPr lang="en-US" sz="2400"/>
              <a:t>Fe depletion </a:t>
            </a:r>
          </a:p>
          <a:p>
            <a:pPr eaLnBrk="0" hangingPunct="0"/>
            <a:r>
              <a:rPr lang="en-US" sz="2400"/>
              <a:t>on pore</a:t>
            </a:r>
          </a:p>
        </p:txBody>
      </p:sp>
      <p:sp>
        <p:nvSpPr>
          <p:cNvPr id="9224" name="Line 8"/>
          <p:cNvSpPr>
            <a:spLocks noChangeShapeType="1"/>
          </p:cNvSpPr>
          <p:nvPr/>
        </p:nvSpPr>
        <p:spPr bwMode="auto">
          <a:xfrm>
            <a:off x="3124200" y="1905000"/>
            <a:ext cx="990600" cy="381000"/>
          </a:xfrm>
          <a:prstGeom prst="line">
            <a:avLst/>
          </a:prstGeom>
          <a:noFill/>
          <a:ln w="57150">
            <a:solidFill>
              <a:srgbClr val="CC0000"/>
            </a:solidFill>
            <a:round/>
            <a:headEnd/>
            <a:tailEnd type="triangle" w="med" len="med"/>
          </a:ln>
        </p:spPr>
        <p:txBody>
          <a:bodyPr/>
          <a:lstStyle/>
          <a:p>
            <a:endParaRPr lang="tr-TR"/>
          </a:p>
        </p:txBody>
      </p:sp>
      <p:sp>
        <p:nvSpPr>
          <p:cNvPr id="9225" name="Line 9"/>
          <p:cNvSpPr>
            <a:spLocks noChangeShapeType="1"/>
          </p:cNvSpPr>
          <p:nvPr/>
        </p:nvSpPr>
        <p:spPr bwMode="auto">
          <a:xfrm>
            <a:off x="1752600" y="3886200"/>
            <a:ext cx="762000" cy="304800"/>
          </a:xfrm>
          <a:prstGeom prst="line">
            <a:avLst/>
          </a:prstGeom>
          <a:noFill/>
          <a:ln w="57150">
            <a:solidFill>
              <a:schemeClr val="tx1"/>
            </a:solidFill>
            <a:round/>
            <a:headEnd/>
            <a:tailEnd type="triangle" w="med" len="med"/>
          </a:ln>
        </p:spPr>
        <p:txBody>
          <a:bodyPr/>
          <a:lstStyle/>
          <a:p>
            <a:endParaRPr lang="tr-TR"/>
          </a:p>
        </p:txBody>
      </p:sp>
      <p:sp>
        <p:nvSpPr>
          <p:cNvPr id="9226" name="Oval 10"/>
          <p:cNvSpPr>
            <a:spLocks noChangeArrowheads="1"/>
          </p:cNvSpPr>
          <p:nvPr/>
        </p:nvSpPr>
        <p:spPr bwMode="auto">
          <a:xfrm>
            <a:off x="6019800" y="2819400"/>
            <a:ext cx="1219200" cy="1219200"/>
          </a:xfrm>
          <a:prstGeom prst="ellipse">
            <a:avLst/>
          </a:prstGeom>
          <a:gradFill rotWithShape="1">
            <a:gsLst>
              <a:gs pos="0">
                <a:srgbClr val="C0C0C0"/>
              </a:gs>
              <a:gs pos="100000">
                <a:srgbClr val="FF9933"/>
              </a:gs>
            </a:gsLst>
            <a:path path="shape">
              <a:fillToRect l="50000" t="50000" r="50000" b="50000"/>
            </a:path>
          </a:gradFill>
          <a:ln w="12700">
            <a:noFill/>
            <a:round/>
            <a:headEnd/>
            <a:tailEnd/>
          </a:ln>
        </p:spPr>
        <p:txBody>
          <a:bodyPr wrap="none" lIns="90488" tIns="44450" rIns="90488" bIns="44450" anchor="ctr"/>
          <a:lstStyle/>
          <a:p>
            <a:endParaRPr lang="tr-TR"/>
          </a:p>
        </p:txBody>
      </p:sp>
      <p:sp>
        <p:nvSpPr>
          <p:cNvPr id="9227" name="Text Box 11"/>
          <p:cNvSpPr txBox="1">
            <a:spLocks noChangeArrowheads="1"/>
          </p:cNvSpPr>
          <p:nvPr/>
        </p:nvSpPr>
        <p:spPr bwMode="auto">
          <a:xfrm>
            <a:off x="6324600" y="1143000"/>
            <a:ext cx="2033588" cy="822325"/>
          </a:xfrm>
          <a:prstGeom prst="rect">
            <a:avLst/>
          </a:prstGeom>
          <a:noFill/>
          <a:ln w="12700">
            <a:noFill/>
            <a:miter lim="800000"/>
            <a:headEnd/>
            <a:tailEnd/>
          </a:ln>
        </p:spPr>
        <p:txBody>
          <a:bodyPr wrap="none">
            <a:spAutoFit/>
          </a:bodyPr>
          <a:lstStyle/>
          <a:p>
            <a:pPr eaLnBrk="0" hangingPunct="0"/>
            <a:r>
              <a:rPr lang="en-US" sz="2400"/>
              <a:t>Fe depletion </a:t>
            </a:r>
          </a:p>
          <a:p>
            <a:pPr eaLnBrk="0" hangingPunct="0"/>
            <a:r>
              <a:rPr lang="en-US" sz="2400"/>
              <a:t>in ped interior</a:t>
            </a:r>
          </a:p>
        </p:txBody>
      </p:sp>
      <p:sp>
        <p:nvSpPr>
          <p:cNvPr id="9228" name="Line 12"/>
          <p:cNvSpPr>
            <a:spLocks noChangeShapeType="1"/>
          </p:cNvSpPr>
          <p:nvPr/>
        </p:nvSpPr>
        <p:spPr bwMode="auto">
          <a:xfrm flipH="1">
            <a:off x="6705600" y="1905000"/>
            <a:ext cx="304800" cy="1524000"/>
          </a:xfrm>
          <a:prstGeom prst="line">
            <a:avLst/>
          </a:prstGeom>
          <a:noFill/>
          <a:ln w="57150">
            <a:solidFill>
              <a:srgbClr val="CC0000"/>
            </a:solidFill>
            <a:round/>
            <a:headEnd/>
            <a:tailEnd type="triangle" w="med" len="med"/>
          </a:ln>
        </p:spPr>
        <p:txBody>
          <a:bodyPr lIns="90488" tIns="44450" rIns="90488" bIns="44450"/>
          <a:lstStyle/>
          <a:p>
            <a:endParaRPr lang="tr-TR"/>
          </a:p>
        </p:txBody>
      </p:sp>
      <p:grpSp>
        <p:nvGrpSpPr>
          <p:cNvPr id="2" name="Group 13"/>
          <p:cNvGrpSpPr>
            <a:grpSpLocks/>
          </p:cNvGrpSpPr>
          <p:nvPr/>
        </p:nvGrpSpPr>
        <p:grpSpPr bwMode="auto">
          <a:xfrm>
            <a:off x="0" y="0"/>
            <a:ext cx="9144000" cy="6858000"/>
            <a:chOff x="0" y="0"/>
            <a:chExt cx="5760" cy="4320"/>
          </a:xfrm>
        </p:grpSpPr>
        <p:sp>
          <p:nvSpPr>
            <p:cNvPr id="634894" name="Text Box 14"/>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34895" name="Text Box 15"/>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34896" name="Text Box 16"/>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9233" name="Line 17"/>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18"/>
            <p:cNvGrpSpPr>
              <a:grpSpLocks/>
            </p:cNvGrpSpPr>
            <p:nvPr/>
          </p:nvGrpSpPr>
          <p:grpSpPr bwMode="auto">
            <a:xfrm>
              <a:off x="4320" y="4136"/>
              <a:ext cx="1440" cy="184"/>
              <a:chOff x="3843" y="3984"/>
              <a:chExt cx="1917" cy="328"/>
            </a:xfrm>
          </p:grpSpPr>
          <p:sp>
            <p:nvSpPr>
              <p:cNvPr id="634899" name="Text Box 19"/>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9243" name="Picture 20" descr="cals_r&amp;b"/>
              <p:cNvPicPr>
                <a:picLocks noChangeAspect="1" noChangeArrowheads="1"/>
              </p:cNvPicPr>
              <p:nvPr/>
            </p:nvPicPr>
            <p:blipFill>
              <a:blip r:embed="rId2"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34901" name="Text Box 21"/>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9236" name="Line 22"/>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23"/>
            <p:cNvGrpSpPr>
              <a:grpSpLocks/>
            </p:cNvGrpSpPr>
            <p:nvPr/>
          </p:nvGrpSpPr>
          <p:grpSpPr bwMode="auto">
            <a:xfrm>
              <a:off x="4320" y="4136"/>
              <a:ext cx="1440" cy="184"/>
              <a:chOff x="3843" y="3984"/>
              <a:chExt cx="1917" cy="328"/>
            </a:xfrm>
          </p:grpSpPr>
          <p:sp>
            <p:nvSpPr>
              <p:cNvPr id="634904" name="Text Box 24"/>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9241" name="Picture 25" descr="cals_r&amp;b"/>
              <p:cNvPicPr>
                <a:picLocks noChangeAspect="1" noChangeArrowheads="1"/>
              </p:cNvPicPr>
              <p:nvPr/>
            </p:nvPicPr>
            <p:blipFill>
              <a:blip r:embed="rId2"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9238" name="Line 26"/>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9239" name="Line 27"/>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title"/>
          </p:nvPr>
        </p:nvSpPr>
        <p:spPr/>
        <p:txBody>
          <a:bodyPr>
            <a:normAutofit/>
          </a:bodyPr>
          <a:lstStyle/>
          <a:p>
            <a:pPr eaLnBrk="1" hangingPunct="1"/>
            <a:r>
              <a:rPr lang="en-US" sz="5400" smtClean="0">
                <a:solidFill>
                  <a:schemeClr val="bg1"/>
                </a:solidFill>
              </a:rPr>
              <a:t>Fe depletions</a:t>
            </a:r>
          </a:p>
        </p:txBody>
      </p:sp>
      <p:pic>
        <p:nvPicPr>
          <p:cNvPr id="10242" name="Picture 2" descr="DSCN2305"/>
          <p:cNvPicPr>
            <a:picLocks noGrp="1" noChangeAspect="1" noChangeArrowheads="1"/>
          </p:cNvPicPr>
          <p:nvPr>
            <p:ph idx="1"/>
          </p:nvPr>
        </p:nvPicPr>
        <p:blipFill>
          <a:blip r:embed="rId2" cstate="print"/>
          <a:srcRect/>
          <a:stretch>
            <a:fillRect/>
          </a:stretch>
        </p:blipFill>
        <p:spPr>
          <a:xfrm>
            <a:off x="0" y="0"/>
            <a:ext cx="9144000" cy="6858000"/>
          </a:xfrm>
          <a:noFill/>
        </p:spPr>
      </p:pic>
      <p:grpSp>
        <p:nvGrpSpPr>
          <p:cNvPr id="2" name="Group 4"/>
          <p:cNvGrpSpPr>
            <a:grpSpLocks/>
          </p:cNvGrpSpPr>
          <p:nvPr/>
        </p:nvGrpSpPr>
        <p:grpSpPr bwMode="auto">
          <a:xfrm>
            <a:off x="0" y="0"/>
            <a:ext cx="9144000" cy="6858000"/>
            <a:chOff x="0" y="0"/>
            <a:chExt cx="5760" cy="4320"/>
          </a:xfrm>
        </p:grpSpPr>
        <p:sp>
          <p:nvSpPr>
            <p:cNvPr id="642053" name="Text Box 5"/>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42054" name="Text Box 6"/>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42055" name="Text Box 7"/>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0253" name="Line 8"/>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9"/>
            <p:cNvGrpSpPr>
              <a:grpSpLocks/>
            </p:cNvGrpSpPr>
            <p:nvPr/>
          </p:nvGrpSpPr>
          <p:grpSpPr bwMode="auto">
            <a:xfrm>
              <a:off x="4320" y="4136"/>
              <a:ext cx="1440" cy="184"/>
              <a:chOff x="3843" y="3984"/>
              <a:chExt cx="1917" cy="328"/>
            </a:xfrm>
          </p:grpSpPr>
          <p:sp>
            <p:nvSpPr>
              <p:cNvPr id="642058" name="Text Box 10"/>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10263" name="Picture 11"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42060" name="Text Box 12"/>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0256" name="Line 13"/>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14"/>
            <p:cNvGrpSpPr>
              <a:grpSpLocks/>
            </p:cNvGrpSpPr>
            <p:nvPr/>
          </p:nvGrpSpPr>
          <p:grpSpPr bwMode="auto">
            <a:xfrm>
              <a:off x="4320" y="4136"/>
              <a:ext cx="1440" cy="184"/>
              <a:chOff x="3843" y="3984"/>
              <a:chExt cx="1917" cy="328"/>
            </a:xfrm>
          </p:grpSpPr>
          <p:sp>
            <p:nvSpPr>
              <p:cNvPr id="642063" name="Text Box 15"/>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10261" name="Picture 16"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10258" name="Line 17"/>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10259" name="Line 18"/>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cxnSp>
        <p:nvCxnSpPr>
          <p:cNvPr id="20" name="Straight Arrow Connector 19"/>
          <p:cNvCxnSpPr/>
          <p:nvPr/>
        </p:nvCxnSpPr>
        <p:spPr>
          <a:xfrm rot="5400000">
            <a:off x="2776538" y="1404937"/>
            <a:ext cx="1130300" cy="84772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1184275" y="2030413"/>
            <a:ext cx="3508375" cy="20574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16200000" flipH="1">
            <a:off x="3126582" y="2467769"/>
            <a:ext cx="2487612" cy="21590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16200000" flipH="1">
            <a:off x="3783807" y="2156619"/>
            <a:ext cx="4503737" cy="274637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095875" y="1236663"/>
            <a:ext cx="3349625" cy="2447925"/>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hangingPunct="1"/>
            <a:r>
              <a:rPr lang="en-US" smtClean="0"/>
              <a:t>Fe masses and Fe pore linings</a:t>
            </a:r>
          </a:p>
        </p:txBody>
      </p:sp>
      <p:sp>
        <p:nvSpPr>
          <p:cNvPr id="13315" name="Freeform 3"/>
          <p:cNvSpPr>
            <a:spLocks/>
          </p:cNvSpPr>
          <p:nvPr/>
        </p:nvSpPr>
        <p:spPr bwMode="auto">
          <a:xfrm>
            <a:off x="1498600" y="2082800"/>
            <a:ext cx="2511425" cy="2159000"/>
          </a:xfrm>
          <a:custGeom>
            <a:avLst/>
            <a:gdLst>
              <a:gd name="T0" fmla="*/ 288 w 1582"/>
              <a:gd name="T1" fmla="*/ 96 h 1360"/>
              <a:gd name="T2" fmla="*/ 432 w 1582"/>
              <a:gd name="T3" fmla="*/ 0 h 1360"/>
              <a:gd name="T4" fmla="*/ 1040 w 1582"/>
              <a:gd name="T5" fmla="*/ 16 h 1360"/>
              <a:gd name="T6" fmla="*/ 1152 w 1582"/>
              <a:gd name="T7" fmla="*/ 64 h 1360"/>
              <a:gd name="T8" fmla="*/ 1376 w 1582"/>
              <a:gd name="T9" fmla="*/ 128 h 1360"/>
              <a:gd name="T10" fmla="*/ 1520 w 1582"/>
              <a:gd name="T11" fmla="*/ 224 h 1360"/>
              <a:gd name="T12" fmla="*/ 1536 w 1582"/>
              <a:gd name="T13" fmla="*/ 304 h 1360"/>
              <a:gd name="T14" fmla="*/ 1568 w 1582"/>
              <a:gd name="T15" fmla="*/ 400 h 1360"/>
              <a:gd name="T16" fmla="*/ 1536 w 1582"/>
              <a:gd name="T17" fmla="*/ 848 h 1360"/>
              <a:gd name="T18" fmla="*/ 1392 w 1582"/>
              <a:gd name="T19" fmla="*/ 1040 h 1360"/>
              <a:gd name="T20" fmla="*/ 1344 w 1582"/>
              <a:gd name="T21" fmla="*/ 1136 h 1360"/>
              <a:gd name="T22" fmla="*/ 1248 w 1582"/>
              <a:gd name="T23" fmla="*/ 1232 h 1360"/>
              <a:gd name="T24" fmla="*/ 816 w 1582"/>
              <a:gd name="T25" fmla="*/ 1344 h 1360"/>
              <a:gd name="T26" fmla="*/ 560 w 1582"/>
              <a:gd name="T27" fmla="*/ 1312 h 1360"/>
              <a:gd name="T28" fmla="*/ 480 w 1582"/>
              <a:gd name="T29" fmla="*/ 1216 h 1360"/>
              <a:gd name="T30" fmla="*/ 320 w 1582"/>
              <a:gd name="T31" fmla="*/ 1120 h 1360"/>
              <a:gd name="T32" fmla="*/ 64 w 1582"/>
              <a:gd name="T33" fmla="*/ 928 h 1360"/>
              <a:gd name="T34" fmla="*/ 32 w 1582"/>
              <a:gd name="T35" fmla="*/ 864 h 1360"/>
              <a:gd name="T36" fmla="*/ 0 w 1582"/>
              <a:gd name="T37" fmla="*/ 768 h 1360"/>
              <a:gd name="T38" fmla="*/ 48 w 1582"/>
              <a:gd name="T39" fmla="*/ 576 h 1360"/>
              <a:gd name="T40" fmla="*/ 96 w 1582"/>
              <a:gd name="T41" fmla="*/ 480 h 1360"/>
              <a:gd name="T42" fmla="*/ 128 w 1582"/>
              <a:gd name="T43" fmla="*/ 352 h 1360"/>
              <a:gd name="T44" fmla="*/ 160 w 1582"/>
              <a:gd name="T45" fmla="*/ 256 h 1360"/>
              <a:gd name="T46" fmla="*/ 208 w 1582"/>
              <a:gd name="T47" fmla="*/ 224 h 1360"/>
              <a:gd name="T48" fmla="*/ 288 w 1582"/>
              <a:gd name="T49" fmla="*/ 96 h 136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582"/>
              <a:gd name="T76" fmla="*/ 0 h 1360"/>
              <a:gd name="T77" fmla="*/ 1582 w 1582"/>
              <a:gd name="T78" fmla="*/ 1360 h 136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582" h="1360">
                <a:moveTo>
                  <a:pt x="288" y="96"/>
                </a:moveTo>
                <a:cubicBezTo>
                  <a:pt x="346" y="38"/>
                  <a:pt x="367" y="43"/>
                  <a:pt x="432" y="0"/>
                </a:cubicBezTo>
                <a:cubicBezTo>
                  <a:pt x="635" y="5"/>
                  <a:pt x="837" y="6"/>
                  <a:pt x="1040" y="16"/>
                </a:cubicBezTo>
                <a:cubicBezTo>
                  <a:pt x="1114" y="20"/>
                  <a:pt x="1094" y="35"/>
                  <a:pt x="1152" y="64"/>
                </a:cubicBezTo>
                <a:cubicBezTo>
                  <a:pt x="1227" y="101"/>
                  <a:pt x="1292" y="116"/>
                  <a:pt x="1376" y="128"/>
                </a:cubicBezTo>
                <a:cubicBezTo>
                  <a:pt x="1424" y="176"/>
                  <a:pt x="1456" y="203"/>
                  <a:pt x="1520" y="224"/>
                </a:cubicBezTo>
                <a:cubicBezTo>
                  <a:pt x="1525" y="251"/>
                  <a:pt x="1529" y="278"/>
                  <a:pt x="1536" y="304"/>
                </a:cubicBezTo>
                <a:cubicBezTo>
                  <a:pt x="1545" y="337"/>
                  <a:pt x="1568" y="400"/>
                  <a:pt x="1568" y="400"/>
                </a:cubicBezTo>
                <a:cubicBezTo>
                  <a:pt x="1558" y="645"/>
                  <a:pt x="1582" y="687"/>
                  <a:pt x="1536" y="848"/>
                </a:cubicBezTo>
                <a:cubicBezTo>
                  <a:pt x="1511" y="936"/>
                  <a:pt x="1458" y="974"/>
                  <a:pt x="1392" y="1040"/>
                </a:cubicBezTo>
                <a:cubicBezTo>
                  <a:pt x="1272" y="1160"/>
                  <a:pt x="1435" y="1019"/>
                  <a:pt x="1344" y="1136"/>
                </a:cubicBezTo>
                <a:cubicBezTo>
                  <a:pt x="1316" y="1172"/>
                  <a:pt x="1280" y="1200"/>
                  <a:pt x="1248" y="1232"/>
                </a:cubicBezTo>
                <a:cubicBezTo>
                  <a:pt x="1160" y="1320"/>
                  <a:pt x="927" y="1328"/>
                  <a:pt x="816" y="1344"/>
                </a:cubicBezTo>
                <a:cubicBezTo>
                  <a:pt x="730" y="1337"/>
                  <a:pt x="632" y="1360"/>
                  <a:pt x="560" y="1312"/>
                </a:cubicBezTo>
                <a:cubicBezTo>
                  <a:pt x="440" y="1232"/>
                  <a:pt x="574" y="1299"/>
                  <a:pt x="480" y="1216"/>
                </a:cubicBezTo>
                <a:cubicBezTo>
                  <a:pt x="381" y="1130"/>
                  <a:pt x="408" y="1175"/>
                  <a:pt x="320" y="1120"/>
                </a:cubicBezTo>
                <a:cubicBezTo>
                  <a:pt x="228" y="1063"/>
                  <a:pt x="152" y="987"/>
                  <a:pt x="64" y="928"/>
                </a:cubicBezTo>
                <a:cubicBezTo>
                  <a:pt x="53" y="907"/>
                  <a:pt x="41" y="886"/>
                  <a:pt x="32" y="864"/>
                </a:cubicBezTo>
                <a:cubicBezTo>
                  <a:pt x="19" y="833"/>
                  <a:pt x="0" y="768"/>
                  <a:pt x="0" y="768"/>
                </a:cubicBezTo>
                <a:cubicBezTo>
                  <a:pt x="8" y="720"/>
                  <a:pt x="20" y="618"/>
                  <a:pt x="48" y="576"/>
                </a:cubicBezTo>
                <a:cubicBezTo>
                  <a:pt x="82" y="526"/>
                  <a:pt x="81" y="536"/>
                  <a:pt x="96" y="480"/>
                </a:cubicBezTo>
                <a:cubicBezTo>
                  <a:pt x="108" y="438"/>
                  <a:pt x="117" y="395"/>
                  <a:pt x="128" y="352"/>
                </a:cubicBezTo>
                <a:cubicBezTo>
                  <a:pt x="136" y="319"/>
                  <a:pt x="132" y="275"/>
                  <a:pt x="160" y="256"/>
                </a:cubicBezTo>
                <a:cubicBezTo>
                  <a:pt x="176" y="245"/>
                  <a:pt x="192" y="235"/>
                  <a:pt x="208" y="224"/>
                </a:cubicBezTo>
                <a:cubicBezTo>
                  <a:pt x="237" y="180"/>
                  <a:pt x="288" y="149"/>
                  <a:pt x="288" y="96"/>
                </a:cubicBezTo>
                <a:close/>
              </a:path>
            </a:pathLst>
          </a:custGeom>
          <a:solidFill>
            <a:srgbClr val="FF9900"/>
          </a:solidFill>
          <a:ln w="190500">
            <a:solidFill>
              <a:srgbClr val="CC3300"/>
            </a:solidFill>
            <a:round/>
            <a:headEnd/>
            <a:tailEnd/>
          </a:ln>
        </p:spPr>
        <p:txBody>
          <a:bodyPr/>
          <a:lstStyle/>
          <a:p>
            <a:endParaRPr lang="tr-TR"/>
          </a:p>
        </p:txBody>
      </p:sp>
      <p:sp>
        <p:nvSpPr>
          <p:cNvPr id="13316" name="Freeform 4"/>
          <p:cNvSpPr>
            <a:spLocks/>
          </p:cNvSpPr>
          <p:nvPr/>
        </p:nvSpPr>
        <p:spPr bwMode="auto">
          <a:xfrm>
            <a:off x="4398963" y="2085975"/>
            <a:ext cx="3348037" cy="2708275"/>
          </a:xfrm>
          <a:custGeom>
            <a:avLst/>
            <a:gdLst>
              <a:gd name="T0" fmla="*/ 605 w 2109"/>
              <a:gd name="T1" fmla="*/ 158 h 1706"/>
              <a:gd name="T2" fmla="*/ 1693 w 2109"/>
              <a:gd name="T3" fmla="*/ 222 h 1706"/>
              <a:gd name="T4" fmla="*/ 1821 w 2109"/>
              <a:gd name="T5" fmla="*/ 318 h 1706"/>
              <a:gd name="T6" fmla="*/ 1949 w 2109"/>
              <a:gd name="T7" fmla="*/ 350 h 1706"/>
              <a:gd name="T8" fmla="*/ 2093 w 2109"/>
              <a:gd name="T9" fmla="*/ 494 h 1706"/>
              <a:gd name="T10" fmla="*/ 2109 w 2109"/>
              <a:gd name="T11" fmla="*/ 686 h 1706"/>
              <a:gd name="T12" fmla="*/ 2093 w 2109"/>
              <a:gd name="T13" fmla="*/ 1230 h 1706"/>
              <a:gd name="T14" fmla="*/ 2061 w 2109"/>
              <a:gd name="T15" fmla="*/ 1326 h 1706"/>
              <a:gd name="T16" fmla="*/ 2013 w 2109"/>
              <a:gd name="T17" fmla="*/ 1454 h 1706"/>
              <a:gd name="T18" fmla="*/ 1901 w 2109"/>
              <a:gd name="T19" fmla="*/ 1502 h 1706"/>
              <a:gd name="T20" fmla="*/ 1837 w 2109"/>
              <a:gd name="T21" fmla="*/ 1550 h 1706"/>
              <a:gd name="T22" fmla="*/ 1325 w 2109"/>
              <a:gd name="T23" fmla="*/ 1598 h 1706"/>
              <a:gd name="T24" fmla="*/ 157 w 2109"/>
              <a:gd name="T25" fmla="*/ 1550 h 1706"/>
              <a:gd name="T26" fmla="*/ 77 w 2109"/>
              <a:gd name="T27" fmla="*/ 1358 h 1706"/>
              <a:gd name="T28" fmla="*/ 29 w 2109"/>
              <a:gd name="T29" fmla="*/ 1262 h 1706"/>
              <a:gd name="T30" fmla="*/ 189 w 2109"/>
              <a:gd name="T31" fmla="*/ 910 h 1706"/>
              <a:gd name="T32" fmla="*/ 285 w 2109"/>
              <a:gd name="T33" fmla="*/ 718 h 1706"/>
              <a:gd name="T34" fmla="*/ 269 w 2109"/>
              <a:gd name="T35" fmla="*/ 526 h 1706"/>
              <a:gd name="T36" fmla="*/ 93 w 2109"/>
              <a:gd name="T37" fmla="*/ 334 h 1706"/>
              <a:gd name="T38" fmla="*/ 77 w 2109"/>
              <a:gd name="T39" fmla="*/ 286 h 1706"/>
              <a:gd name="T40" fmla="*/ 93 w 2109"/>
              <a:gd name="T41" fmla="*/ 94 h 1706"/>
              <a:gd name="T42" fmla="*/ 253 w 2109"/>
              <a:gd name="T43" fmla="*/ 14 h 1706"/>
              <a:gd name="T44" fmla="*/ 557 w 2109"/>
              <a:gd name="T45" fmla="*/ 30 h 1706"/>
              <a:gd name="T46" fmla="*/ 621 w 2109"/>
              <a:gd name="T47" fmla="*/ 126 h 1706"/>
              <a:gd name="T48" fmla="*/ 605 w 2109"/>
              <a:gd name="T49" fmla="*/ 158 h 17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09"/>
              <a:gd name="T76" fmla="*/ 0 h 1706"/>
              <a:gd name="T77" fmla="*/ 2109 w 2109"/>
              <a:gd name="T78" fmla="*/ 1706 h 17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09" h="1706">
                <a:moveTo>
                  <a:pt x="605" y="158"/>
                </a:moveTo>
                <a:cubicBezTo>
                  <a:pt x="967" y="188"/>
                  <a:pt x="1347" y="107"/>
                  <a:pt x="1693" y="222"/>
                </a:cubicBezTo>
                <a:cubicBezTo>
                  <a:pt x="1736" y="254"/>
                  <a:pt x="1773" y="294"/>
                  <a:pt x="1821" y="318"/>
                </a:cubicBezTo>
                <a:cubicBezTo>
                  <a:pt x="1860" y="338"/>
                  <a:pt x="1912" y="326"/>
                  <a:pt x="1949" y="350"/>
                </a:cubicBezTo>
                <a:cubicBezTo>
                  <a:pt x="2006" y="387"/>
                  <a:pt x="2093" y="494"/>
                  <a:pt x="2093" y="494"/>
                </a:cubicBezTo>
                <a:cubicBezTo>
                  <a:pt x="2098" y="558"/>
                  <a:pt x="2109" y="622"/>
                  <a:pt x="2109" y="686"/>
                </a:cubicBezTo>
                <a:cubicBezTo>
                  <a:pt x="2109" y="867"/>
                  <a:pt x="2107" y="1049"/>
                  <a:pt x="2093" y="1230"/>
                </a:cubicBezTo>
                <a:cubicBezTo>
                  <a:pt x="2090" y="1264"/>
                  <a:pt x="2072" y="1294"/>
                  <a:pt x="2061" y="1326"/>
                </a:cubicBezTo>
                <a:cubicBezTo>
                  <a:pt x="2046" y="1369"/>
                  <a:pt x="2044" y="1420"/>
                  <a:pt x="2013" y="1454"/>
                </a:cubicBezTo>
                <a:cubicBezTo>
                  <a:pt x="1986" y="1484"/>
                  <a:pt x="1937" y="1483"/>
                  <a:pt x="1901" y="1502"/>
                </a:cubicBezTo>
                <a:cubicBezTo>
                  <a:pt x="1878" y="1515"/>
                  <a:pt x="1862" y="1540"/>
                  <a:pt x="1837" y="1550"/>
                </a:cubicBezTo>
                <a:cubicBezTo>
                  <a:pt x="1699" y="1605"/>
                  <a:pt x="1462" y="1589"/>
                  <a:pt x="1325" y="1598"/>
                </a:cubicBezTo>
                <a:cubicBezTo>
                  <a:pt x="937" y="1663"/>
                  <a:pt x="522" y="1706"/>
                  <a:pt x="157" y="1550"/>
                </a:cubicBezTo>
                <a:cubicBezTo>
                  <a:pt x="22" y="1348"/>
                  <a:pt x="144" y="1559"/>
                  <a:pt x="77" y="1358"/>
                </a:cubicBezTo>
                <a:cubicBezTo>
                  <a:pt x="66" y="1324"/>
                  <a:pt x="40" y="1296"/>
                  <a:pt x="29" y="1262"/>
                </a:cubicBezTo>
                <a:cubicBezTo>
                  <a:pt x="42" y="1065"/>
                  <a:pt x="0" y="973"/>
                  <a:pt x="189" y="910"/>
                </a:cubicBezTo>
                <a:cubicBezTo>
                  <a:pt x="266" y="833"/>
                  <a:pt x="266" y="831"/>
                  <a:pt x="285" y="718"/>
                </a:cubicBezTo>
                <a:cubicBezTo>
                  <a:pt x="280" y="654"/>
                  <a:pt x="281" y="589"/>
                  <a:pt x="269" y="526"/>
                </a:cubicBezTo>
                <a:cubicBezTo>
                  <a:pt x="253" y="439"/>
                  <a:pt x="162" y="380"/>
                  <a:pt x="93" y="334"/>
                </a:cubicBezTo>
                <a:cubicBezTo>
                  <a:pt x="88" y="318"/>
                  <a:pt x="77" y="303"/>
                  <a:pt x="77" y="286"/>
                </a:cubicBezTo>
                <a:cubicBezTo>
                  <a:pt x="77" y="222"/>
                  <a:pt x="76" y="156"/>
                  <a:pt x="93" y="94"/>
                </a:cubicBezTo>
                <a:cubicBezTo>
                  <a:pt x="109" y="36"/>
                  <a:pt x="209" y="25"/>
                  <a:pt x="253" y="14"/>
                </a:cubicBezTo>
                <a:cubicBezTo>
                  <a:pt x="354" y="19"/>
                  <a:pt x="460" y="0"/>
                  <a:pt x="557" y="30"/>
                </a:cubicBezTo>
                <a:cubicBezTo>
                  <a:pt x="594" y="41"/>
                  <a:pt x="621" y="126"/>
                  <a:pt x="621" y="126"/>
                </a:cubicBezTo>
                <a:cubicBezTo>
                  <a:pt x="641" y="205"/>
                  <a:pt x="653" y="206"/>
                  <a:pt x="605" y="158"/>
                </a:cubicBezTo>
                <a:close/>
              </a:path>
            </a:pathLst>
          </a:custGeom>
          <a:solidFill>
            <a:srgbClr val="FF9900"/>
          </a:solidFill>
          <a:ln w="190500">
            <a:solidFill>
              <a:srgbClr val="CC3300"/>
            </a:solidFill>
            <a:round/>
            <a:headEnd/>
            <a:tailEnd/>
          </a:ln>
        </p:spPr>
        <p:txBody>
          <a:bodyPr/>
          <a:lstStyle/>
          <a:p>
            <a:endParaRPr lang="tr-TR"/>
          </a:p>
        </p:txBody>
      </p:sp>
      <p:sp>
        <p:nvSpPr>
          <p:cNvPr id="13317" name="Freeform 5"/>
          <p:cNvSpPr>
            <a:spLocks/>
          </p:cNvSpPr>
          <p:nvPr/>
        </p:nvSpPr>
        <p:spPr bwMode="auto">
          <a:xfrm>
            <a:off x="2135188" y="4394200"/>
            <a:ext cx="3097212" cy="2008188"/>
          </a:xfrm>
          <a:custGeom>
            <a:avLst/>
            <a:gdLst>
              <a:gd name="T0" fmla="*/ 1055 w 1951"/>
              <a:gd name="T1" fmla="*/ 80 h 1265"/>
              <a:gd name="T2" fmla="*/ 703 w 1951"/>
              <a:gd name="T3" fmla="*/ 96 h 1265"/>
              <a:gd name="T4" fmla="*/ 607 w 1951"/>
              <a:gd name="T5" fmla="*/ 192 h 1265"/>
              <a:gd name="T6" fmla="*/ 495 w 1951"/>
              <a:gd name="T7" fmla="*/ 288 h 1265"/>
              <a:gd name="T8" fmla="*/ 191 w 1951"/>
              <a:gd name="T9" fmla="*/ 416 h 1265"/>
              <a:gd name="T10" fmla="*/ 63 w 1951"/>
              <a:gd name="T11" fmla="*/ 576 h 1265"/>
              <a:gd name="T12" fmla="*/ 383 w 1951"/>
              <a:gd name="T13" fmla="*/ 1040 h 1265"/>
              <a:gd name="T14" fmla="*/ 1823 w 1951"/>
              <a:gd name="T15" fmla="*/ 1264 h 1265"/>
              <a:gd name="T16" fmla="*/ 1935 w 1951"/>
              <a:gd name="T17" fmla="*/ 1248 h 1265"/>
              <a:gd name="T18" fmla="*/ 1951 w 1951"/>
              <a:gd name="T19" fmla="*/ 1200 h 1265"/>
              <a:gd name="T20" fmla="*/ 1935 w 1951"/>
              <a:gd name="T21" fmla="*/ 1008 h 1265"/>
              <a:gd name="T22" fmla="*/ 1903 w 1951"/>
              <a:gd name="T23" fmla="*/ 960 h 1265"/>
              <a:gd name="T24" fmla="*/ 1871 w 1951"/>
              <a:gd name="T25" fmla="*/ 896 h 1265"/>
              <a:gd name="T26" fmla="*/ 1775 w 1951"/>
              <a:gd name="T27" fmla="*/ 800 h 1265"/>
              <a:gd name="T28" fmla="*/ 1727 w 1951"/>
              <a:gd name="T29" fmla="*/ 528 h 1265"/>
              <a:gd name="T30" fmla="*/ 1583 w 1951"/>
              <a:gd name="T31" fmla="*/ 384 h 1265"/>
              <a:gd name="T32" fmla="*/ 1455 w 1951"/>
              <a:gd name="T33" fmla="*/ 256 h 1265"/>
              <a:gd name="T34" fmla="*/ 1183 w 1951"/>
              <a:gd name="T35" fmla="*/ 0 h 1265"/>
              <a:gd name="T36" fmla="*/ 1071 w 1951"/>
              <a:gd name="T37" fmla="*/ 48 h 1265"/>
              <a:gd name="T38" fmla="*/ 1055 w 1951"/>
              <a:gd name="T39" fmla="*/ 80 h 1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51"/>
              <a:gd name="T61" fmla="*/ 0 h 1265"/>
              <a:gd name="T62" fmla="*/ 1951 w 1951"/>
              <a:gd name="T63" fmla="*/ 1265 h 12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51" h="1265">
                <a:moveTo>
                  <a:pt x="1055" y="80"/>
                </a:moveTo>
                <a:cubicBezTo>
                  <a:pt x="938" y="85"/>
                  <a:pt x="820" y="82"/>
                  <a:pt x="703" y="96"/>
                </a:cubicBezTo>
                <a:cubicBezTo>
                  <a:pt x="663" y="101"/>
                  <a:pt x="625" y="171"/>
                  <a:pt x="607" y="192"/>
                </a:cubicBezTo>
                <a:cubicBezTo>
                  <a:pt x="583" y="220"/>
                  <a:pt x="527" y="272"/>
                  <a:pt x="495" y="288"/>
                </a:cubicBezTo>
                <a:cubicBezTo>
                  <a:pt x="399" y="336"/>
                  <a:pt x="280" y="352"/>
                  <a:pt x="191" y="416"/>
                </a:cubicBezTo>
                <a:cubicBezTo>
                  <a:pt x="136" y="455"/>
                  <a:pt x="100" y="521"/>
                  <a:pt x="63" y="576"/>
                </a:cubicBezTo>
                <a:cubicBezTo>
                  <a:pt x="0" y="829"/>
                  <a:pt x="160" y="975"/>
                  <a:pt x="383" y="1040"/>
                </a:cubicBezTo>
                <a:cubicBezTo>
                  <a:pt x="852" y="1177"/>
                  <a:pt x="1336" y="1234"/>
                  <a:pt x="1823" y="1264"/>
                </a:cubicBezTo>
                <a:cubicBezTo>
                  <a:pt x="1860" y="1259"/>
                  <a:pt x="1901" y="1265"/>
                  <a:pt x="1935" y="1248"/>
                </a:cubicBezTo>
                <a:cubicBezTo>
                  <a:pt x="1950" y="1240"/>
                  <a:pt x="1951" y="1217"/>
                  <a:pt x="1951" y="1200"/>
                </a:cubicBezTo>
                <a:cubicBezTo>
                  <a:pt x="1951" y="1136"/>
                  <a:pt x="1948" y="1071"/>
                  <a:pt x="1935" y="1008"/>
                </a:cubicBezTo>
                <a:cubicBezTo>
                  <a:pt x="1931" y="989"/>
                  <a:pt x="1913" y="977"/>
                  <a:pt x="1903" y="960"/>
                </a:cubicBezTo>
                <a:cubicBezTo>
                  <a:pt x="1891" y="939"/>
                  <a:pt x="1886" y="915"/>
                  <a:pt x="1871" y="896"/>
                </a:cubicBezTo>
                <a:cubicBezTo>
                  <a:pt x="1843" y="861"/>
                  <a:pt x="1775" y="800"/>
                  <a:pt x="1775" y="800"/>
                </a:cubicBezTo>
                <a:cubicBezTo>
                  <a:pt x="1744" y="706"/>
                  <a:pt x="1750" y="626"/>
                  <a:pt x="1727" y="528"/>
                </a:cubicBezTo>
                <a:cubicBezTo>
                  <a:pt x="1713" y="466"/>
                  <a:pt x="1632" y="416"/>
                  <a:pt x="1583" y="384"/>
                </a:cubicBezTo>
                <a:cubicBezTo>
                  <a:pt x="1546" y="328"/>
                  <a:pt x="1498" y="307"/>
                  <a:pt x="1455" y="256"/>
                </a:cubicBezTo>
                <a:cubicBezTo>
                  <a:pt x="1372" y="159"/>
                  <a:pt x="1309" y="42"/>
                  <a:pt x="1183" y="0"/>
                </a:cubicBezTo>
                <a:cubicBezTo>
                  <a:pt x="1145" y="10"/>
                  <a:pt x="1099" y="13"/>
                  <a:pt x="1071" y="48"/>
                </a:cubicBezTo>
                <a:cubicBezTo>
                  <a:pt x="1053" y="70"/>
                  <a:pt x="1055" y="123"/>
                  <a:pt x="1055" y="80"/>
                </a:cubicBezTo>
                <a:close/>
              </a:path>
            </a:pathLst>
          </a:custGeom>
          <a:solidFill>
            <a:srgbClr val="FF9900"/>
          </a:solidFill>
          <a:ln w="190500">
            <a:solidFill>
              <a:srgbClr val="CC3300"/>
            </a:solidFill>
            <a:round/>
            <a:headEnd/>
            <a:tailEnd/>
          </a:ln>
        </p:spPr>
        <p:txBody>
          <a:bodyPr/>
          <a:lstStyle/>
          <a:p>
            <a:endParaRPr lang="tr-TR"/>
          </a:p>
        </p:txBody>
      </p:sp>
      <p:sp>
        <p:nvSpPr>
          <p:cNvPr id="13318" name="Oval 6"/>
          <p:cNvSpPr>
            <a:spLocks noChangeArrowheads="1"/>
          </p:cNvSpPr>
          <p:nvPr/>
        </p:nvSpPr>
        <p:spPr bwMode="auto">
          <a:xfrm>
            <a:off x="2209800" y="2590800"/>
            <a:ext cx="609600" cy="609600"/>
          </a:xfrm>
          <a:prstGeom prst="ellipse">
            <a:avLst/>
          </a:prstGeom>
          <a:solidFill>
            <a:srgbClr val="FFFFCC"/>
          </a:solidFill>
          <a:ln w="127000">
            <a:solidFill>
              <a:srgbClr val="CC3300"/>
            </a:solidFill>
            <a:round/>
            <a:headEnd/>
            <a:tailEnd/>
          </a:ln>
        </p:spPr>
        <p:txBody>
          <a:bodyPr wrap="none" anchor="ctr"/>
          <a:lstStyle/>
          <a:p>
            <a:endParaRPr lang="tr-TR"/>
          </a:p>
        </p:txBody>
      </p:sp>
      <p:sp>
        <p:nvSpPr>
          <p:cNvPr id="13319" name="Freeform 7"/>
          <p:cNvSpPr>
            <a:spLocks/>
          </p:cNvSpPr>
          <p:nvPr/>
        </p:nvSpPr>
        <p:spPr bwMode="auto">
          <a:xfrm>
            <a:off x="4953000" y="2840038"/>
            <a:ext cx="1422400" cy="1176337"/>
          </a:xfrm>
          <a:custGeom>
            <a:avLst/>
            <a:gdLst>
              <a:gd name="T0" fmla="*/ 64 w 427"/>
              <a:gd name="T1" fmla="*/ 5 h 454"/>
              <a:gd name="T2" fmla="*/ 224 w 427"/>
              <a:gd name="T3" fmla="*/ 21 h 454"/>
              <a:gd name="T4" fmla="*/ 256 w 427"/>
              <a:gd name="T5" fmla="*/ 69 h 454"/>
              <a:gd name="T6" fmla="*/ 288 w 427"/>
              <a:gd name="T7" fmla="*/ 165 h 454"/>
              <a:gd name="T8" fmla="*/ 384 w 427"/>
              <a:gd name="T9" fmla="*/ 213 h 454"/>
              <a:gd name="T10" fmla="*/ 336 w 427"/>
              <a:gd name="T11" fmla="*/ 421 h 454"/>
              <a:gd name="T12" fmla="*/ 0 w 427"/>
              <a:gd name="T13" fmla="*/ 277 h 454"/>
              <a:gd name="T14" fmla="*/ 16 w 427"/>
              <a:gd name="T15" fmla="*/ 197 h 454"/>
              <a:gd name="T16" fmla="*/ 48 w 427"/>
              <a:gd name="T17" fmla="*/ 149 h 454"/>
              <a:gd name="T18" fmla="*/ 64 w 427"/>
              <a:gd name="T19" fmla="*/ 53 h 454"/>
              <a:gd name="T20" fmla="*/ 64 w 427"/>
              <a:gd name="T21" fmla="*/ 5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7"/>
              <a:gd name="T34" fmla="*/ 0 h 454"/>
              <a:gd name="T35" fmla="*/ 427 w 427"/>
              <a:gd name="T36" fmla="*/ 454 h 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7" h="454">
                <a:moveTo>
                  <a:pt x="64" y="5"/>
                </a:moveTo>
                <a:cubicBezTo>
                  <a:pt x="117" y="10"/>
                  <a:pt x="173" y="4"/>
                  <a:pt x="224" y="21"/>
                </a:cubicBezTo>
                <a:cubicBezTo>
                  <a:pt x="242" y="27"/>
                  <a:pt x="248" y="51"/>
                  <a:pt x="256" y="69"/>
                </a:cubicBezTo>
                <a:cubicBezTo>
                  <a:pt x="270" y="100"/>
                  <a:pt x="277" y="133"/>
                  <a:pt x="288" y="165"/>
                </a:cubicBezTo>
                <a:cubicBezTo>
                  <a:pt x="296" y="188"/>
                  <a:pt x="365" y="207"/>
                  <a:pt x="384" y="213"/>
                </a:cubicBezTo>
                <a:cubicBezTo>
                  <a:pt x="416" y="310"/>
                  <a:pt x="427" y="360"/>
                  <a:pt x="336" y="421"/>
                </a:cubicBezTo>
                <a:cubicBezTo>
                  <a:pt x="139" y="408"/>
                  <a:pt x="59" y="454"/>
                  <a:pt x="0" y="277"/>
                </a:cubicBezTo>
                <a:cubicBezTo>
                  <a:pt x="5" y="250"/>
                  <a:pt x="6" y="222"/>
                  <a:pt x="16" y="197"/>
                </a:cubicBezTo>
                <a:cubicBezTo>
                  <a:pt x="23" y="179"/>
                  <a:pt x="42" y="167"/>
                  <a:pt x="48" y="149"/>
                </a:cubicBezTo>
                <a:cubicBezTo>
                  <a:pt x="58" y="118"/>
                  <a:pt x="57" y="85"/>
                  <a:pt x="64" y="53"/>
                </a:cubicBezTo>
                <a:cubicBezTo>
                  <a:pt x="76" y="0"/>
                  <a:pt x="99" y="5"/>
                  <a:pt x="64" y="5"/>
                </a:cubicBezTo>
                <a:close/>
              </a:path>
            </a:pathLst>
          </a:custGeom>
          <a:gradFill rotWithShape="0">
            <a:gsLst>
              <a:gs pos="0">
                <a:srgbClr val="CC3300"/>
              </a:gs>
              <a:gs pos="100000">
                <a:srgbClr val="FF9900"/>
              </a:gs>
            </a:gsLst>
            <a:path path="rect">
              <a:fillToRect l="50000" t="50000" r="50000" b="50000"/>
            </a:path>
          </a:gradFill>
          <a:ln w="12700">
            <a:noFill/>
            <a:round/>
            <a:headEnd/>
            <a:tailEnd/>
          </a:ln>
        </p:spPr>
        <p:txBody>
          <a:bodyPr/>
          <a:lstStyle/>
          <a:p>
            <a:endParaRPr lang="tr-TR"/>
          </a:p>
        </p:txBody>
      </p:sp>
      <p:sp>
        <p:nvSpPr>
          <p:cNvPr id="13320" name="Freeform 8"/>
          <p:cNvSpPr>
            <a:spLocks/>
          </p:cNvSpPr>
          <p:nvPr/>
        </p:nvSpPr>
        <p:spPr bwMode="auto">
          <a:xfrm>
            <a:off x="3286125" y="5029200"/>
            <a:ext cx="727075" cy="762000"/>
          </a:xfrm>
          <a:custGeom>
            <a:avLst/>
            <a:gdLst>
              <a:gd name="T0" fmla="*/ 298 w 458"/>
              <a:gd name="T1" fmla="*/ 112 h 480"/>
              <a:gd name="T2" fmla="*/ 426 w 458"/>
              <a:gd name="T3" fmla="*/ 128 h 480"/>
              <a:gd name="T4" fmla="*/ 442 w 458"/>
              <a:gd name="T5" fmla="*/ 192 h 480"/>
              <a:gd name="T6" fmla="*/ 458 w 458"/>
              <a:gd name="T7" fmla="*/ 240 h 480"/>
              <a:gd name="T8" fmla="*/ 426 w 458"/>
              <a:gd name="T9" fmla="*/ 304 h 480"/>
              <a:gd name="T10" fmla="*/ 378 w 458"/>
              <a:gd name="T11" fmla="*/ 320 h 480"/>
              <a:gd name="T12" fmla="*/ 234 w 458"/>
              <a:gd name="T13" fmla="*/ 416 h 480"/>
              <a:gd name="T14" fmla="*/ 106 w 458"/>
              <a:gd name="T15" fmla="*/ 480 h 480"/>
              <a:gd name="T16" fmla="*/ 42 w 458"/>
              <a:gd name="T17" fmla="*/ 400 h 480"/>
              <a:gd name="T18" fmla="*/ 186 w 458"/>
              <a:gd name="T19" fmla="*/ 0 h 480"/>
              <a:gd name="T20" fmla="*/ 314 w 458"/>
              <a:gd name="T21" fmla="*/ 64 h 480"/>
              <a:gd name="T22" fmla="*/ 298 w 458"/>
              <a:gd name="T23" fmla="*/ 112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8"/>
              <a:gd name="T37" fmla="*/ 0 h 480"/>
              <a:gd name="T38" fmla="*/ 458 w 458"/>
              <a:gd name="T39" fmla="*/ 480 h 4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8" h="480">
                <a:moveTo>
                  <a:pt x="298" y="112"/>
                </a:moveTo>
                <a:cubicBezTo>
                  <a:pt x="341" y="117"/>
                  <a:pt x="388" y="107"/>
                  <a:pt x="426" y="128"/>
                </a:cubicBezTo>
                <a:cubicBezTo>
                  <a:pt x="445" y="139"/>
                  <a:pt x="436" y="171"/>
                  <a:pt x="442" y="192"/>
                </a:cubicBezTo>
                <a:cubicBezTo>
                  <a:pt x="447" y="208"/>
                  <a:pt x="453" y="224"/>
                  <a:pt x="458" y="240"/>
                </a:cubicBezTo>
                <a:cubicBezTo>
                  <a:pt x="447" y="261"/>
                  <a:pt x="443" y="287"/>
                  <a:pt x="426" y="304"/>
                </a:cubicBezTo>
                <a:cubicBezTo>
                  <a:pt x="414" y="316"/>
                  <a:pt x="393" y="312"/>
                  <a:pt x="378" y="320"/>
                </a:cubicBezTo>
                <a:cubicBezTo>
                  <a:pt x="328" y="348"/>
                  <a:pt x="286" y="390"/>
                  <a:pt x="234" y="416"/>
                </a:cubicBezTo>
                <a:cubicBezTo>
                  <a:pt x="191" y="437"/>
                  <a:pt x="106" y="480"/>
                  <a:pt x="106" y="480"/>
                </a:cubicBezTo>
                <a:cubicBezTo>
                  <a:pt x="53" y="462"/>
                  <a:pt x="42" y="474"/>
                  <a:pt x="42" y="400"/>
                </a:cubicBezTo>
                <a:cubicBezTo>
                  <a:pt x="42" y="194"/>
                  <a:pt x="0" y="62"/>
                  <a:pt x="186" y="0"/>
                </a:cubicBezTo>
                <a:cubicBezTo>
                  <a:pt x="230" y="9"/>
                  <a:pt x="295" y="6"/>
                  <a:pt x="314" y="64"/>
                </a:cubicBezTo>
                <a:cubicBezTo>
                  <a:pt x="319" y="80"/>
                  <a:pt x="303" y="96"/>
                  <a:pt x="298" y="112"/>
                </a:cubicBezTo>
                <a:close/>
              </a:path>
            </a:pathLst>
          </a:custGeom>
          <a:solidFill>
            <a:srgbClr val="CC3300"/>
          </a:solidFill>
          <a:ln w="12700">
            <a:noFill/>
            <a:round/>
            <a:headEnd/>
            <a:tailEnd/>
          </a:ln>
        </p:spPr>
        <p:txBody>
          <a:bodyPr/>
          <a:lstStyle/>
          <a:p>
            <a:endParaRPr lang="tr-TR"/>
          </a:p>
        </p:txBody>
      </p:sp>
      <p:sp>
        <p:nvSpPr>
          <p:cNvPr id="13321" name="Text Box 9"/>
          <p:cNvSpPr txBox="1">
            <a:spLocks noChangeArrowheads="1"/>
          </p:cNvSpPr>
          <p:nvPr/>
        </p:nvSpPr>
        <p:spPr bwMode="auto">
          <a:xfrm>
            <a:off x="152400" y="1600200"/>
            <a:ext cx="2135188" cy="822325"/>
          </a:xfrm>
          <a:prstGeom prst="rect">
            <a:avLst/>
          </a:prstGeom>
          <a:noFill/>
          <a:ln w="12700">
            <a:noFill/>
            <a:miter lim="800000"/>
            <a:headEnd/>
            <a:tailEnd/>
          </a:ln>
        </p:spPr>
        <p:txBody>
          <a:bodyPr wrap="none">
            <a:spAutoFit/>
          </a:bodyPr>
          <a:lstStyle/>
          <a:p>
            <a:pPr eaLnBrk="0" hangingPunct="0"/>
            <a:r>
              <a:rPr lang="en-US" sz="2400"/>
              <a:t>Pore lining on </a:t>
            </a:r>
          </a:p>
          <a:p>
            <a:pPr eaLnBrk="0" hangingPunct="0"/>
            <a:r>
              <a:rPr lang="en-US" sz="2400"/>
              <a:t>root channel</a:t>
            </a:r>
          </a:p>
        </p:txBody>
      </p:sp>
      <p:sp>
        <p:nvSpPr>
          <p:cNvPr id="13322" name="Text Box 10"/>
          <p:cNvSpPr txBox="1">
            <a:spLocks noChangeArrowheads="1"/>
          </p:cNvSpPr>
          <p:nvPr/>
        </p:nvSpPr>
        <p:spPr bwMode="auto">
          <a:xfrm>
            <a:off x="288925" y="4459288"/>
            <a:ext cx="2135188" cy="1187450"/>
          </a:xfrm>
          <a:prstGeom prst="rect">
            <a:avLst/>
          </a:prstGeom>
          <a:noFill/>
          <a:ln w="12700">
            <a:noFill/>
            <a:miter lim="800000"/>
            <a:headEnd/>
            <a:tailEnd/>
          </a:ln>
        </p:spPr>
        <p:txBody>
          <a:bodyPr wrap="none">
            <a:spAutoFit/>
          </a:bodyPr>
          <a:lstStyle/>
          <a:p>
            <a:pPr eaLnBrk="0" hangingPunct="0"/>
            <a:r>
              <a:rPr lang="en-US" sz="2400"/>
              <a:t>Pore lining on </a:t>
            </a:r>
          </a:p>
          <a:p>
            <a:pPr eaLnBrk="0" hangingPunct="0"/>
            <a:r>
              <a:rPr lang="en-US" sz="2400"/>
              <a:t>Ped surface</a:t>
            </a:r>
          </a:p>
          <a:p>
            <a:pPr eaLnBrk="0" hangingPunct="0"/>
            <a:endParaRPr lang="en-US" sz="2400"/>
          </a:p>
        </p:txBody>
      </p:sp>
      <p:sp>
        <p:nvSpPr>
          <p:cNvPr id="13323" name="Line 11"/>
          <p:cNvSpPr>
            <a:spLocks noChangeShapeType="1"/>
          </p:cNvSpPr>
          <p:nvPr/>
        </p:nvSpPr>
        <p:spPr bwMode="auto">
          <a:xfrm>
            <a:off x="1143000" y="2514600"/>
            <a:ext cx="1143000" cy="304800"/>
          </a:xfrm>
          <a:prstGeom prst="line">
            <a:avLst/>
          </a:prstGeom>
          <a:noFill/>
          <a:ln w="57150">
            <a:solidFill>
              <a:schemeClr val="tx1"/>
            </a:solidFill>
            <a:round/>
            <a:headEnd/>
            <a:tailEnd type="triangle" w="med" len="med"/>
          </a:ln>
        </p:spPr>
        <p:txBody>
          <a:bodyPr/>
          <a:lstStyle/>
          <a:p>
            <a:endParaRPr lang="tr-TR"/>
          </a:p>
        </p:txBody>
      </p:sp>
      <p:sp>
        <p:nvSpPr>
          <p:cNvPr id="13324" name="Line 12"/>
          <p:cNvSpPr>
            <a:spLocks noChangeShapeType="1"/>
          </p:cNvSpPr>
          <p:nvPr/>
        </p:nvSpPr>
        <p:spPr bwMode="auto">
          <a:xfrm>
            <a:off x="1447800" y="5334000"/>
            <a:ext cx="762000" cy="152400"/>
          </a:xfrm>
          <a:prstGeom prst="line">
            <a:avLst/>
          </a:prstGeom>
          <a:noFill/>
          <a:ln w="57150">
            <a:solidFill>
              <a:schemeClr val="tx1"/>
            </a:solidFill>
            <a:round/>
            <a:headEnd/>
            <a:tailEnd type="triangle" w="med" len="med"/>
          </a:ln>
        </p:spPr>
        <p:txBody>
          <a:bodyPr/>
          <a:lstStyle/>
          <a:p>
            <a:endParaRPr lang="tr-TR"/>
          </a:p>
        </p:txBody>
      </p:sp>
      <p:sp>
        <p:nvSpPr>
          <p:cNvPr id="13325" name="Text Box 13"/>
          <p:cNvSpPr txBox="1">
            <a:spLocks noChangeArrowheads="1"/>
          </p:cNvSpPr>
          <p:nvPr/>
        </p:nvSpPr>
        <p:spPr bwMode="auto">
          <a:xfrm>
            <a:off x="5394325" y="5373688"/>
            <a:ext cx="1152525" cy="457200"/>
          </a:xfrm>
          <a:prstGeom prst="rect">
            <a:avLst/>
          </a:prstGeom>
          <a:noFill/>
          <a:ln w="12700">
            <a:noFill/>
            <a:miter lim="800000"/>
            <a:headEnd/>
            <a:tailEnd/>
          </a:ln>
        </p:spPr>
        <p:txBody>
          <a:bodyPr wrap="none">
            <a:spAutoFit/>
          </a:bodyPr>
          <a:lstStyle/>
          <a:p>
            <a:pPr eaLnBrk="0" hangingPunct="0"/>
            <a:r>
              <a:rPr lang="en-US" sz="2400"/>
              <a:t>Nodule</a:t>
            </a:r>
          </a:p>
        </p:txBody>
      </p:sp>
      <p:sp>
        <p:nvSpPr>
          <p:cNvPr id="13326" name="Text Box 14"/>
          <p:cNvSpPr txBox="1">
            <a:spLocks noChangeArrowheads="1"/>
          </p:cNvSpPr>
          <p:nvPr/>
        </p:nvSpPr>
        <p:spPr bwMode="auto">
          <a:xfrm>
            <a:off x="7162800" y="1524000"/>
            <a:ext cx="1352550" cy="822325"/>
          </a:xfrm>
          <a:prstGeom prst="rect">
            <a:avLst/>
          </a:prstGeom>
          <a:noFill/>
          <a:ln w="12700">
            <a:noFill/>
            <a:miter lim="800000"/>
            <a:headEnd/>
            <a:tailEnd/>
          </a:ln>
        </p:spPr>
        <p:txBody>
          <a:bodyPr wrap="none">
            <a:spAutoFit/>
          </a:bodyPr>
          <a:lstStyle/>
          <a:p>
            <a:pPr eaLnBrk="0" hangingPunct="0"/>
            <a:r>
              <a:rPr lang="en-US" sz="2400"/>
              <a:t>Fe mass</a:t>
            </a:r>
          </a:p>
          <a:p>
            <a:pPr eaLnBrk="0" hangingPunct="0"/>
            <a:r>
              <a:rPr lang="en-US" sz="2400"/>
              <a:t>in matrix</a:t>
            </a:r>
          </a:p>
        </p:txBody>
      </p:sp>
      <p:sp>
        <p:nvSpPr>
          <p:cNvPr id="13327" name="Line 15"/>
          <p:cNvSpPr>
            <a:spLocks noChangeShapeType="1"/>
          </p:cNvSpPr>
          <p:nvPr/>
        </p:nvSpPr>
        <p:spPr bwMode="auto">
          <a:xfrm flipH="1" flipV="1">
            <a:off x="3886200" y="5410200"/>
            <a:ext cx="1447800" cy="228600"/>
          </a:xfrm>
          <a:prstGeom prst="line">
            <a:avLst/>
          </a:prstGeom>
          <a:noFill/>
          <a:ln w="57150">
            <a:solidFill>
              <a:schemeClr val="tx1"/>
            </a:solidFill>
            <a:round/>
            <a:headEnd/>
            <a:tailEnd type="triangle" w="med" len="med"/>
          </a:ln>
        </p:spPr>
        <p:txBody>
          <a:bodyPr/>
          <a:lstStyle/>
          <a:p>
            <a:endParaRPr lang="tr-TR"/>
          </a:p>
        </p:txBody>
      </p:sp>
      <p:sp>
        <p:nvSpPr>
          <p:cNvPr id="13328" name="Line 16"/>
          <p:cNvSpPr>
            <a:spLocks noChangeShapeType="1"/>
          </p:cNvSpPr>
          <p:nvPr/>
        </p:nvSpPr>
        <p:spPr bwMode="auto">
          <a:xfrm flipH="1">
            <a:off x="3505200" y="1905000"/>
            <a:ext cx="3657600" cy="762000"/>
          </a:xfrm>
          <a:prstGeom prst="line">
            <a:avLst/>
          </a:prstGeom>
          <a:noFill/>
          <a:ln w="57150">
            <a:solidFill>
              <a:schemeClr val="tx1"/>
            </a:solidFill>
            <a:round/>
            <a:headEnd/>
            <a:tailEnd type="triangle" w="med" len="med"/>
          </a:ln>
        </p:spPr>
        <p:txBody>
          <a:bodyPr/>
          <a:lstStyle/>
          <a:p>
            <a:endParaRPr lang="tr-TR"/>
          </a:p>
        </p:txBody>
      </p:sp>
      <p:sp>
        <p:nvSpPr>
          <p:cNvPr id="13329" name="Freeform 17"/>
          <p:cNvSpPr>
            <a:spLocks/>
          </p:cNvSpPr>
          <p:nvPr/>
        </p:nvSpPr>
        <p:spPr bwMode="auto">
          <a:xfrm>
            <a:off x="6400800" y="3276600"/>
            <a:ext cx="866775" cy="923925"/>
          </a:xfrm>
          <a:custGeom>
            <a:avLst/>
            <a:gdLst>
              <a:gd name="T0" fmla="*/ 242 w 546"/>
              <a:gd name="T1" fmla="*/ 66 h 582"/>
              <a:gd name="T2" fmla="*/ 130 w 546"/>
              <a:gd name="T3" fmla="*/ 114 h 582"/>
              <a:gd name="T4" fmla="*/ 114 w 546"/>
              <a:gd name="T5" fmla="*/ 162 h 582"/>
              <a:gd name="T6" fmla="*/ 66 w 546"/>
              <a:gd name="T7" fmla="*/ 194 h 582"/>
              <a:gd name="T8" fmla="*/ 18 w 546"/>
              <a:gd name="T9" fmla="*/ 242 h 582"/>
              <a:gd name="T10" fmla="*/ 2 w 546"/>
              <a:gd name="T11" fmla="*/ 322 h 582"/>
              <a:gd name="T12" fmla="*/ 34 w 546"/>
              <a:gd name="T13" fmla="*/ 450 h 582"/>
              <a:gd name="T14" fmla="*/ 98 w 546"/>
              <a:gd name="T15" fmla="*/ 482 h 582"/>
              <a:gd name="T16" fmla="*/ 322 w 546"/>
              <a:gd name="T17" fmla="*/ 562 h 582"/>
              <a:gd name="T18" fmla="*/ 546 w 546"/>
              <a:gd name="T19" fmla="*/ 450 h 582"/>
              <a:gd name="T20" fmla="*/ 530 w 546"/>
              <a:gd name="T21" fmla="*/ 162 h 582"/>
              <a:gd name="T22" fmla="*/ 498 w 546"/>
              <a:gd name="T23" fmla="*/ 50 h 582"/>
              <a:gd name="T24" fmla="*/ 402 w 546"/>
              <a:gd name="T25" fmla="*/ 2 h 582"/>
              <a:gd name="T26" fmla="*/ 258 w 546"/>
              <a:gd name="T27" fmla="*/ 18 h 582"/>
              <a:gd name="T28" fmla="*/ 242 w 546"/>
              <a:gd name="T29" fmla="*/ 66 h 5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6"/>
              <a:gd name="T46" fmla="*/ 0 h 582"/>
              <a:gd name="T47" fmla="*/ 546 w 546"/>
              <a:gd name="T48" fmla="*/ 582 h 5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6" h="582">
                <a:moveTo>
                  <a:pt x="242" y="66"/>
                </a:moveTo>
                <a:cubicBezTo>
                  <a:pt x="213" y="76"/>
                  <a:pt x="150" y="94"/>
                  <a:pt x="130" y="114"/>
                </a:cubicBezTo>
                <a:cubicBezTo>
                  <a:pt x="118" y="126"/>
                  <a:pt x="125" y="149"/>
                  <a:pt x="114" y="162"/>
                </a:cubicBezTo>
                <a:cubicBezTo>
                  <a:pt x="102" y="177"/>
                  <a:pt x="81" y="182"/>
                  <a:pt x="66" y="194"/>
                </a:cubicBezTo>
                <a:cubicBezTo>
                  <a:pt x="49" y="208"/>
                  <a:pt x="34" y="226"/>
                  <a:pt x="18" y="242"/>
                </a:cubicBezTo>
                <a:cubicBezTo>
                  <a:pt x="13" y="269"/>
                  <a:pt x="0" y="295"/>
                  <a:pt x="2" y="322"/>
                </a:cubicBezTo>
                <a:cubicBezTo>
                  <a:pt x="5" y="366"/>
                  <a:pt x="11" y="412"/>
                  <a:pt x="34" y="450"/>
                </a:cubicBezTo>
                <a:cubicBezTo>
                  <a:pt x="46" y="470"/>
                  <a:pt x="77" y="470"/>
                  <a:pt x="98" y="482"/>
                </a:cubicBezTo>
                <a:cubicBezTo>
                  <a:pt x="169" y="523"/>
                  <a:pt x="244" y="536"/>
                  <a:pt x="322" y="562"/>
                </a:cubicBezTo>
                <a:cubicBezTo>
                  <a:pt x="466" y="548"/>
                  <a:pt x="513" y="582"/>
                  <a:pt x="546" y="450"/>
                </a:cubicBezTo>
                <a:cubicBezTo>
                  <a:pt x="541" y="354"/>
                  <a:pt x="539" y="258"/>
                  <a:pt x="530" y="162"/>
                </a:cubicBezTo>
                <a:cubicBezTo>
                  <a:pt x="530" y="159"/>
                  <a:pt x="506" y="60"/>
                  <a:pt x="498" y="50"/>
                </a:cubicBezTo>
                <a:cubicBezTo>
                  <a:pt x="475" y="22"/>
                  <a:pt x="434" y="13"/>
                  <a:pt x="402" y="2"/>
                </a:cubicBezTo>
                <a:cubicBezTo>
                  <a:pt x="354" y="7"/>
                  <a:pt x="303" y="0"/>
                  <a:pt x="258" y="18"/>
                </a:cubicBezTo>
                <a:cubicBezTo>
                  <a:pt x="242" y="24"/>
                  <a:pt x="242" y="66"/>
                  <a:pt x="242" y="66"/>
                </a:cubicBezTo>
                <a:close/>
              </a:path>
            </a:pathLst>
          </a:custGeom>
          <a:gradFill rotWithShape="0">
            <a:gsLst>
              <a:gs pos="0">
                <a:srgbClr val="CC3300"/>
              </a:gs>
              <a:gs pos="100000">
                <a:srgbClr val="5E1800"/>
              </a:gs>
            </a:gsLst>
            <a:path path="rect">
              <a:fillToRect l="50000" t="50000" r="50000" b="50000"/>
            </a:path>
          </a:gradFill>
          <a:ln w="12700">
            <a:noFill/>
            <a:round/>
            <a:headEnd/>
            <a:tailEnd/>
          </a:ln>
        </p:spPr>
        <p:txBody>
          <a:bodyPr/>
          <a:lstStyle/>
          <a:p>
            <a:endParaRPr lang="tr-TR"/>
          </a:p>
        </p:txBody>
      </p:sp>
      <p:sp>
        <p:nvSpPr>
          <p:cNvPr id="13330" name="Text Box 18"/>
          <p:cNvSpPr txBox="1">
            <a:spLocks noChangeArrowheads="1"/>
          </p:cNvSpPr>
          <p:nvPr/>
        </p:nvSpPr>
        <p:spPr bwMode="auto">
          <a:xfrm>
            <a:off x="6858000" y="4724400"/>
            <a:ext cx="1828800" cy="457200"/>
          </a:xfrm>
          <a:prstGeom prst="rect">
            <a:avLst/>
          </a:prstGeom>
          <a:noFill/>
          <a:ln w="12700">
            <a:noFill/>
            <a:miter lim="800000"/>
            <a:headEnd/>
            <a:tailEnd/>
          </a:ln>
        </p:spPr>
        <p:txBody>
          <a:bodyPr>
            <a:spAutoFit/>
          </a:bodyPr>
          <a:lstStyle/>
          <a:p>
            <a:pPr eaLnBrk="0" hangingPunct="0">
              <a:spcBef>
                <a:spcPct val="50000"/>
              </a:spcBef>
            </a:pPr>
            <a:r>
              <a:rPr lang="en-US" sz="2400"/>
              <a:t>Concretion</a:t>
            </a:r>
          </a:p>
        </p:txBody>
      </p:sp>
      <p:sp>
        <p:nvSpPr>
          <p:cNvPr id="13331" name="Line 19"/>
          <p:cNvSpPr>
            <a:spLocks noChangeShapeType="1"/>
          </p:cNvSpPr>
          <p:nvPr/>
        </p:nvSpPr>
        <p:spPr bwMode="auto">
          <a:xfrm flipH="1" flipV="1">
            <a:off x="6934200" y="3810000"/>
            <a:ext cx="381000" cy="914400"/>
          </a:xfrm>
          <a:prstGeom prst="line">
            <a:avLst/>
          </a:prstGeom>
          <a:noFill/>
          <a:ln w="57150">
            <a:solidFill>
              <a:schemeClr val="tx1"/>
            </a:solidFill>
            <a:round/>
            <a:headEnd/>
            <a:tailEnd type="triangle" w="med" len="med"/>
          </a:ln>
        </p:spPr>
        <p:txBody>
          <a:bodyPr/>
          <a:lstStyle/>
          <a:p>
            <a:endParaRPr lang="tr-TR"/>
          </a:p>
        </p:txBody>
      </p:sp>
      <p:sp>
        <p:nvSpPr>
          <p:cNvPr id="13332" name="Freeform 20"/>
          <p:cNvSpPr>
            <a:spLocks/>
          </p:cNvSpPr>
          <p:nvPr/>
        </p:nvSpPr>
        <p:spPr bwMode="auto">
          <a:xfrm>
            <a:off x="2895600" y="2286000"/>
            <a:ext cx="914400" cy="1295400"/>
          </a:xfrm>
          <a:custGeom>
            <a:avLst/>
            <a:gdLst>
              <a:gd name="T0" fmla="*/ 64 w 427"/>
              <a:gd name="T1" fmla="*/ 5 h 454"/>
              <a:gd name="T2" fmla="*/ 224 w 427"/>
              <a:gd name="T3" fmla="*/ 21 h 454"/>
              <a:gd name="T4" fmla="*/ 256 w 427"/>
              <a:gd name="T5" fmla="*/ 69 h 454"/>
              <a:gd name="T6" fmla="*/ 288 w 427"/>
              <a:gd name="T7" fmla="*/ 165 h 454"/>
              <a:gd name="T8" fmla="*/ 384 w 427"/>
              <a:gd name="T9" fmla="*/ 213 h 454"/>
              <a:gd name="T10" fmla="*/ 336 w 427"/>
              <a:gd name="T11" fmla="*/ 421 h 454"/>
              <a:gd name="T12" fmla="*/ 0 w 427"/>
              <a:gd name="T13" fmla="*/ 277 h 454"/>
              <a:gd name="T14" fmla="*/ 16 w 427"/>
              <a:gd name="T15" fmla="*/ 197 h 454"/>
              <a:gd name="T16" fmla="*/ 48 w 427"/>
              <a:gd name="T17" fmla="*/ 149 h 454"/>
              <a:gd name="T18" fmla="*/ 64 w 427"/>
              <a:gd name="T19" fmla="*/ 53 h 454"/>
              <a:gd name="T20" fmla="*/ 64 w 427"/>
              <a:gd name="T21" fmla="*/ 5 h 4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7"/>
              <a:gd name="T34" fmla="*/ 0 h 454"/>
              <a:gd name="T35" fmla="*/ 427 w 427"/>
              <a:gd name="T36" fmla="*/ 454 h 4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7" h="454">
                <a:moveTo>
                  <a:pt x="64" y="5"/>
                </a:moveTo>
                <a:cubicBezTo>
                  <a:pt x="117" y="10"/>
                  <a:pt x="173" y="4"/>
                  <a:pt x="224" y="21"/>
                </a:cubicBezTo>
                <a:cubicBezTo>
                  <a:pt x="242" y="27"/>
                  <a:pt x="248" y="51"/>
                  <a:pt x="256" y="69"/>
                </a:cubicBezTo>
                <a:cubicBezTo>
                  <a:pt x="270" y="100"/>
                  <a:pt x="277" y="133"/>
                  <a:pt x="288" y="165"/>
                </a:cubicBezTo>
                <a:cubicBezTo>
                  <a:pt x="296" y="188"/>
                  <a:pt x="365" y="207"/>
                  <a:pt x="384" y="213"/>
                </a:cubicBezTo>
                <a:cubicBezTo>
                  <a:pt x="416" y="310"/>
                  <a:pt x="427" y="360"/>
                  <a:pt x="336" y="421"/>
                </a:cubicBezTo>
                <a:cubicBezTo>
                  <a:pt x="139" y="408"/>
                  <a:pt x="59" y="454"/>
                  <a:pt x="0" y="277"/>
                </a:cubicBezTo>
                <a:cubicBezTo>
                  <a:pt x="5" y="250"/>
                  <a:pt x="6" y="222"/>
                  <a:pt x="16" y="197"/>
                </a:cubicBezTo>
                <a:cubicBezTo>
                  <a:pt x="23" y="179"/>
                  <a:pt x="42" y="167"/>
                  <a:pt x="48" y="149"/>
                </a:cubicBezTo>
                <a:cubicBezTo>
                  <a:pt x="58" y="118"/>
                  <a:pt x="57" y="85"/>
                  <a:pt x="64" y="53"/>
                </a:cubicBezTo>
                <a:cubicBezTo>
                  <a:pt x="76" y="0"/>
                  <a:pt x="99" y="5"/>
                  <a:pt x="64" y="5"/>
                </a:cubicBezTo>
                <a:close/>
              </a:path>
            </a:pathLst>
          </a:custGeom>
          <a:gradFill rotWithShape="0">
            <a:gsLst>
              <a:gs pos="0">
                <a:srgbClr val="CC3300"/>
              </a:gs>
              <a:gs pos="100000">
                <a:srgbClr val="FF9933"/>
              </a:gs>
            </a:gsLst>
            <a:path path="rect">
              <a:fillToRect l="50000" t="50000" r="50000" b="50000"/>
            </a:path>
          </a:gradFill>
          <a:ln w="12700">
            <a:noFill/>
            <a:round/>
            <a:headEnd/>
            <a:tailEnd/>
          </a:ln>
        </p:spPr>
        <p:txBody>
          <a:bodyPr/>
          <a:lstStyle/>
          <a:p>
            <a:endParaRPr lang="tr-TR"/>
          </a:p>
        </p:txBody>
      </p:sp>
      <p:sp>
        <p:nvSpPr>
          <p:cNvPr id="13333" name="Line 21"/>
          <p:cNvSpPr>
            <a:spLocks noChangeShapeType="1"/>
          </p:cNvSpPr>
          <p:nvPr/>
        </p:nvSpPr>
        <p:spPr bwMode="auto">
          <a:xfrm flipH="1">
            <a:off x="6019800" y="2057400"/>
            <a:ext cx="1143000" cy="1295400"/>
          </a:xfrm>
          <a:prstGeom prst="line">
            <a:avLst/>
          </a:prstGeom>
          <a:noFill/>
          <a:ln w="57150">
            <a:solidFill>
              <a:schemeClr val="tx1"/>
            </a:solidFill>
            <a:round/>
            <a:headEnd/>
            <a:tailEnd type="triangle" w="med" len="med"/>
          </a:ln>
        </p:spPr>
        <p:txBody>
          <a:bodyPr/>
          <a:lstStyle/>
          <a:p>
            <a:endParaRPr lang="tr-TR"/>
          </a:p>
        </p:txBody>
      </p:sp>
      <p:grpSp>
        <p:nvGrpSpPr>
          <p:cNvPr id="2" name="Group 22"/>
          <p:cNvGrpSpPr>
            <a:grpSpLocks/>
          </p:cNvGrpSpPr>
          <p:nvPr/>
        </p:nvGrpSpPr>
        <p:grpSpPr bwMode="auto">
          <a:xfrm>
            <a:off x="0" y="0"/>
            <a:ext cx="9144000" cy="6858000"/>
            <a:chOff x="0" y="0"/>
            <a:chExt cx="5760" cy="4320"/>
          </a:xfrm>
        </p:grpSpPr>
        <p:sp>
          <p:nvSpPr>
            <p:cNvPr id="641047" name="Text Box 23"/>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41048" name="Text Box 24"/>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41049" name="Text Box 25"/>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3338" name="Line 26"/>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27"/>
            <p:cNvGrpSpPr>
              <a:grpSpLocks/>
            </p:cNvGrpSpPr>
            <p:nvPr/>
          </p:nvGrpSpPr>
          <p:grpSpPr bwMode="auto">
            <a:xfrm>
              <a:off x="4320" y="4136"/>
              <a:ext cx="1440" cy="184"/>
              <a:chOff x="3843" y="3984"/>
              <a:chExt cx="1917" cy="328"/>
            </a:xfrm>
          </p:grpSpPr>
          <p:sp>
            <p:nvSpPr>
              <p:cNvPr id="641052" name="Text Box 28"/>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13348" name="Picture 29" descr="cals_r&amp;b"/>
              <p:cNvPicPr>
                <a:picLocks noChangeAspect="1" noChangeArrowheads="1"/>
              </p:cNvPicPr>
              <p:nvPr/>
            </p:nvPicPr>
            <p:blipFill>
              <a:blip r:embed="rId2"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41054" name="Text Box 30"/>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3341" name="Line 31"/>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32"/>
            <p:cNvGrpSpPr>
              <a:grpSpLocks/>
            </p:cNvGrpSpPr>
            <p:nvPr/>
          </p:nvGrpSpPr>
          <p:grpSpPr bwMode="auto">
            <a:xfrm>
              <a:off x="4320" y="4136"/>
              <a:ext cx="1440" cy="184"/>
              <a:chOff x="3843" y="3984"/>
              <a:chExt cx="1917" cy="328"/>
            </a:xfrm>
          </p:grpSpPr>
          <p:sp>
            <p:nvSpPr>
              <p:cNvPr id="641057" name="Text Box 33"/>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13346" name="Picture 34" descr="cals_r&amp;b"/>
              <p:cNvPicPr>
                <a:picLocks noChangeAspect="1" noChangeArrowheads="1"/>
              </p:cNvPicPr>
              <p:nvPr/>
            </p:nvPicPr>
            <p:blipFill>
              <a:blip r:embed="rId2"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13343" name="Line 35"/>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13344" name="Line 36"/>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SCN0769"/>
          <p:cNvPicPr>
            <a:picLocks noChangeAspect="1" noChangeArrowheads="1"/>
          </p:cNvPicPr>
          <p:nvPr/>
        </p:nvPicPr>
        <p:blipFill>
          <a:blip r:embed="rId2" cstate="print"/>
          <a:srcRect/>
          <a:stretch>
            <a:fillRect/>
          </a:stretch>
        </p:blipFill>
        <p:spPr bwMode="auto">
          <a:xfrm>
            <a:off x="0" y="9525"/>
            <a:ext cx="9144000" cy="6858000"/>
          </a:xfrm>
          <a:prstGeom prst="rect">
            <a:avLst/>
          </a:prstGeom>
          <a:noFill/>
          <a:ln w="9525">
            <a:noFill/>
            <a:miter lim="800000"/>
            <a:headEnd/>
            <a:tailEnd/>
          </a:ln>
        </p:spPr>
      </p:pic>
      <p:sp>
        <p:nvSpPr>
          <p:cNvPr id="14339" name="Rectangle 3"/>
          <p:cNvSpPr>
            <a:spLocks noGrp="1" noChangeArrowheads="1"/>
          </p:cNvSpPr>
          <p:nvPr>
            <p:ph type="title"/>
          </p:nvPr>
        </p:nvSpPr>
        <p:spPr>
          <a:xfrm>
            <a:off x="1295400" y="-228600"/>
            <a:ext cx="6553200" cy="1143000"/>
          </a:xfrm>
        </p:spPr>
        <p:txBody>
          <a:bodyPr/>
          <a:lstStyle/>
          <a:p>
            <a:pPr eaLnBrk="1" hangingPunct="1"/>
            <a:r>
              <a:rPr lang="en-US" dirty="0" smtClean="0">
                <a:solidFill>
                  <a:schemeClr val="bg1"/>
                </a:solidFill>
              </a:rPr>
              <a:t>Fe pore linings</a:t>
            </a:r>
          </a:p>
        </p:txBody>
      </p:sp>
      <p:grpSp>
        <p:nvGrpSpPr>
          <p:cNvPr id="2" name="Group 4"/>
          <p:cNvGrpSpPr>
            <a:grpSpLocks/>
          </p:cNvGrpSpPr>
          <p:nvPr/>
        </p:nvGrpSpPr>
        <p:grpSpPr bwMode="auto">
          <a:xfrm>
            <a:off x="0" y="0"/>
            <a:ext cx="9144000" cy="6858000"/>
            <a:chOff x="0" y="0"/>
            <a:chExt cx="5760" cy="4320"/>
          </a:xfrm>
        </p:grpSpPr>
        <p:sp>
          <p:nvSpPr>
            <p:cNvPr id="643077" name="Text Box 5"/>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43078" name="Text Box 6"/>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43079" name="Text Box 7"/>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4344" name="Line 8"/>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9"/>
            <p:cNvGrpSpPr>
              <a:grpSpLocks/>
            </p:cNvGrpSpPr>
            <p:nvPr/>
          </p:nvGrpSpPr>
          <p:grpSpPr bwMode="auto">
            <a:xfrm>
              <a:off x="4320" y="4136"/>
              <a:ext cx="1440" cy="184"/>
              <a:chOff x="3843" y="3984"/>
              <a:chExt cx="1917" cy="328"/>
            </a:xfrm>
          </p:grpSpPr>
          <p:sp>
            <p:nvSpPr>
              <p:cNvPr id="643082" name="Text Box 10"/>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14354" name="Picture 11"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43084" name="Text Box 12"/>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4347" name="Line 13"/>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14"/>
            <p:cNvGrpSpPr>
              <a:grpSpLocks/>
            </p:cNvGrpSpPr>
            <p:nvPr/>
          </p:nvGrpSpPr>
          <p:grpSpPr bwMode="auto">
            <a:xfrm>
              <a:off x="4320" y="4136"/>
              <a:ext cx="1440" cy="184"/>
              <a:chOff x="3843" y="3984"/>
              <a:chExt cx="1917" cy="328"/>
            </a:xfrm>
          </p:grpSpPr>
          <p:sp>
            <p:nvSpPr>
              <p:cNvPr id="643087" name="Text Box 15"/>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14352" name="Picture 16"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14349" name="Line 17"/>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14350" name="Line 18"/>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ChangeArrowheads="1"/>
          </p:cNvSpPr>
          <p:nvPr>
            <p:ph type="title"/>
          </p:nvPr>
        </p:nvSpPr>
        <p:spPr/>
        <p:txBody>
          <a:bodyPr/>
          <a:lstStyle/>
          <a:p>
            <a:r>
              <a:rPr lang="en-US"/>
              <a:t>Half Reactions</a:t>
            </a:r>
          </a:p>
        </p:txBody>
      </p:sp>
      <p:sp>
        <p:nvSpPr>
          <p:cNvPr id="280579" name="Rectangle 3"/>
          <p:cNvSpPr>
            <a:spLocks noGrp="1" noChangeArrowheads="1"/>
          </p:cNvSpPr>
          <p:nvPr>
            <p:ph idx="1"/>
          </p:nvPr>
        </p:nvSpPr>
        <p:spPr/>
        <p:txBody>
          <a:bodyPr/>
          <a:lstStyle/>
          <a:p>
            <a:r>
              <a:rPr lang="en-US"/>
              <a:t>Reduction of elemental oxygen:</a:t>
            </a:r>
          </a:p>
          <a:p>
            <a:pPr algn="ctr">
              <a:buFontTx/>
              <a:buNone/>
            </a:pPr>
            <a:r>
              <a:rPr lang="en-US"/>
              <a:t>½O</a:t>
            </a:r>
            <a:r>
              <a:rPr lang="en-US" baseline="-25000"/>
              <a:t>2</a:t>
            </a:r>
            <a:r>
              <a:rPr lang="en-US"/>
              <a:t> + 2H</a:t>
            </a:r>
            <a:r>
              <a:rPr lang="en-US" baseline="30000"/>
              <a:t>+</a:t>
            </a:r>
            <a:r>
              <a:rPr lang="en-US"/>
              <a:t> + 2e</a:t>
            </a:r>
            <a:r>
              <a:rPr lang="en-US" baseline="30000"/>
              <a:t>-</a:t>
            </a:r>
            <a:r>
              <a:rPr lang="en-US"/>
              <a:t> = H</a:t>
            </a:r>
            <a:r>
              <a:rPr lang="en-US" baseline="-25000"/>
              <a:t>2</a:t>
            </a:r>
            <a:r>
              <a:rPr lang="en-US"/>
              <a:t>O</a:t>
            </a:r>
          </a:p>
          <a:p>
            <a:r>
              <a:rPr lang="en-US"/>
              <a:t>Oxidation of ferrous iron:</a:t>
            </a:r>
          </a:p>
          <a:p>
            <a:pPr algn="ctr">
              <a:buFontTx/>
              <a:buNone/>
            </a:pPr>
            <a:r>
              <a:rPr lang="en-US"/>
              <a:t>Fe</a:t>
            </a:r>
            <a:r>
              <a:rPr lang="en-US" baseline="30000"/>
              <a:t>2+</a:t>
            </a:r>
            <a:r>
              <a:rPr lang="en-US"/>
              <a:t> = Fe</a:t>
            </a:r>
            <a:r>
              <a:rPr lang="en-US" baseline="30000"/>
              <a:t>3+</a:t>
            </a:r>
            <a:r>
              <a:rPr lang="en-US"/>
              <a:t> + e</a:t>
            </a:r>
            <a:r>
              <a:rPr lang="en-US" baseline="30000"/>
              <a:t>-</a:t>
            </a:r>
            <a:endParaRPr lang="en-US"/>
          </a:p>
          <a:p>
            <a:r>
              <a:rPr lang="en-US"/>
              <a:t>Combining the two half-reactions gives a balanced redox reaction:</a:t>
            </a:r>
          </a:p>
          <a:p>
            <a:pPr algn="ctr">
              <a:buFontTx/>
              <a:buNone/>
            </a:pPr>
            <a:r>
              <a:rPr lang="en-US"/>
              <a:t>2Fe</a:t>
            </a:r>
            <a:r>
              <a:rPr lang="en-US" baseline="30000"/>
              <a:t>2+</a:t>
            </a:r>
            <a:r>
              <a:rPr lang="en-US"/>
              <a:t> + ½O</a:t>
            </a:r>
            <a:r>
              <a:rPr lang="en-US" baseline="-25000"/>
              <a:t>2</a:t>
            </a:r>
            <a:r>
              <a:rPr lang="en-US"/>
              <a:t> + 2H</a:t>
            </a:r>
            <a:r>
              <a:rPr lang="en-US" baseline="30000"/>
              <a:t>+</a:t>
            </a:r>
            <a:r>
              <a:rPr lang="en-US"/>
              <a:t> = 2Fe</a:t>
            </a:r>
            <a:r>
              <a:rPr lang="en-US" baseline="30000"/>
              <a:t>3+</a:t>
            </a:r>
            <a:r>
              <a:rPr lang="en-US"/>
              <a:t> + H</a:t>
            </a:r>
            <a:r>
              <a:rPr lang="en-US" baseline="-25000"/>
              <a:t>2</a:t>
            </a:r>
            <a:r>
              <a:rPr lang="en-US"/>
              <a:t>O</a:t>
            </a:r>
          </a:p>
          <a:p>
            <a:endParaRPr lang="en-US"/>
          </a:p>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8229600" cy="1139825"/>
          </a:xfrm>
          <a:noFill/>
        </p:spPr>
        <p:txBody>
          <a:bodyPr lIns="90488" tIns="44450" rIns="90488" bIns="44450"/>
          <a:lstStyle/>
          <a:p>
            <a:pPr eaLnBrk="1" hangingPunct="1"/>
            <a:r>
              <a:rPr lang="en-US" smtClean="0"/>
              <a:t>Redox Transformations</a:t>
            </a:r>
          </a:p>
        </p:txBody>
      </p:sp>
      <p:sp>
        <p:nvSpPr>
          <p:cNvPr id="4099" name="Oval 3"/>
          <p:cNvSpPr>
            <a:spLocks noChangeArrowheads="1"/>
          </p:cNvSpPr>
          <p:nvPr/>
        </p:nvSpPr>
        <p:spPr bwMode="auto">
          <a:xfrm>
            <a:off x="1042988" y="2508250"/>
            <a:ext cx="1143000" cy="609600"/>
          </a:xfrm>
          <a:prstGeom prst="ellipse">
            <a:avLst/>
          </a:prstGeom>
          <a:gradFill rotWithShape="0">
            <a:gsLst>
              <a:gs pos="0">
                <a:srgbClr val="FFFFFF"/>
              </a:gs>
              <a:gs pos="100000">
                <a:srgbClr val="BC3700"/>
              </a:gs>
            </a:gsLst>
            <a:path path="shape">
              <a:fillToRect l="50000" t="50000" r="50000" b="50000"/>
            </a:path>
          </a:gradFill>
          <a:ln w="76200">
            <a:solidFill>
              <a:srgbClr val="BC3700"/>
            </a:solidFill>
            <a:round/>
            <a:headEnd/>
            <a:tailEnd/>
          </a:ln>
        </p:spPr>
        <p:txBody>
          <a:bodyPr wrap="none" anchor="ctr"/>
          <a:lstStyle/>
          <a:p>
            <a:endParaRPr lang="tr-TR"/>
          </a:p>
        </p:txBody>
      </p:sp>
      <p:sp>
        <p:nvSpPr>
          <p:cNvPr id="4100" name="Oval 4"/>
          <p:cNvSpPr>
            <a:spLocks noChangeArrowheads="1"/>
          </p:cNvSpPr>
          <p:nvPr/>
        </p:nvSpPr>
        <p:spPr bwMode="auto">
          <a:xfrm>
            <a:off x="1728788" y="3422650"/>
            <a:ext cx="1143000" cy="838200"/>
          </a:xfrm>
          <a:prstGeom prst="ellipse">
            <a:avLst/>
          </a:prstGeom>
          <a:gradFill rotWithShape="0">
            <a:gsLst>
              <a:gs pos="0">
                <a:srgbClr val="FFFFFF"/>
              </a:gs>
              <a:gs pos="100000">
                <a:srgbClr val="BC3700"/>
              </a:gs>
            </a:gsLst>
            <a:path path="shape">
              <a:fillToRect l="50000" t="50000" r="50000" b="50000"/>
            </a:path>
          </a:gradFill>
          <a:ln w="76200">
            <a:solidFill>
              <a:srgbClr val="BC3700"/>
            </a:solidFill>
            <a:round/>
            <a:headEnd/>
            <a:tailEnd/>
          </a:ln>
        </p:spPr>
        <p:txBody>
          <a:bodyPr wrap="none" anchor="ctr"/>
          <a:lstStyle/>
          <a:p>
            <a:endParaRPr lang="tr-TR"/>
          </a:p>
        </p:txBody>
      </p:sp>
      <p:sp>
        <p:nvSpPr>
          <p:cNvPr id="4101" name="Oval 5"/>
          <p:cNvSpPr>
            <a:spLocks noChangeArrowheads="1"/>
          </p:cNvSpPr>
          <p:nvPr/>
        </p:nvSpPr>
        <p:spPr bwMode="auto">
          <a:xfrm>
            <a:off x="2109788" y="2965450"/>
            <a:ext cx="1219200" cy="533400"/>
          </a:xfrm>
          <a:prstGeom prst="ellipse">
            <a:avLst/>
          </a:prstGeom>
          <a:gradFill rotWithShape="0">
            <a:gsLst>
              <a:gs pos="0">
                <a:srgbClr val="FFFFFF"/>
              </a:gs>
              <a:gs pos="100000">
                <a:srgbClr val="BC3700"/>
              </a:gs>
            </a:gsLst>
            <a:path path="shape">
              <a:fillToRect l="50000" t="50000" r="50000" b="50000"/>
            </a:path>
          </a:gradFill>
          <a:ln w="76200">
            <a:solidFill>
              <a:srgbClr val="BC3700"/>
            </a:solidFill>
            <a:round/>
            <a:headEnd/>
            <a:tailEnd/>
          </a:ln>
        </p:spPr>
        <p:txBody>
          <a:bodyPr wrap="none" anchor="ctr"/>
          <a:lstStyle/>
          <a:p>
            <a:endParaRPr lang="tr-TR"/>
          </a:p>
        </p:txBody>
      </p:sp>
      <p:sp>
        <p:nvSpPr>
          <p:cNvPr id="4102" name="Oval 6"/>
          <p:cNvSpPr>
            <a:spLocks noChangeArrowheads="1"/>
          </p:cNvSpPr>
          <p:nvPr/>
        </p:nvSpPr>
        <p:spPr bwMode="auto">
          <a:xfrm>
            <a:off x="1881188" y="2203450"/>
            <a:ext cx="1524000" cy="685800"/>
          </a:xfrm>
          <a:prstGeom prst="ellipse">
            <a:avLst/>
          </a:prstGeom>
          <a:gradFill rotWithShape="0">
            <a:gsLst>
              <a:gs pos="0">
                <a:srgbClr val="FFFFFF"/>
              </a:gs>
              <a:gs pos="100000">
                <a:srgbClr val="BC3700"/>
              </a:gs>
            </a:gsLst>
            <a:path path="shape">
              <a:fillToRect l="50000" t="50000" r="50000" b="50000"/>
            </a:path>
          </a:gradFill>
          <a:ln w="76200">
            <a:solidFill>
              <a:srgbClr val="BC3700"/>
            </a:solidFill>
            <a:round/>
            <a:headEnd/>
            <a:tailEnd/>
          </a:ln>
        </p:spPr>
        <p:txBody>
          <a:bodyPr wrap="none" anchor="ctr"/>
          <a:lstStyle/>
          <a:p>
            <a:endParaRPr lang="tr-TR"/>
          </a:p>
        </p:txBody>
      </p:sp>
      <p:sp>
        <p:nvSpPr>
          <p:cNvPr id="4103" name="Oval 7"/>
          <p:cNvSpPr>
            <a:spLocks noChangeArrowheads="1"/>
          </p:cNvSpPr>
          <p:nvPr/>
        </p:nvSpPr>
        <p:spPr bwMode="auto">
          <a:xfrm>
            <a:off x="814388" y="3346450"/>
            <a:ext cx="762000" cy="609600"/>
          </a:xfrm>
          <a:prstGeom prst="ellipse">
            <a:avLst/>
          </a:prstGeom>
          <a:gradFill rotWithShape="0">
            <a:gsLst>
              <a:gs pos="0">
                <a:srgbClr val="FFFFFF"/>
              </a:gs>
              <a:gs pos="100000">
                <a:srgbClr val="BC3700"/>
              </a:gs>
            </a:gsLst>
            <a:path path="shape">
              <a:fillToRect l="50000" t="50000" r="50000" b="50000"/>
            </a:path>
          </a:gradFill>
          <a:ln w="76200">
            <a:solidFill>
              <a:srgbClr val="BC3700"/>
            </a:solidFill>
            <a:round/>
            <a:headEnd/>
            <a:tailEnd/>
          </a:ln>
        </p:spPr>
        <p:txBody>
          <a:bodyPr wrap="none" anchor="ctr"/>
          <a:lstStyle/>
          <a:p>
            <a:endParaRPr lang="tr-TR"/>
          </a:p>
        </p:txBody>
      </p:sp>
      <p:sp>
        <p:nvSpPr>
          <p:cNvPr id="628744" name="Oval 8"/>
          <p:cNvSpPr>
            <a:spLocks noChangeArrowheads="1"/>
          </p:cNvSpPr>
          <p:nvPr/>
        </p:nvSpPr>
        <p:spPr bwMode="auto">
          <a:xfrm>
            <a:off x="6110288" y="2165350"/>
            <a:ext cx="1219200" cy="685800"/>
          </a:xfrm>
          <a:prstGeom prst="ellipse">
            <a:avLst/>
          </a:prstGeom>
          <a:gradFill rotWithShape="0">
            <a:gsLst>
              <a:gs pos="0">
                <a:srgbClr val="FFFFFF"/>
              </a:gs>
              <a:gs pos="100000">
                <a:srgbClr val="919191"/>
              </a:gs>
            </a:gsLst>
            <a:path path="shape">
              <a:fillToRect l="50000" t="50000" r="50000" b="50000"/>
            </a:path>
          </a:gradFill>
          <a:ln w="12700">
            <a:noFill/>
            <a:round/>
            <a:headEnd/>
            <a:tailEnd/>
          </a:ln>
        </p:spPr>
        <p:txBody>
          <a:bodyPr wrap="none" anchor="ctr"/>
          <a:lstStyle/>
          <a:p>
            <a:endParaRPr lang="tr-TR"/>
          </a:p>
        </p:txBody>
      </p:sp>
      <p:sp>
        <p:nvSpPr>
          <p:cNvPr id="628745" name="Oval 9"/>
          <p:cNvSpPr>
            <a:spLocks noChangeArrowheads="1"/>
          </p:cNvSpPr>
          <p:nvPr/>
        </p:nvSpPr>
        <p:spPr bwMode="auto">
          <a:xfrm>
            <a:off x="6796088" y="3079750"/>
            <a:ext cx="1219200" cy="914400"/>
          </a:xfrm>
          <a:prstGeom prst="ellipse">
            <a:avLst/>
          </a:prstGeom>
          <a:gradFill rotWithShape="0">
            <a:gsLst>
              <a:gs pos="0">
                <a:srgbClr val="FFFFFF"/>
              </a:gs>
              <a:gs pos="100000">
                <a:srgbClr val="919191"/>
              </a:gs>
            </a:gsLst>
            <a:path path="shape">
              <a:fillToRect l="50000" t="50000" r="50000" b="50000"/>
            </a:path>
          </a:gradFill>
          <a:ln w="12700">
            <a:noFill/>
            <a:round/>
            <a:headEnd/>
            <a:tailEnd/>
          </a:ln>
        </p:spPr>
        <p:txBody>
          <a:bodyPr wrap="none" anchor="ctr"/>
          <a:lstStyle/>
          <a:p>
            <a:endParaRPr lang="tr-TR"/>
          </a:p>
        </p:txBody>
      </p:sp>
      <p:sp>
        <p:nvSpPr>
          <p:cNvPr id="628746" name="Oval 10"/>
          <p:cNvSpPr>
            <a:spLocks noChangeArrowheads="1"/>
          </p:cNvSpPr>
          <p:nvPr/>
        </p:nvSpPr>
        <p:spPr bwMode="auto">
          <a:xfrm>
            <a:off x="7177088" y="2622550"/>
            <a:ext cx="1295400" cy="609600"/>
          </a:xfrm>
          <a:prstGeom prst="ellipse">
            <a:avLst/>
          </a:prstGeom>
          <a:gradFill rotWithShape="0">
            <a:gsLst>
              <a:gs pos="0">
                <a:srgbClr val="FFFFFF"/>
              </a:gs>
              <a:gs pos="100000">
                <a:srgbClr val="919191"/>
              </a:gs>
            </a:gsLst>
            <a:path path="shape">
              <a:fillToRect l="50000" t="50000" r="50000" b="50000"/>
            </a:path>
          </a:gradFill>
          <a:ln w="12700">
            <a:noFill/>
            <a:round/>
            <a:headEnd/>
            <a:tailEnd/>
          </a:ln>
        </p:spPr>
        <p:txBody>
          <a:bodyPr wrap="none" anchor="ctr"/>
          <a:lstStyle/>
          <a:p>
            <a:endParaRPr lang="tr-TR"/>
          </a:p>
        </p:txBody>
      </p:sp>
      <p:sp>
        <p:nvSpPr>
          <p:cNvPr id="628747" name="Oval 11"/>
          <p:cNvSpPr>
            <a:spLocks noChangeArrowheads="1"/>
          </p:cNvSpPr>
          <p:nvPr/>
        </p:nvSpPr>
        <p:spPr bwMode="auto">
          <a:xfrm>
            <a:off x="6948488" y="1860550"/>
            <a:ext cx="1600200" cy="762000"/>
          </a:xfrm>
          <a:prstGeom prst="ellipse">
            <a:avLst/>
          </a:prstGeom>
          <a:gradFill rotWithShape="0">
            <a:gsLst>
              <a:gs pos="0">
                <a:srgbClr val="FFFFFF"/>
              </a:gs>
              <a:gs pos="100000">
                <a:srgbClr val="919191"/>
              </a:gs>
            </a:gsLst>
            <a:path path="shape">
              <a:fillToRect l="50000" t="50000" r="50000" b="50000"/>
            </a:path>
          </a:gradFill>
          <a:ln w="12700">
            <a:noFill/>
            <a:round/>
            <a:headEnd/>
            <a:tailEnd/>
          </a:ln>
        </p:spPr>
        <p:txBody>
          <a:bodyPr wrap="none" anchor="ctr"/>
          <a:lstStyle/>
          <a:p>
            <a:endParaRPr lang="tr-TR"/>
          </a:p>
        </p:txBody>
      </p:sp>
      <p:sp>
        <p:nvSpPr>
          <p:cNvPr id="628748" name="Oval 12"/>
          <p:cNvSpPr>
            <a:spLocks noChangeArrowheads="1"/>
          </p:cNvSpPr>
          <p:nvPr/>
        </p:nvSpPr>
        <p:spPr bwMode="auto">
          <a:xfrm>
            <a:off x="5881688" y="3003550"/>
            <a:ext cx="838200" cy="685800"/>
          </a:xfrm>
          <a:prstGeom prst="ellipse">
            <a:avLst/>
          </a:prstGeom>
          <a:gradFill rotWithShape="0">
            <a:gsLst>
              <a:gs pos="0">
                <a:srgbClr val="FFFFFF"/>
              </a:gs>
              <a:gs pos="100000">
                <a:srgbClr val="919191"/>
              </a:gs>
            </a:gsLst>
            <a:path path="shape">
              <a:fillToRect l="50000" t="50000" r="50000" b="50000"/>
            </a:path>
          </a:gradFill>
          <a:ln w="12700">
            <a:noFill/>
            <a:round/>
            <a:headEnd/>
            <a:tailEnd/>
          </a:ln>
        </p:spPr>
        <p:txBody>
          <a:bodyPr wrap="none" anchor="ctr"/>
          <a:lstStyle/>
          <a:p>
            <a:endParaRPr lang="tr-TR"/>
          </a:p>
        </p:txBody>
      </p:sp>
      <p:sp>
        <p:nvSpPr>
          <p:cNvPr id="628749" name="Rectangle 13"/>
          <p:cNvSpPr>
            <a:spLocks noChangeArrowheads="1"/>
          </p:cNvSpPr>
          <p:nvPr/>
        </p:nvSpPr>
        <p:spPr bwMode="auto">
          <a:xfrm>
            <a:off x="0" y="1114425"/>
            <a:ext cx="3001963" cy="515938"/>
          </a:xfrm>
          <a:prstGeom prst="rect">
            <a:avLst/>
          </a:prstGeom>
          <a:noFill/>
          <a:ln w="12700">
            <a:noFill/>
            <a:miter lim="800000"/>
            <a:headEnd/>
            <a:tailEnd/>
          </a:ln>
        </p:spPr>
        <p:txBody>
          <a:bodyPr wrap="none" lIns="90488" tIns="44450" rIns="90488" bIns="44450">
            <a:spAutoFit/>
          </a:bodyPr>
          <a:lstStyle/>
          <a:p>
            <a:pPr eaLnBrk="0" hangingPunct="0"/>
            <a:r>
              <a:rPr lang="en-US" sz="2800" b="1"/>
              <a:t>Coating of Fe</a:t>
            </a:r>
            <a:r>
              <a:rPr lang="en-US" sz="2800" b="1" baseline="-25000"/>
              <a:t>2</a:t>
            </a:r>
            <a:r>
              <a:rPr lang="en-US" sz="2800" b="1"/>
              <a:t>O</a:t>
            </a:r>
            <a:r>
              <a:rPr lang="en-US" sz="2800" b="1" baseline="-25000"/>
              <a:t>3</a:t>
            </a:r>
          </a:p>
        </p:txBody>
      </p:sp>
      <p:sp>
        <p:nvSpPr>
          <p:cNvPr id="628750" name="Line 14"/>
          <p:cNvSpPr>
            <a:spLocks noChangeShapeType="1"/>
          </p:cNvSpPr>
          <p:nvPr/>
        </p:nvSpPr>
        <p:spPr bwMode="auto">
          <a:xfrm>
            <a:off x="782638" y="1638300"/>
            <a:ext cx="444500" cy="901700"/>
          </a:xfrm>
          <a:prstGeom prst="line">
            <a:avLst/>
          </a:prstGeom>
          <a:noFill/>
          <a:ln w="38100">
            <a:solidFill>
              <a:schemeClr val="tx1"/>
            </a:solidFill>
            <a:round/>
            <a:headEnd/>
            <a:tailEnd type="triangle" w="med" len="med"/>
          </a:ln>
        </p:spPr>
        <p:txBody>
          <a:bodyPr wrap="none" anchor="ctr"/>
          <a:lstStyle/>
          <a:p>
            <a:endParaRPr lang="tr-TR"/>
          </a:p>
        </p:txBody>
      </p:sp>
      <p:sp>
        <p:nvSpPr>
          <p:cNvPr id="628751" name="Line 15"/>
          <p:cNvSpPr>
            <a:spLocks noChangeShapeType="1"/>
          </p:cNvSpPr>
          <p:nvPr/>
        </p:nvSpPr>
        <p:spPr bwMode="auto">
          <a:xfrm>
            <a:off x="782638" y="1562100"/>
            <a:ext cx="1511300" cy="596900"/>
          </a:xfrm>
          <a:prstGeom prst="line">
            <a:avLst/>
          </a:prstGeom>
          <a:noFill/>
          <a:ln w="38100">
            <a:solidFill>
              <a:schemeClr val="tx1"/>
            </a:solidFill>
            <a:round/>
            <a:headEnd/>
            <a:tailEnd type="triangle" w="med" len="med"/>
          </a:ln>
        </p:spPr>
        <p:txBody>
          <a:bodyPr wrap="none" anchor="ctr"/>
          <a:lstStyle/>
          <a:p>
            <a:endParaRPr lang="tr-TR"/>
          </a:p>
        </p:txBody>
      </p:sp>
      <p:sp>
        <p:nvSpPr>
          <p:cNvPr id="628752" name="Rectangle 16"/>
          <p:cNvSpPr>
            <a:spLocks noChangeArrowheads="1"/>
          </p:cNvSpPr>
          <p:nvPr/>
        </p:nvSpPr>
        <p:spPr bwMode="auto">
          <a:xfrm>
            <a:off x="3886200" y="2486025"/>
            <a:ext cx="1665288" cy="942975"/>
          </a:xfrm>
          <a:prstGeom prst="rect">
            <a:avLst/>
          </a:prstGeom>
          <a:noFill/>
          <a:ln w="12700">
            <a:noFill/>
            <a:miter lim="800000"/>
            <a:headEnd/>
            <a:tailEnd/>
          </a:ln>
        </p:spPr>
        <p:txBody>
          <a:bodyPr wrap="none" lIns="90488" tIns="44450" rIns="90488" bIns="44450">
            <a:spAutoFit/>
          </a:bodyPr>
          <a:lstStyle/>
          <a:p>
            <a:pPr eaLnBrk="0" hangingPunct="0"/>
            <a:r>
              <a:rPr lang="en-US" sz="2800" b="1"/>
              <a:t>Remove </a:t>
            </a:r>
          </a:p>
          <a:p>
            <a:pPr eaLnBrk="0" hangingPunct="0"/>
            <a:r>
              <a:rPr lang="en-US" sz="2800" b="1"/>
              <a:t>    Fe</a:t>
            </a:r>
          </a:p>
        </p:txBody>
      </p:sp>
      <p:sp>
        <p:nvSpPr>
          <p:cNvPr id="628753" name="Line 17"/>
          <p:cNvSpPr>
            <a:spLocks noChangeShapeType="1"/>
          </p:cNvSpPr>
          <p:nvPr/>
        </p:nvSpPr>
        <p:spPr bwMode="auto">
          <a:xfrm>
            <a:off x="3449638" y="2927350"/>
            <a:ext cx="2501900" cy="0"/>
          </a:xfrm>
          <a:prstGeom prst="line">
            <a:avLst/>
          </a:prstGeom>
          <a:noFill/>
          <a:ln w="38100">
            <a:solidFill>
              <a:schemeClr val="tx1"/>
            </a:solidFill>
            <a:round/>
            <a:headEnd/>
            <a:tailEnd type="triangle" w="med" len="med"/>
          </a:ln>
        </p:spPr>
        <p:txBody>
          <a:bodyPr wrap="none" anchor="ctr"/>
          <a:lstStyle/>
          <a:p>
            <a:endParaRPr lang="tr-TR"/>
          </a:p>
        </p:txBody>
      </p:sp>
      <p:sp>
        <p:nvSpPr>
          <p:cNvPr id="628754" name="Rectangle 18"/>
          <p:cNvSpPr>
            <a:spLocks noChangeArrowheads="1"/>
          </p:cNvSpPr>
          <p:nvPr/>
        </p:nvSpPr>
        <p:spPr bwMode="auto">
          <a:xfrm>
            <a:off x="685800" y="4422775"/>
            <a:ext cx="2301875" cy="1063625"/>
          </a:xfrm>
          <a:prstGeom prst="rect">
            <a:avLst/>
          </a:prstGeom>
          <a:noFill/>
          <a:ln w="12700">
            <a:noFill/>
            <a:miter lim="800000"/>
            <a:headEnd/>
            <a:tailEnd/>
          </a:ln>
        </p:spPr>
        <p:txBody>
          <a:bodyPr wrap="none" lIns="90488" tIns="44450" rIns="90488" bIns="44450">
            <a:spAutoFit/>
          </a:bodyPr>
          <a:lstStyle/>
          <a:p>
            <a:pPr eaLnBrk="0" hangingPunct="0"/>
            <a:r>
              <a:rPr lang="en-US" sz="3200" b="1"/>
              <a:t>Brown Soil</a:t>
            </a:r>
          </a:p>
          <a:p>
            <a:pPr eaLnBrk="0" hangingPunct="0"/>
            <a:r>
              <a:rPr lang="en-US" sz="3200" b="1"/>
              <a:t>      Fe</a:t>
            </a:r>
            <a:r>
              <a:rPr lang="en-US" sz="3200" b="1" baseline="30000"/>
              <a:t>3+</a:t>
            </a:r>
          </a:p>
        </p:txBody>
      </p:sp>
      <p:sp>
        <p:nvSpPr>
          <p:cNvPr id="628755" name="Line 19"/>
          <p:cNvSpPr>
            <a:spLocks noChangeShapeType="1"/>
          </p:cNvSpPr>
          <p:nvPr/>
        </p:nvSpPr>
        <p:spPr bwMode="auto">
          <a:xfrm>
            <a:off x="3297238" y="3619500"/>
            <a:ext cx="1206500" cy="596900"/>
          </a:xfrm>
          <a:prstGeom prst="line">
            <a:avLst/>
          </a:prstGeom>
          <a:noFill/>
          <a:ln w="38100">
            <a:solidFill>
              <a:schemeClr val="tx1"/>
            </a:solidFill>
            <a:round/>
            <a:headEnd/>
            <a:tailEnd type="triangle" w="med" len="med"/>
          </a:ln>
        </p:spPr>
        <p:txBody>
          <a:bodyPr wrap="none" anchor="ctr"/>
          <a:lstStyle/>
          <a:p>
            <a:endParaRPr lang="tr-TR"/>
          </a:p>
        </p:txBody>
      </p:sp>
      <p:sp>
        <p:nvSpPr>
          <p:cNvPr id="628756" name="Rectangle 20"/>
          <p:cNvSpPr>
            <a:spLocks noChangeArrowheads="1"/>
          </p:cNvSpPr>
          <p:nvPr/>
        </p:nvSpPr>
        <p:spPr bwMode="auto">
          <a:xfrm>
            <a:off x="4495800" y="4086225"/>
            <a:ext cx="873125" cy="515938"/>
          </a:xfrm>
          <a:prstGeom prst="rect">
            <a:avLst/>
          </a:prstGeom>
          <a:noFill/>
          <a:ln w="12700">
            <a:noFill/>
            <a:miter lim="800000"/>
            <a:headEnd/>
            <a:tailEnd/>
          </a:ln>
        </p:spPr>
        <p:txBody>
          <a:bodyPr wrap="none" lIns="90488" tIns="44450" rIns="90488" bIns="44450">
            <a:spAutoFit/>
          </a:bodyPr>
          <a:lstStyle/>
          <a:p>
            <a:pPr eaLnBrk="0" hangingPunct="0"/>
            <a:r>
              <a:rPr lang="en-US" sz="2800" b="1"/>
              <a:t>Fe</a:t>
            </a:r>
            <a:r>
              <a:rPr lang="en-US" sz="2800" b="1" baseline="30000"/>
              <a:t>2+</a:t>
            </a:r>
          </a:p>
        </p:txBody>
      </p:sp>
      <p:sp>
        <p:nvSpPr>
          <p:cNvPr id="628757" name="Rectangle 21"/>
          <p:cNvSpPr>
            <a:spLocks noChangeArrowheads="1"/>
          </p:cNvSpPr>
          <p:nvPr/>
        </p:nvSpPr>
        <p:spPr bwMode="auto">
          <a:xfrm>
            <a:off x="6248400" y="4346575"/>
            <a:ext cx="1963738" cy="576263"/>
          </a:xfrm>
          <a:prstGeom prst="rect">
            <a:avLst/>
          </a:prstGeom>
          <a:noFill/>
          <a:ln w="12700">
            <a:noFill/>
            <a:miter lim="800000"/>
            <a:headEnd/>
            <a:tailEnd/>
          </a:ln>
        </p:spPr>
        <p:txBody>
          <a:bodyPr wrap="none" lIns="90488" tIns="44450" rIns="90488" bIns="44450">
            <a:spAutoFit/>
          </a:bodyPr>
          <a:lstStyle/>
          <a:p>
            <a:pPr eaLnBrk="0" hangingPunct="0"/>
            <a:r>
              <a:rPr lang="en-US" sz="3200" b="1"/>
              <a:t>Gray Soil</a:t>
            </a:r>
          </a:p>
        </p:txBody>
      </p:sp>
      <p:sp>
        <p:nvSpPr>
          <p:cNvPr id="628758" name="Rectangle 22"/>
          <p:cNvSpPr>
            <a:spLocks noChangeArrowheads="1"/>
          </p:cNvSpPr>
          <p:nvPr/>
        </p:nvSpPr>
        <p:spPr bwMode="auto">
          <a:xfrm>
            <a:off x="0" y="5943600"/>
            <a:ext cx="9144000" cy="638175"/>
          </a:xfrm>
          <a:prstGeom prst="rect">
            <a:avLst/>
          </a:prstGeom>
          <a:noFill/>
          <a:ln w="12700">
            <a:noFill/>
            <a:miter lim="800000"/>
            <a:headEnd/>
            <a:tailEnd/>
          </a:ln>
        </p:spPr>
        <p:txBody>
          <a:bodyPr lIns="90488" tIns="44450" rIns="90488" bIns="44450">
            <a:spAutoFit/>
          </a:bodyPr>
          <a:lstStyle/>
          <a:p>
            <a:pPr lvl="1" algn="ctr">
              <a:spcBef>
                <a:spcPct val="20000"/>
              </a:spcBef>
              <a:buClr>
                <a:schemeClr val="tx2"/>
              </a:buClr>
              <a:buSzPct val="50000"/>
              <a:buFont typeface="Wingdings" pitchFamily="2" charset="2"/>
              <a:buNone/>
            </a:pPr>
            <a:r>
              <a:rPr lang="en-US" sz="3600" b="1"/>
              <a:t>2e</a:t>
            </a:r>
            <a:r>
              <a:rPr lang="en-US" sz="3600" b="1" baseline="30000"/>
              <a:t>-</a:t>
            </a:r>
            <a:r>
              <a:rPr lang="en-US" sz="3600" b="1"/>
              <a:t> + 6H</a:t>
            </a:r>
            <a:r>
              <a:rPr lang="en-US" sz="3600" b="1" baseline="30000"/>
              <a:t>+</a:t>
            </a:r>
            <a:r>
              <a:rPr lang="en-US" sz="3600" b="1"/>
              <a:t> + Fe</a:t>
            </a:r>
            <a:r>
              <a:rPr lang="en-US" sz="3600" b="1" baseline="-25000"/>
              <a:t>2</a:t>
            </a:r>
            <a:r>
              <a:rPr lang="en-US" sz="3600" b="1"/>
              <a:t>O</a:t>
            </a:r>
            <a:r>
              <a:rPr lang="en-US" sz="3600" b="1" baseline="-25000"/>
              <a:t>3</a:t>
            </a:r>
            <a:r>
              <a:rPr lang="en-US" sz="3600" b="1"/>
              <a:t> </a:t>
            </a:r>
            <a:r>
              <a:rPr lang="en-US" sz="3600" b="1">
                <a:sym typeface="Wingdings" pitchFamily="2" charset="2"/>
              </a:rPr>
              <a:t> 2Fe(II) + 3H</a:t>
            </a:r>
            <a:r>
              <a:rPr lang="en-US" sz="3600" b="1" baseline="-25000">
                <a:sym typeface="Wingdings" pitchFamily="2" charset="2"/>
              </a:rPr>
              <a:t>2</a:t>
            </a:r>
            <a:r>
              <a:rPr lang="en-US" sz="3600" b="1">
                <a:sym typeface="Wingdings" pitchFamily="2" charset="2"/>
              </a:rPr>
              <a:t>O</a:t>
            </a:r>
          </a:p>
        </p:txBody>
      </p:sp>
      <p:grpSp>
        <p:nvGrpSpPr>
          <p:cNvPr id="2" name="Group 23"/>
          <p:cNvGrpSpPr>
            <a:grpSpLocks/>
          </p:cNvGrpSpPr>
          <p:nvPr/>
        </p:nvGrpSpPr>
        <p:grpSpPr bwMode="auto">
          <a:xfrm>
            <a:off x="0" y="0"/>
            <a:ext cx="9144000" cy="6858000"/>
            <a:chOff x="0" y="0"/>
            <a:chExt cx="5760" cy="4320"/>
          </a:xfrm>
        </p:grpSpPr>
        <p:sp>
          <p:nvSpPr>
            <p:cNvPr id="628760" name="Text Box 24"/>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28761" name="Text Box 25"/>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28762" name="Text Box 26"/>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4123" name="Line 27"/>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28"/>
            <p:cNvGrpSpPr>
              <a:grpSpLocks/>
            </p:cNvGrpSpPr>
            <p:nvPr/>
          </p:nvGrpSpPr>
          <p:grpSpPr bwMode="auto">
            <a:xfrm>
              <a:off x="4320" y="4136"/>
              <a:ext cx="1440" cy="184"/>
              <a:chOff x="3843" y="3984"/>
              <a:chExt cx="1917" cy="328"/>
            </a:xfrm>
          </p:grpSpPr>
          <p:sp>
            <p:nvSpPr>
              <p:cNvPr id="628765" name="Text Box 29"/>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4133" name="Picture 30"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28767" name="Text Box 31"/>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4126" name="Line 32"/>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33"/>
            <p:cNvGrpSpPr>
              <a:grpSpLocks/>
            </p:cNvGrpSpPr>
            <p:nvPr/>
          </p:nvGrpSpPr>
          <p:grpSpPr bwMode="auto">
            <a:xfrm>
              <a:off x="4320" y="4136"/>
              <a:ext cx="1440" cy="184"/>
              <a:chOff x="3843" y="3984"/>
              <a:chExt cx="1917" cy="328"/>
            </a:xfrm>
          </p:grpSpPr>
          <p:sp>
            <p:nvSpPr>
              <p:cNvPr id="628770" name="Text Box 34"/>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4131" name="Picture 35"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4128" name="Line 36"/>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4129" name="Line 37"/>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8749"/>
                                        </p:tgtEl>
                                        <p:attrNameLst>
                                          <p:attrName>style.visibility</p:attrName>
                                        </p:attrNameLst>
                                      </p:cBhvr>
                                      <p:to>
                                        <p:strVal val="visible"/>
                                      </p:to>
                                    </p:set>
                                    <p:animEffect transition="in" filter="fade">
                                      <p:cBhvr>
                                        <p:cTn id="7" dur="2000"/>
                                        <p:tgtEl>
                                          <p:spTgt spid="6287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8750"/>
                                        </p:tgtEl>
                                        <p:attrNameLst>
                                          <p:attrName>style.visibility</p:attrName>
                                        </p:attrNameLst>
                                      </p:cBhvr>
                                      <p:to>
                                        <p:strVal val="visible"/>
                                      </p:to>
                                    </p:set>
                                    <p:animEffect transition="in" filter="fade">
                                      <p:cBhvr>
                                        <p:cTn id="10" dur="2000"/>
                                        <p:tgtEl>
                                          <p:spTgt spid="6287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28751"/>
                                        </p:tgtEl>
                                        <p:attrNameLst>
                                          <p:attrName>style.visibility</p:attrName>
                                        </p:attrNameLst>
                                      </p:cBhvr>
                                      <p:to>
                                        <p:strVal val="visible"/>
                                      </p:to>
                                    </p:set>
                                    <p:animEffect transition="in" filter="fade">
                                      <p:cBhvr>
                                        <p:cTn id="13" dur="2000"/>
                                        <p:tgtEl>
                                          <p:spTgt spid="62875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28754"/>
                                        </p:tgtEl>
                                        <p:attrNameLst>
                                          <p:attrName>style.visibility</p:attrName>
                                        </p:attrNameLst>
                                      </p:cBhvr>
                                      <p:to>
                                        <p:strVal val="visible"/>
                                      </p:to>
                                    </p:set>
                                    <p:animEffect transition="in" filter="fade">
                                      <p:cBhvr>
                                        <p:cTn id="18" dur="2000"/>
                                        <p:tgtEl>
                                          <p:spTgt spid="62875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28752"/>
                                        </p:tgtEl>
                                        <p:attrNameLst>
                                          <p:attrName>style.visibility</p:attrName>
                                        </p:attrNameLst>
                                      </p:cBhvr>
                                      <p:to>
                                        <p:strVal val="visible"/>
                                      </p:to>
                                    </p:set>
                                    <p:animEffect transition="in" filter="fade">
                                      <p:cBhvr>
                                        <p:cTn id="23" dur="2000"/>
                                        <p:tgtEl>
                                          <p:spTgt spid="62875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28753"/>
                                        </p:tgtEl>
                                        <p:attrNameLst>
                                          <p:attrName>style.visibility</p:attrName>
                                        </p:attrNameLst>
                                      </p:cBhvr>
                                      <p:to>
                                        <p:strVal val="visible"/>
                                      </p:to>
                                    </p:set>
                                    <p:animEffect transition="in" filter="fade">
                                      <p:cBhvr>
                                        <p:cTn id="26" dur="2000"/>
                                        <p:tgtEl>
                                          <p:spTgt spid="62875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28755"/>
                                        </p:tgtEl>
                                        <p:attrNameLst>
                                          <p:attrName>style.visibility</p:attrName>
                                        </p:attrNameLst>
                                      </p:cBhvr>
                                      <p:to>
                                        <p:strVal val="visible"/>
                                      </p:to>
                                    </p:set>
                                    <p:animEffect transition="in" filter="fade">
                                      <p:cBhvr>
                                        <p:cTn id="29" dur="2000"/>
                                        <p:tgtEl>
                                          <p:spTgt spid="62875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28756"/>
                                        </p:tgtEl>
                                        <p:attrNameLst>
                                          <p:attrName>style.visibility</p:attrName>
                                        </p:attrNameLst>
                                      </p:cBhvr>
                                      <p:to>
                                        <p:strVal val="visible"/>
                                      </p:to>
                                    </p:set>
                                    <p:animEffect transition="in" filter="fade">
                                      <p:cBhvr>
                                        <p:cTn id="32" dur="2000"/>
                                        <p:tgtEl>
                                          <p:spTgt spid="62875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28744"/>
                                        </p:tgtEl>
                                        <p:attrNameLst>
                                          <p:attrName>style.visibility</p:attrName>
                                        </p:attrNameLst>
                                      </p:cBhvr>
                                      <p:to>
                                        <p:strVal val="visible"/>
                                      </p:to>
                                    </p:set>
                                    <p:animEffect transition="in" filter="fade">
                                      <p:cBhvr>
                                        <p:cTn id="37" dur="2000"/>
                                        <p:tgtEl>
                                          <p:spTgt spid="62874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28745"/>
                                        </p:tgtEl>
                                        <p:attrNameLst>
                                          <p:attrName>style.visibility</p:attrName>
                                        </p:attrNameLst>
                                      </p:cBhvr>
                                      <p:to>
                                        <p:strVal val="visible"/>
                                      </p:to>
                                    </p:set>
                                    <p:animEffect transition="in" filter="fade">
                                      <p:cBhvr>
                                        <p:cTn id="40" dur="2000"/>
                                        <p:tgtEl>
                                          <p:spTgt spid="62874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28746"/>
                                        </p:tgtEl>
                                        <p:attrNameLst>
                                          <p:attrName>style.visibility</p:attrName>
                                        </p:attrNameLst>
                                      </p:cBhvr>
                                      <p:to>
                                        <p:strVal val="visible"/>
                                      </p:to>
                                    </p:set>
                                    <p:animEffect transition="in" filter="fade">
                                      <p:cBhvr>
                                        <p:cTn id="43" dur="2000"/>
                                        <p:tgtEl>
                                          <p:spTgt spid="6287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28747"/>
                                        </p:tgtEl>
                                        <p:attrNameLst>
                                          <p:attrName>style.visibility</p:attrName>
                                        </p:attrNameLst>
                                      </p:cBhvr>
                                      <p:to>
                                        <p:strVal val="visible"/>
                                      </p:to>
                                    </p:set>
                                    <p:animEffect transition="in" filter="fade">
                                      <p:cBhvr>
                                        <p:cTn id="46" dur="2000"/>
                                        <p:tgtEl>
                                          <p:spTgt spid="62874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28748"/>
                                        </p:tgtEl>
                                        <p:attrNameLst>
                                          <p:attrName>style.visibility</p:attrName>
                                        </p:attrNameLst>
                                      </p:cBhvr>
                                      <p:to>
                                        <p:strVal val="visible"/>
                                      </p:to>
                                    </p:set>
                                    <p:animEffect transition="in" filter="fade">
                                      <p:cBhvr>
                                        <p:cTn id="49" dur="2000"/>
                                        <p:tgtEl>
                                          <p:spTgt spid="62874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28757"/>
                                        </p:tgtEl>
                                        <p:attrNameLst>
                                          <p:attrName>style.visibility</p:attrName>
                                        </p:attrNameLst>
                                      </p:cBhvr>
                                      <p:to>
                                        <p:strVal val="visible"/>
                                      </p:to>
                                    </p:set>
                                    <p:animEffect transition="in" filter="fade">
                                      <p:cBhvr>
                                        <p:cTn id="52" dur="2000"/>
                                        <p:tgtEl>
                                          <p:spTgt spid="62875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628758"/>
                                        </p:tgtEl>
                                        <p:attrNameLst>
                                          <p:attrName>style.visibility</p:attrName>
                                        </p:attrNameLst>
                                      </p:cBhvr>
                                      <p:to>
                                        <p:strVal val="visible"/>
                                      </p:to>
                                    </p:set>
                                    <p:animEffect transition="in" filter="fade">
                                      <p:cBhvr>
                                        <p:cTn id="57" dur="2000"/>
                                        <p:tgtEl>
                                          <p:spTgt spid="628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4" grpId="0" animBg="1"/>
      <p:bldP spid="628745" grpId="0" animBg="1"/>
      <p:bldP spid="628746" grpId="0" animBg="1"/>
      <p:bldP spid="628747" grpId="0" animBg="1"/>
      <p:bldP spid="628748" grpId="0" animBg="1"/>
      <p:bldP spid="628749" grpId="0"/>
      <p:bldP spid="628750" grpId="0" animBg="1"/>
      <p:bldP spid="628751" grpId="0" animBg="1"/>
      <p:bldP spid="628752" grpId="0"/>
      <p:bldP spid="628753" grpId="0" animBg="1"/>
      <p:bldP spid="628754" grpId="0"/>
      <p:bldP spid="628755" grpId="0" animBg="1"/>
      <p:bldP spid="628756" grpId="0"/>
      <p:bldP spid="628757" grpId="0"/>
      <p:bldP spid="62875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p:spPr>
        <p:txBody>
          <a:bodyPr lIns="90488" tIns="44450" rIns="90488" bIns="44450"/>
          <a:lstStyle/>
          <a:p>
            <a:pPr eaLnBrk="1" hangingPunct="1"/>
            <a:r>
              <a:rPr lang="en-US" smtClean="0"/>
              <a:t>In order to form features:</a:t>
            </a:r>
          </a:p>
        </p:txBody>
      </p:sp>
      <p:sp>
        <p:nvSpPr>
          <p:cNvPr id="6147" name="Rectangle 3"/>
          <p:cNvSpPr>
            <a:spLocks noGrp="1" noChangeArrowheads="1"/>
          </p:cNvSpPr>
          <p:nvPr>
            <p:ph idx="1"/>
          </p:nvPr>
        </p:nvSpPr>
        <p:spPr>
          <a:noFill/>
        </p:spPr>
        <p:txBody>
          <a:bodyPr lIns="90488" tIns="44450" rIns="90488" bIns="44450"/>
          <a:lstStyle/>
          <a:p>
            <a:pPr eaLnBrk="1" hangingPunct="1"/>
            <a:r>
              <a:rPr lang="en-US" smtClean="0"/>
              <a:t>must have anaerobic conditions (reduced and saturated)</a:t>
            </a:r>
          </a:p>
          <a:p>
            <a:pPr eaLnBrk="1" hangingPunct="1"/>
            <a:r>
              <a:rPr lang="en-US" smtClean="0"/>
              <a:t>must have Fe and/or Mn (electron acceptor)</a:t>
            </a:r>
          </a:p>
          <a:p>
            <a:pPr eaLnBrk="1" hangingPunct="1"/>
            <a:r>
              <a:rPr lang="en-US" smtClean="0"/>
              <a:t>must have microbes (</a:t>
            </a:r>
            <a:r>
              <a:rPr lang="en-US" i="1" smtClean="0"/>
              <a:t>bugs</a:t>
            </a:r>
            <a:r>
              <a:rPr lang="en-US" smtClean="0"/>
              <a:t>)</a:t>
            </a:r>
          </a:p>
          <a:p>
            <a:pPr eaLnBrk="1" hangingPunct="1"/>
            <a:r>
              <a:rPr lang="en-US" smtClean="0"/>
              <a:t>must have carbon (food for the bugs)</a:t>
            </a:r>
          </a:p>
        </p:txBody>
      </p:sp>
      <p:grpSp>
        <p:nvGrpSpPr>
          <p:cNvPr id="2" name="Group 4"/>
          <p:cNvGrpSpPr>
            <a:grpSpLocks/>
          </p:cNvGrpSpPr>
          <p:nvPr/>
        </p:nvGrpSpPr>
        <p:grpSpPr bwMode="auto">
          <a:xfrm>
            <a:off x="0" y="0"/>
            <a:ext cx="9144000" cy="6858000"/>
            <a:chOff x="0" y="0"/>
            <a:chExt cx="5760" cy="4320"/>
          </a:xfrm>
        </p:grpSpPr>
        <p:sp>
          <p:nvSpPr>
            <p:cNvPr id="632837" name="Text Box 5"/>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32838" name="Text Box 6"/>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32839" name="Text Box 7"/>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152" name="Line 8"/>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9"/>
            <p:cNvGrpSpPr>
              <a:grpSpLocks/>
            </p:cNvGrpSpPr>
            <p:nvPr/>
          </p:nvGrpSpPr>
          <p:grpSpPr bwMode="auto">
            <a:xfrm>
              <a:off x="4320" y="4136"/>
              <a:ext cx="1440" cy="184"/>
              <a:chOff x="3843" y="3984"/>
              <a:chExt cx="1917" cy="328"/>
            </a:xfrm>
          </p:grpSpPr>
          <p:sp>
            <p:nvSpPr>
              <p:cNvPr id="632842" name="Text Box 10"/>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6162" name="Picture 11" descr="cals_r&amp;b"/>
              <p:cNvPicPr>
                <a:picLocks noChangeAspect="1" noChangeArrowheads="1"/>
              </p:cNvPicPr>
              <p:nvPr/>
            </p:nvPicPr>
            <p:blipFill>
              <a:blip r:embed="rId2"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32844" name="Text Box 12"/>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155" name="Line 13"/>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14"/>
            <p:cNvGrpSpPr>
              <a:grpSpLocks/>
            </p:cNvGrpSpPr>
            <p:nvPr/>
          </p:nvGrpSpPr>
          <p:grpSpPr bwMode="auto">
            <a:xfrm>
              <a:off x="4320" y="4136"/>
              <a:ext cx="1440" cy="184"/>
              <a:chOff x="3843" y="3984"/>
              <a:chExt cx="1917" cy="328"/>
            </a:xfrm>
          </p:grpSpPr>
          <p:sp>
            <p:nvSpPr>
              <p:cNvPr id="632847" name="Text Box 15"/>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6160" name="Picture 16" descr="cals_r&amp;b"/>
              <p:cNvPicPr>
                <a:picLocks noChangeAspect="1" noChangeArrowheads="1"/>
              </p:cNvPicPr>
              <p:nvPr/>
            </p:nvPicPr>
            <p:blipFill>
              <a:blip r:embed="rId2"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6157" name="Line 17"/>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6158" name="Line 18"/>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a:bodyPr>
          <a:lstStyle/>
          <a:p>
            <a:pPr>
              <a:buNone/>
            </a:pPr>
            <a:r>
              <a:rPr lang="tr-TR" b="1" dirty="0" smtClean="0"/>
              <a:t>Redoks reaksiyonları</a:t>
            </a:r>
            <a:r>
              <a:rPr lang="tr-TR" dirty="0" smtClean="0"/>
              <a:t>: </a:t>
            </a:r>
          </a:p>
          <a:p>
            <a:pPr>
              <a:buNone/>
            </a:pPr>
            <a:r>
              <a:rPr lang="tr-TR" dirty="0" smtClean="0"/>
              <a:t>Elektron alışverişi sonucunda meydana gelen madde değişimi reaksiyonları</a:t>
            </a:r>
          </a:p>
          <a:p>
            <a:r>
              <a:rPr lang="tr-TR" b="1" dirty="0" err="1" smtClean="0"/>
              <a:t>Oksidasyon</a:t>
            </a:r>
            <a:r>
              <a:rPr lang="tr-TR" b="1" dirty="0" smtClean="0"/>
              <a:t>:</a:t>
            </a:r>
            <a:r>
              <a:rPr lang="tr-TR" dirty="0" smtClean="0"/>
              <a:t> elektron kaybetme</a:t>
            </a:r>
          </a:p>
          <a:p>
            <a:r>
              <a:rPr lang="tr-TR" b="1" dirty="0" smtClean="0"/>
              <a:t>Redüksiyon:</a:t>
            </a:r>
            <a:r>
              <a:rPr lang="tr-TR" dirty="0" smtClean="0"/>
              <a:t>Elektron alma</a:t>
            </a:r>
          </a:p>
          <a:p>
            <a:r>
              <a:rPr lang="tr-TR" dirty="0" err="1" smtClean="0"/>
              <a:t>Okidasyon</a:t>
            </a:r>
            <a:r>
              <a:rPr lang="tr-TR" dirty="0" smtClean="0"/>
              <a:t>-redüksiyon koşulları altında bütün elementler elektron alabilir veya verebilirler. </a:t>
            </a:r>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endParaRPr lang="tr-TR" smtClean="0"/>
          </a:p>
        </p:txBody>
      </p:sp>
      <p:sp>
        <p:nvSpPr>
          <p:cNvPr id="17411" name="Rectangle 3"/>
          <p:cNvSpPr>
            <a:spLocks noGrp="1" noChangeArrowheads="1"/>
          </p:cNvSpPr>
          <p:nvPr>
            <p:ph type="subTitle" idx="1"/>
          </p:nvPr>
        </p:nvSpPr>
        <p:spPr/>
        <p:txBody>
          <a:bodyPr/>
          <a:lstStyle/>
          <a:p>
            <a:pPr eaLnBrk="1" hangingPunct="1"/>
            <a:endParaRPr lang="tr-TR" smtClean="0"/>
          </a:p>
        </p:txBody>
      </p:sp>
      <p:sp>
        <p:nvSpPr>
          <p:cNvPr id="17412" name="Rectangle 4" descr="90%"/>
          <p:cNvSpPr>
            <a:spLocks noChangeArrowheads="1"/>
          </p:cNvSpPr>
          <p:nvPr/>
        </p:nvSpPr>
        <p:spPr bwMode="auto">
          <a:xfrm>
            <a:off x="0" y="0"/>
            <a:ext cx="9144000" cy="6858000"/>
          </a:xfrm>
          <a:prstGeom prst="rect">
            <a:avLst/>
          </a:prstGeom>
          <a:pattFill prst="pct90">
            <a:fgClr>
              <a:srgbClr val="FF9900"/>
            </a:fgClr>
            <a:bgClr>
              <a:srgbClr val="FFFFFF"/>
            </a:bgClr>
          </a:pattFill>
          <a:ln w="9525">
            <a:solidFill>
              <a:schemeClr val="tx1"/>
            </a:solidFill>
            <a:miter lim="800000"/>
            <a:headEnd/>
            <a:tailEnd/>
          </a:ln>
        </p:spPr>
        <p:txBody>
          <a:bodyPr wrap="none" anchor="ctr"/>
          <a:lstStyle/>
          <a:p>
            <a:endParaRPr lang="tr-TR"/>
          </a:p>
        </p:txBody>
      </p:sp>
      <p:sp>
        <p:nvSpPr>
          <p:cNvPr id="664581" name="Rectangle 5" descr="90%"/>
          <p:cNvSpPr>
            <a:spLocks noChangeArrowheads="1"/>
          </p:cNvSpPr>
          <p:nvPr/>
        </p:nvSpPr>
        <p:spPr bwMode="auto">
          <a:xfrm>
            <a:off x="0" y="0"/>
            <a:ext cx="9296400" cy="7010400"/>
          </a:xfrm>
          <a:prstGeom prst="rect">
            <a:avLst/>
          </a:prstGeom>
          <a:pattFill prst="pct90">
            <a:fgClr>
              <a:srgbClr val="FF9900"/>
            </a:fgClr>
            <a:bgClr>
              <a:schemeClr val="accent2"/>
            </a:bgClr>
          </a:pattFill>
          <a:ln w="76200">
            <a:solidFill>
              <a:schemeClr val="accent2"/>
            </a:solidFill>
            <a:miter lim="800000"/>
            <a:headEnd/>
            <a:tailEnd/>
          </a:ln>
        </p:spPr>
        <p:txBody>
          <a:bodyPr wrap="none" anchor="ctr"/>
          <a:lstStyle/>
          <a:p>
            <a:endParaRPr lang="tr-TR"/>
          </a:p>
        </p:txBody>
      </p:sp>
      <p:sp>
        <p:nvSpPr>
          <p:cNvPr id="664582" name="Rectangle 6" descr="90%"/>
          <p:cNvSpPr>
            <a:spLocks noChangeArrowheads="1"/>
          </p:cNvSpPr>
          <p:nvPr/>
        </p:nvSpPr>
        <p:spPr bwMode="auto">
          <a:xfrm>
            <a:off x="0" y="-152400"/>
            <a:ext cx="9296400" cy="7162800"/>
          </a:xfrm>
          <a:prstGeom prst="rect">
            <a:avLst/>
          </a:prstGeom>
          <a:pattFill prst="pct90">
            <a:fgClr>
              <a:srgbClr val="FF9900"/>
            </a:fgClr>
            <a:bgClr>
              <a:schemeClr val="bg1"/>
            </a:bgClr>
          </a:pattFill>
          <a:ln w="76200">
            <a:solidFill>
              <a:schemeClr val="accent2"/>
            </a:solidFill>
            <a:miter lim="800000"/>
            <a:headEnd/>
            <a:tailEnd/>
          </a:ln>
        </p:spPr>
        <p:txBody>
          <a:bodyPr wrap="none" anchor="ctr"/>
          <a:lstStyle/>
          <a:p>
            <a:endParaRPr lang="tr-TR"/>
          </a:p>
        </p:txBody>
      </p:sp>
      <p:sp>
        <p:nvSpPr>
          <p:cNvPr id="664583" name="Freeform 7" descr="80%"/>
          <p:cNvSpPr>
            <a:spLocks/>
          </p:cNvSpPr>
          <p:nvPr/>
        </p:nvSpPr>
        <p:spPr bwMode="auto">
          <a:xfrm>
            <a:off x="3268663" y="-152400"/>
            <a:ext cx="2065337" cy="6357938"/>
          </a:xfrm>
          <a:custGeom>
            <a:avLst/>
            <a:gdLst>
              <a:gd name="T0" fmla="*/ 531 w 1301"/>
              <a:gd name="T1" fmla="*/ 0 h 4005"/>
              <a:gd name="T2" fmla="*/ 558 w 1301"/>
              <a:gd name="T3" fmla="*/ 155 h 4005"/>
              <a:gd name="T4" fmla="*/ 540 w 1301"/>
              <a:gd name="T5" fmla="*/ 585 h 4005"/>
              <a:gd name="T6" fmla="*/ 503 w 1301"/>
              <a:gd name="T7" fmla="*/ 704 h 4005"/>
              <a:gd name="T8" fmla="*/ 485 w 1301"/>
              <a:gd name="T9" fmla="*/ 759 h 4005"/>
              <a:gd name="T10" fmla="*/ 494 w 1301"/>
              <a:gd name="T11" fmla="*/ 1033 h 4005"/>
              <a:gd name="T12" fmla="*/ 558 w 1301"/>
              <a:gd name="T13" fmla="*/ 1390 h 4005"/>
              <a:gd name="T14" fmla="*/ 521 w 1301"/>
              <a:gd name="T15" fmla="*/ 1737 h 4005"/>
              <a:gd name="T16" fmla="*/ 448 w 1301"/>
              <a:gd name="T17" fmla="*/ 1911 h 4005"/>
              <a:gd name="T18" fmla="*/ 393 w 1301"/>
              <a:gd name="T19" fmla="*/ 1975 h 4005"/>
              <a:gd name="T20" fmla="*/ 357 w 1301"/>
              <a:gd name="T21" fmla="*/ 2021 h 4005"/>
              <a:gd name="T22" fmla="*/ 329 w 1301"/>
              <a:gd name="T23" fmla="*/ 2066 h 4005"/>
              <a:gd name="T24" fmla="*/ 265 w 1301"/>
              <a:gd name="T25" fmla="*/ 2258 h 4005"/>
              <a:gd name="T26" fmla="*/ 247 w 1301"/>
              <a:gd name="T27" fmla="*/ 2350 h 4005"/>
              <a:gd name="T28" fmla="*/ 238 w 1301"/>
              <a:gd name="T29" fmla="*/ 2469 h 4005"/>
              <a:gd name="T30" fmla="*/ 147 w 1301"/>
              <a:gd name="T31" fmla="*/ 2624 h 4005"/>
              <a:gd name="T32" fmla="*/ 0 w 1301"/>
              <a:gd name="T33" fmla="*/ 2935 h 4005"/>
              <a:gd name="T34" fmla="*/ 19 w 1301"/>
              <a:gd name="T35" fmla="*/ 2990 h 4005"/>
              <a:gd name="T36" fmla="*/ 28 w 1301"/>
              <a:gd name="T37" fmla="*/ 3017 h 4005"/>
              <a:gd name="T38" fmla="*/ 55 w 1301"/>
              <a:gd name="T39" fmla="*/ 3337 h 4005"/>
              <a:gd name="T40" fmla="*/ 73 w 1301"/>
              <a:gd name="T41" fmla="*/ 3822 h 4005"/>
              <a:gd name="T42" fmla="*/ 128 w 1301"/>
              <a:gd name="T43" fmla="*/ 3922 h 4005"/>
              <a:gd name="T44" fmla="*/ 421 w 1301"/>
              <a:gd name="T45" fmla="*/ 4005 h 4005"/>
              <a:gd name="T46" fmla="*/ 604 w 1301"/>
              <a:gd name="T47" fmla="*/ 3995 h 4005"/>
              <a:gd name="T48" fmla="*/ 686 w 1301"/>
              <a:gd name="T49" fmla="*/ 3968 h 4005"/>
              <a:gd name="T50" fmla="*/ 713 w 1301"/>
              <a:gd name="T51" fmla="*/ 3959 h 4005"/>
              <a:gd name="T52" fmla="*/ 732 w 1301"/>
              <a:gd name="T53" fmla="*/ 3941 h 4005"/>
              <a:gd name="T54" fmla="*/ 759 w 1301"/>
              <a:gd name="T55" fmla="*/ 3931 h 4005"/>
              <a:gd name="T56" fmla="*/ 814 w 1301"/>
              <a:gd name="T57" fmla="*/ 3867 h 4005"/>
              <a:gd name="T58" fmla="*/ 869 w 1301"/>
              <a:gd name="T59" fmla="*/ 3758 h 4005"/>
              <a:gd name="T60" fmla="*/ 887 w 1301"/>
              <a:gd name="T61" fmla="*/ 3703 h 4005"/>
              <a:gd name="T62" fmla="*/ 896 w 1301"/>
              <a:gd name="T63" fmla="*/ 3675 h 4005"/>
              <a:gd name="T64" fmla="*/ 878 w 1301"/>
              <a:gd name="T65" fmla="*/ 3511 h 4005"/>
              <a:gd name="T66" fmla="*/ 805 w 1301"/>
              <a:gd name="T67" fmla="*/ 3456 h 4005"/>
              <a:gd name="T68" fmla="*/ 750 w 1301"/>
              <a:gd name="T69" fmla="*/ 3438 h 4005"/>
              <a:gd name="T70" fmla="*/ 695 w 1301"/>
              <a:gd name="T71" fmla="*/ 3374 h 4005"/>
              <a:gd name="T72" fmla="*/ 723 w 1301"/>
              <a:gd name="T73" fmla="*/ 3227 h 4005"/>
              <a:gd name="T74" fmla="*/ 805 w 1301"/>
              <a:gd name="T75" fmla="*/ 3145 h 4005"/>
              <a:gd name="T76" fmla="*/ 860 w 1301"/>
              <a:gd name="T77" fmla="*/ 3054 h 4005"/>
              <a:gd name="T78" fmla="*/ 878 w 1301"/>
              <a:gd name="T79" fmla="*/ 2999 h 4005"/>
              <a:gd name="T80" fmla="*/ 887 w 1301"/>
              <a:gd name="T81" fmla="*/ 2971 h 4005"/>
              <a:gd name="T82" fmla="*/ 787 w 1301"/>
              <a:gd name="T83" fmla="*/ 2642 h 4005"/>
              <a:gd name="T84" fmla="*/ 869 w 1301"/>
              <a:gd name="T85" fmla="*/ 2331 h 4005"/>
              <a:gd name="T86" fmla="*/ 878 w 1301"/>
              <a:gd name="T87" fmla="*/ 2304 h 4005"/>
              <a:gd name="T88" fmla="*/ 905 w 1301"/>
              <a:gd name="T89" fmla="*/ 2286 h 4005"/>
              <a:gd name="T90" fmla="*/ 969 w 1301"/>
              <a:gd name="T91" fmla="*/ 2231 h 4005"/>
              <a:gd name="T92" fmla="*/ 1043 w 1301"/>
              <a:gd name="T93" fmla="*/ 2149 h 4005"/>
              <a:gd name="T94" fmla="*/ 1079 w 1301"/>
              <a:gd name="T95" fmla="*/ 2103 h 4005"/>
              <a:gd name="T96" fmla="*/ 1088 w 1301"/>
              <a:gd name="T97" fmla="*/ 2075 h 4005"/>
              <a:gd name="T98" fmla="*/ 1107 w 1301"/>
              <a:gd name="T99" fmla="*/ 2057 h 4005"/>
              <a:gd name="T100" fmla="*/ 1134 w 1301"/>
              <a:gd name="T101" fmla="*/ 2011 h 4005"/>
              <a:gd name="T102" fmla="*/ 1189 w 1301"/>
              <a:gd name="T103" fmla="*/ 1856 h 4005"/>
              <a:gd name="T104" fmla="*/ 1207 w 1301"/>
              <a:gd name="T105" fmla="*/ 1746 h 4005"/>
              <a:gd name="T106" fmla="*/ 1235 w 1301"/>
              <a:gd name="T107" fmla="*/ 1490 h 4005"/>
              <a:gd name="T108" fmla="*/ 1161 w 1301"/>
              <a:gd name="T109" fmla="*/ 887 h 4005"/>
              <a:gd name="T110" fmla="*/ 1152 w 1301"/>
              <a:gd name="T111" fmla="*/ 859 h 4005"/>
              <a:gd name="T112" fmla="*/ 1116 w 1301"/>
              <a:gd name="T113" fmla="*/ 805 h 4005"/>
              <a:gd name="T114" fmla="*/ 1070 w 1301"/>
              <a:gd name="T115" fmla="*/ 658 h 4005"/>
              <a:gd name="T116" fmla="*/ 1143 w 1301"/>
              <a:gd name="T117" fmla="*/ 329 h 4005"/>
              <a:gd name="T118" fmla="*/ 1235 w 1301"/>
              <a:gd name="T119" fmla="*/ 210 h 4005"/>
              <a:gd name="T120" fmla="*/ 1299 w 1301"/>
              <a:gd name="T121" fmla="*/ 18 h 4005"/>
              <a:gd name="T122" fmla="*/ 1280 w 1301"/>
              <a:gd name="T123" fmla="*/ 9 h 4005"/>
              <a:gd name="T124" fmla="*/ 531 w 1301"/>
              <a:gd name="T125" fmla="*/ 0 h 4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1"/>
              <a:gd name="T190" fmla="*/ 0 h 4005"/>
              <a:gd name="T191" fmla="*/ 1301 w 1301"/>
              <a:gd name="T192" fmla="*/ 4005 h 4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1" h="4005">
                <a:moveTo>
                  <a:pt x="531" y="0"/>
                </a:moveTo>
                <a:cubicBezTo>
                  <a:pt x="543" y="51"/>
                  <a:pt x="551" y="103"/>
                  <a:pt x="558" y="155"/>
                </a:cubicBezTo>
                <a:cubicBezTo>
                  <a:pt x="557" y="183"/>
                  <a:pt x="543" y="543"/>
                  <a:pt x="540" y="585"/>
                </a:cubicBezTo>
                <a:cubicBezTo>
                  <a:pt x="537" y="622"/>
                  <a:pt x="514" y="671"/>
                  <a:pt x="503" y="704"/>
                </a:cubicBezTo>
                <a:cubicBezTo>
                  <a:pt x="497" y="722"/>
                  <a:pt x="485" y="759"/>
                  <a:pt x="485" y="759"/>
                </a:cubicBezTo>
                <a:cubicBezTo>
                  <a:pt x="488" y="850"/>
                  <a:pt x="489" y="942"/>
                  <a:pt x="494" y="1033"/>
                </a:cubicBezTo>
                <a:cubicBezTo>
                  <a:pt x="501" y="1152"/>
                  <a:pt x="541" y="1272"/>
                  <a:pt x="558" y="1390"/>
                </a:cubicBezTo>
                <a:cubicBezTo>
                  <a:pt x="552" y="1559"/>
                  <a:pt x="552" y="1604"/>
                  <a:pt x="521" y="1737"/>
                </a:cubicBezTo>
                <a:cubicBezTo>
                  <a:pt x="506" y="1802"/>
                  <a:pt x="498" y="1864"/>
                  <a:pt x="448" y="1911"/>
                </a:cubicBezTo>
                <a:cubicBezTo>
                  <a:pt x="436" y="1946"/>
                  <a:pt x="424" y="1955"/>
                  <a:pt x="393" y="1975"/>
                </a:cubicBezTo>
                <a:cubicBezTo>
                  <a:pt x="382" y="1991"/>
                  <a:pt x="367" y="2004"/>
                  <a:pt x="357" y="2021"/>
                </a:cubicBezTo>
                <a:cubicBezTo>
                  <a:pt x="325" y="2075"/>
                  <a:pt x="373" y="2024"/>
                  <a:pt x="329" y="2066"/>
                </a:cubicBezTo>
                <a:cubicBezTo>
                  <a:pt x="308" y="2129"/>
                  <a:pt x="280" y="2194"/>
                  <a:pt x="265" y="2258"/>
                </a:cubicBezTo>
                <a:cubicBezTo>
                  <a:pt x="258" y="2288"/>
                  <a:pt x="247" y="2350"/>
                  <a:pt x="247" y="2350"/>
                </a:cubicBezTo>
                <a:cubicBezTo>
                  <a:pt x="244" y="2390"/>
                  <a:pt x="245" y="2430"/>
                  <a:pt x="238" y="2469"/>
                </a:cubicBezTo>
                <a:cubicBezTo>
                  <a:pt x="232" y="2501"/>
                  <a:pt x="153" y="2606"/>
                  <a:pt x="147" y="2624"/>
                </a:cubicBezTo>
                <a:cubicBezTo>
                  <a:pt x="109" y="2733"/>
                  <a:pt x="36" y="2824"/>
                  <a:pt x="0" y="2935"/>
                </a:cubicBezTo>
                <a:cubicBezTo>
                  <a:pt x="6" y="2953"/>
                  <a:pt x="13" y="2972"/>
                  <a:pt x="19" y="2990"/>
                </a:cubicBezTo>
                <a:cubicBezTo>
                  <a:pt x="22" y="2999"/>
                  <a:pt x="28" y="3017"/>
                  <a:pt x="28" y="3017"/>
                </a:cubicBezTo>
                <a:cubicBezTo>
                  <a:pt x="41" y="3123"/>
                  <a:pt x="21" y="3236"/>
                  <a:pt x="55" y="3337"/>
                </a:cubicBezTo>
                <a:cubicBezTo>
                  <a:pt x="85" y="3554"/>
                  <a:pt x="51" y="3289"/>
                  <a:pt x="73" y="3822"/>
                </a:cubicBezTo>
                <a:cubicBezTo>
                  <a:pt x="75" y="3866"/>
                  <a:pt x="86" y="3908"/>
                  <a:pt x="128" y="3922"/>
                </a:cubicBezTo>
                <a:cubicBezTo>
                  <a:pt x="183" y="3977"/>
                  <a:pt x="349" y="3996"/>
                  <a:pt x="421" y="4005"/>
                </a:cubicBezTo>
                <a:cubicBezTo>
                  <a:pt x="482" y="4002"/>
                  <a:pt x="543" y="4002"/>
                  <a:pt x="604" y="3995"/>
                </a:cubicBezTo>
                <a:cubicBezTo>
                  <a:pt x="606" y="3995"/>
                  <a:pt x="671" y="3973"/>
                  <a:pt x="686" y="3968"/>
                </a:cubicBezTo>
                <a:cubicBezTo>
                  <a:pt x="695" y="3965"/>
                  <a:pt x="713" y="3959"/>
                  <a:pt x="713" y="3959"/>
                </a:cubicBezTo>
                <a:cubicBezTo>
                  <a:pt x="719" y="3953"/>
                  <a:pt x="725" y="3946"/>
                  <a:pt x="732" y="3941"/>
                </a:cubicBezTo>
                <a:cubicBezTo>
                  <a:pt x="740" y="3936"/>
                  <a:pt x="752" y="3937"/>
                  <a:pt x="759" y="3931"/>
                </a:cubicBezTo>
                <a:cubicBezTo>
                  <a:pt x="767" y="3924"/>
                  <a:pt x="803" y="3879"/>
                  <a:pt x="814" y="3867"/>
                </a:cubicBezTo>
                <a:cubicBezTo>
                  <a:pt x="827" y="3829"/>
                  <a:pt x="847" y="3791"/>
                  <a:pt x="869" y="3758"/>
                </a:cubicBezTo>
                <a:cubicBezTo>
                  <a:pt x="875" y="3740"/>
                  <a:pt x="881" y="3721"/>
                  <a:pt x="887" y="3703"/>
                </a:cubicBezTo>
                <a:cubicBezTo>
                  <a:pt x="890" y="3694"/>
                  <a:pt x="896" y="3675"/>
                  <a:pt x="896" y="3675"/>
                </a:cubicBezTo>
                <a:cubicBezTo>
                  <a:pt x="892" y="3620"/>
                  <a:pt x="912" y="3554"/>
                  <a:pt x="878" y="3511"/>
                </a:cubicBezTo>
                <a:cubicBezTo>
                  <a:pt x="867" y="3497"/>
                  <a:pt x="822" y="3464"/>
                  <a:pt x="805" y="3456"/>
                </a:cubicBezTo>
                <a:cubicBezTo>
                  <a:pt x="787" y="3448"/>
                  <a:pt x="750" y="3438"/>
                  <a:pt x="750" y="3438"/>
                </a:cubicBezTo>
                <a:cubicBezTo>
                  <a:pt x="730" y="3416"/>
                  <a:pt x="712" y="3399"/>
                  <a:pt x="695" y="3374"/>
                </a:cubicBezTo>
                <a:cubicBezTo>
                  <a:pt x="677" y="3317"/>
                  <a:pt x="690" y="3271"/>
                  <a:pt x="723" y="3227"/>
                </a:cubicBezTo>
                <a:cubicBezTo>
                  <a:pt x="755" y="3184"/>
                  <a:pt x="755" y="3161"/>
                  <a:pt x="805" y="3145"/>
                </a:cubicBezTo>
                <a:cubicBezTo>
                  <a:pt x="814" y="3117"/>
                  <a:pt x="839" y="3074"/>
                  <a:pt x="860" y="3054"/>
                </a:cubicBezTo>
                <a:cubicBezTo>
                  <a:pt x="866" y="3036"/>
                  <a:pt x="872" y="3017"/>
                  <a:pt x="878" y="2999"/>
                </a:cubicBezTo>
                <a:cubicBezTo>
                  <a:pt x="881" y="2990"/>
                  <a:pt x="887" y="2971"/>
                  <a:pt x="887" y="2971"/>
                </a:cubicBezTo>
                <a:cubicBezTo>
                  <a:pt x="880" y="2878"/>
                  <a:pt x="858" y="2717"/>
                  <a:pt x="787" y="2642"/>
                </a:cubicBezTo>
                <a:cubicBezTo>
                  <a:pt x="750" y="2510"/>
                  <a:pt x="785" y="2420"/>
                  <a:pt x="869" y="2331"/>
                </a:cubicBezTo>
                <a:cubicBezTo>
                  <a:pt x="872" y="2322"/>
                  <a:pt x="872" y="2311"/>
                  <a:pt x="878" y="2304"/>
                </a:cubicBezTo>
                <a:cubicBezTo>
                  <a:pt x="885" y="2296"/>
                  <a:pt x="897" y="2293"/>
                  <a:pt x="905" y="2286"/>
                </a:cubicBezTo>
                <a:cubicBezTo>
                  <a:pt x="936" y="2261"/>
                  <a:pt x="928" y="2245"/>
                  <a:pt x="969" y="2231"/>
                </a:cubicBezTo>
                <a:cubicBezTo>
                  <a:pt x="996" y="2205"/>
                  <a:pt x="1016" y="2175"/>
                  <a:pt x="1043" y="2149"/>
                </a:cubicBezTo>
                <a:cubicBezTo>
                  <a:pt x="1066" y="2078"/>
                  <a:pt x="1032" y="2163"/>
                  <a:pt x="1079" y="2103"/>
                </a:cubicBezTo>
                <a:cubicBezTo>
                  <a:pt x="1085" y="2095"/>
                  <a:pt x="1083" y="2083"/>
                  <a:pt x="1088" y="2075"/>
                </a:cubicBezTo>
                <a:cubicBezTo>
                  <a:pt x="1093" y="2068"/>
                  <a:pt x="1101" y="2063"/>
                  <a:pt x="1107" y="2057"/>
                </a:cubicBezTo>
                <a:cubicBezTo>
                  <a:pt x="1132" y="1982"/>
                  <a:pt x="1097" y="2074"/>
                  <a:pt x="1134" y="2011"/>
                </a:cubicBezTo>
                <a:cubicBezTo>
                  <a:pt x="1162" y="1964"/>
                  <a:pt x="1180" y="1910"/>
                  <a:pt x="1189" y="1856"/>
                </a:cubicBezTo>
                <a:cubicBezTo>
                  <a:pt x="1195" y="1819"/>
                  <a:pt x="1207" y="1746"/>
                  <a:pt x="1207" y="1746"/>
                </a:cubicBezTo>
                <a:cubicBezTo>
                  <a:pt x="1212" y="1653"/>
                  <a:pt x="1216" y="1578"/>
                  <a:pt x="1235" y="1490"/>
                </a:cubicBezTo>
                <a:cubicBezTo>
                  <a:pt x="1235" y="1473"/>
                  <a:pt x="1280" y="1000"/>
                  <a:pt x="1161" y="887"/>
                </a:cubicBezTo>
                <a:cubicBezTo>
                  <a:pt x="1158" y="878"/>
                  <a:pt x="1157" y="868"/>
                  <a:pt x="1152" y="859"/>
                </a:cubicBezTo>
                <a:cubicBezTo>
                  <a:pt x="1142" y="840"/>
                  <a:pt x="1116" y="805"/>
                  <a:pt x="1116" y="805"/>
                </a:cubicBezTo>
                <a:cubicBezTo>
                  <a:pt x="1100" y="756"/>
                  <a:pt x="1082" y="708"/>
                  <a:pt x="1070" y="658"/>
                </a:cubicBezTo>
                <a:cubicBezTo>
                  <a:pt x="1072" y="593"/>
                  <a:pt x="1026" y="368"/>
                  <a:pt x="1143" y="329"/>
                </a:cubicBezTo>
                <a:cubicBezTo>
                  <a:pt x="1170" y="288"/>
                  <a:pt x="1200" y="245"/>
                  <a:pt x="1235" y="210"/>
                </a:cubicBezTo>
                <a:cubicBezTo>
                  <a:pt x="1256" y="146"/>
                  <a:pt x="1276" y="82"/>
                  <a:pt x="1299" y="18"/>
                </a:cubicBezTo>
                <a:cubicBezTo>
                  <a:pt x="1301" y="11"/>
                  <a:pt x="1286" y="12"/>
                  <a:pt x="1280" y="9"/>
                </a:cubicBezTo>
                <a:lnTo>
                  <a:pt x="531" y="0"/>
                </a:lnTo>
                <a:close/>
              </a:path>
            </a:pathLst>
          </a:custGeom>
          <a:pattFill prst="pct80">
            <a:fgClr>
              <a:srgbClr val="C0C0C0"/>
            </a:fgClr>
            <a:bgClr>
              <a:schemeClr val="accent2"/>
            </a:bgClr>
          </a:pattFill>
          <a:ln w="9525">
            <a:noFill/>
            <a:round/>
            <a:headEnd/>
            <a:tailEnd/>
          </a:ln>
        </p:spPr>
        <p:txBody>
          <a:bodyPr/>
          <a:lstStyle/>
          <a:p>
            <a:endParaRPr lang="tr-TR"/>
          </a:p>
        </p:txBody>
      </p:sp>
      <p:sp>
        <p:nvSpPr>
          <p:cNvPr id="664584" name="Freeform 8"/>
          <p:cNvSpPr>
            <a:spLocks/>
          </p:cNvSpPr>
          <p:nvPr/>
        </p:nvSpPr>
        <p:spPr bwMode="auto">
          <a:xfrm>
            <a:off x="3810000" y="-76200"/>
            <a:ext cx="1101725" cy="5694363"/>
          </a:xfrm>
          <a:custGeom>
            <a:avLst/>
            <a:gdLst>
              <a:gd name="T0" fmla="*/ 451 w 694"/>
              <a:gd name="T1" fmla="*/ 5 h 3587"/>
              <a:gd name="T2" fmla="*/ 496 w 694"/>
              <a:gd name="T3" fmla="*/ 120 h 3587"/>
              <a:gd name="T4" fmla="*/ 505 w 694"/>
              <a:gd name="T5" fmla="*/ 147 h 3587"/>
              <a:gd name="T6" fmla="*/ 460 w 694"/>
              <a:gd name="T7" fmla="*/ 457 h 3587"/>
              <a:gd name="T8" fmla="*/ 425 w 694"/>
              <a:gd name="T9" fmla="*/ 537 h 3587"/>
              <a:gd name="T10" fmla="*/ 407 w 694"/>
              <a:gd name="T11" fmla="*/ 590 h 3587"/>
              <a:gd name="T12" fmla="*/ 398 w 694"/>
              <a:gd name="T13" fmla="*/ 616 h 3587"/>
              <a:gd name="T14" fmla="*/ 469 w 694"/>
              <a:gd name="T15" fmla="*/ 935 h 3587"/>
              <a:gd name="T16" fmla="*/ 540 w 694"/>
              <a:gd name="T17" fmla="*/ 1122 h 3587"/>
              <a:gd name="T18" fmla="*/ 558 w 694"/>
              <a:gd name="T19" fmla="*/ 1210 h 3587"/>
              <a:gd name="T20" fmla="*/ 549 w 694"/>
              <a:gd name="T21" fmla="*/ 1511 h 3587"/>
              <a:gd name="T22" fmla="*/ 496 w 694"/>
              <a:gd name="T23" fmla="*/ 1698 h 3587"/>
              <a:gd name="T24" fmla="*/ 248 w 694"/>
              <a:gd name="T25" fmla="*/ 2203 h 3587"/>
              <a:gd name="T26" fmla="*/ 185 w 694"/>
              <a:gd name="T27" fmla="*/ 2336 h 3587"/>
              <a:gd name="T28" fmla="*/ 150 w 694"/>
              <a:gd name="T29" fmla="*/ 2389 h 3587"/>
              <a:gd name="T30" fmla="*/ 132 w 694"/>
              <a:gd name="T31" fmla="*/ 2415 h 3587"/>
              <a:gd name="T32" fmla="*/ 88 w 694"/>
              <a:gd name="T33" fmla="*/ 2566 h 3587"/>
              <a:gd name="T34" fmla="*/ 97 w 694"/>
              <a:gd name="T35" fmla="*/ 2690 h 3587"/>
              <a:gd name="T36" fmla="*/ 115 w 694"/>
              <a:gd name="T37" fmla="*/ 2743 h 3587"/>
              <a:gd name="T38" fmla="*/ 97 w 694"/>
              <a:gd name="T39" fmla="*/ 3115 h 3587"/>
              <a:gd name="T40" fmla="*/ 35 w 694"/>
              <a:gd name="T41" fmla="*/ 3399 h 3587"/>
              <a:gd name="T42" fmla="*/ 132 w 694"/>
              <a:gd name="T43" fmla="*/ 3541 h 3587"/>
              <a:gd name="T44" fmla="*/ 185 w 694"/>
              <a:gd name="T45" fmla="*/ 3470 h 3587"/>
              <a:gd name="T46" fmla="*/ 159 w 694"/>
              <a:gd name="T47" fmla="*/ 3346 h 3587"/>
              <a:gd name="T48" fmla="*/ 141 w 694"/>
              <a:gd name="T49" fmla="*/ 3275 h 3587"/>
              <a:gd name="T50" fmla="*/ 212 w 694"/>
              <a:gd name="T51" fmla="*/ 3089 h 3587"/>
              <a:gd name="T52" fmla="*/ 230 w 694"/>
              <a:gd name="T53" fmla="*/ 3062 h 3587"/>
              <a:gd name="T54" fmla="*/ 256 w 694"/>
              <a:gd name="T55" fmla="*/ 3045 h 3587"/>
              <a:gd name="T56" fmla="*/ 265 w 694"/>
              <a:gd name="T57" fmla="*/ 3018 h 3587"/>
              <a:gd name="T58" fmla="*/ 283 w 694"/>
              <a:gd name="T59" fmla="*/ 2991 h 3587"/>
              <a:gd name="T60" fmla="*/ 301 w 694"/>
              <a:gd name="T61" fmla="*/ 2938 h 3587"/>
              <a:gd name="T62" fmla="*/ 274 w 694"/>
              <a:gd name="T63" fmla="*/ 2752 h 3587"/>
              <a:gd name="T64" fmla="*/ 248 w 694"/>
              <a:gd name="T65" fmla="*/ 2699 h 3587"/>
              <a:gd name="T66" fmla="*/ 230 w 694"/>
              <a:gd name="T67" fmla="*/ 2646 h 3587"/>
              <a:gd name="T68" fmla="*/ 292 w 694"/>
              <a:gd name="T69" fmla="*/ 2362 h 3587"/>
              <a:gd name="T70" fmla="*/ 354 w 694"/>
              <a:gd name="T71" fmla="*/ 2291 h 3587"/>
              <a:gd name="T72" fmla="*/ 389 w 694"/>
              <a:gd name="T73" fmla="*/ 2247 h 3587"/>
              <a:gd name="T74" fmla="*/ 425 w 694"/>
              <a:gd name="T75" fmla="*/ 2203 h 3587"/>
              <a:gd name="T76" fmla="*/ 496 w 694"/>
              <a:gd name="T77" fmla="*/ 2105 h 3587"/>
              <a:gd name="T78" fmla="*/ 531 w 694"/>
              <a:gd name="T79" fmla="*/ 2025 h 3587"/>
              <a:gd name="T80" fmla="*/ 567 w 694"/>
              <a:gd name="T81" fmla="*/ 1972 h 3587"/>
              <a:gd name="T82" fmla="*/ 611 w 694"/>
              <a:gd name="T83" fmla="*/ 1866 h 3587"/>
              <a:gd name="T84" fmla="*/ 637 w 694"/>
              <a:gd name="T85" fmla="*/ 1662 h 3587"/>
              <a:gd name="T86" fmla="*/ 682 w 694"/>
              <a:gd name="T87" fmla="*/ 1095 h 3587"/>
              <a:gd name="T88" fmla="*/ 602 w 694"/>
              <a:gd name="T89" fmla="*/ 838 h 3587"/>
              <a:gd name="T90" fmla="*/ 549 w 694"/>
              <a:gd name="T91" fmla="*/ 758 h 3587"/>
              <a:gd name="T92" fmla="*/ 531 w 694"/>
              <a:gd name="T93" fmla="*/ 705 h 3587"/>
              <a:gd name="T94" fmla="*/ 567 w 694"/>
              <a:gd name="T95" fmla="*/ 563 h 3587"/>
              <a:gd name="T96" fmla="*/ 611 w 694"/>
              <a:gd name="T97" fmla="*/ 484 h 3587"/>
              <a:gd name="T98" fmla="*/ 629 w 694"/>
              <a:gd name="T99" fmla="*/ 430 h 3587"/>
              <a:gd name="T100" fmla="*/ 646 w 694"/>
              <a:gd name="T101" fmla="*/ 404 h 3587"/>
              <a:gd name="T102" fmla="*/ 664 w 694"/>
              <a:gd name="T103" fmla="*/ 351 h 3587"/>
              <a:gd name="T104" fmla="*/ 673 w 694"/>
              <a:gd name="T105" fmla="*/ 324 h 3587"/>
              <a:gd name="T106" fmla="*/ 664 w 694"/>
              <a:gd name="T107" fmla="*/ 120 h 3587"/>
              <a:gd name="T108" fmla="*/ 629 w 694"/>
              <a:gd name="T109" fmla="*/ 5 h 3587"/>
              <a:gd name="T110" fmla="*/ 611 w 694"/>
              <a:gd name="T111" fmla="*/ 5 h 3587"/>
              <a:gd name="T112" fmla="*/ 451 w 694"/>
              <a:gd name="T113" fmla="*/ 5 h 35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3587"/>
              <a:gd name="T173" fmla="*/ 694 w 694"/>
              <a:gd name="T174" fmla="*/ 3587 h 35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3587">
                <a:moveTo>
                  <a:pt x="451" y="5"/>
                </a:moveTo>
                <a:cubicBezTo>
                  <a:pt x="485" y="82"/>
                  <a:pt x="471" y="47"/>
                  <a:pt x="496" y="120"/>
                </a:cubicBezTo>
                <a:cubicBezTo>
                  <a:pt x="499" y="129"/>
                  <a:pt x="505" y="147"/>
                  <a:pt x="505" y="147"/>
                </a:cubicBezTo>
                <a:cubicBezTo>
                  <a:pt x="498" y="315"/>
                  <a:pt x="502" y="332"/>
                  <a:pt x="460" y="457"/>
                </a:cubicBezTo>
                <a:cubicBezTo>
                  <a:pt x="450" y="487"/>
                  <a:pt x="437" y="509"/>
                  <a:pt x="425" y="537"/>
                </a:cubicBezTo>
                <a:cubicBezTo>
                  <a:pt x="418" y="554"/>
                  <a:pt x="413" y="572"/>
                  <a:pt x="407" y="590"/>
                </a:cubicBezTo>
                <a:cubicBezTo>
                  <a:pt x="404" y="599"/>
                  <a:pt x="398" y="616"/>
                  <a:pt x="398" y="616"/>
                </a:cubicBezTo>
                <a:cubicBezTo>
                  <a:pt x="404" y="720"/>
                  <a:pt x="406" y="844"/>
                  <a:pt x="469" y="935"/>
                </a:cubicBezTo>
                <a:cubicBezTo>
                  <a:pt x="490" y="998"/>
                  <a:pt x="526" y="1055"/>
                  <a:pt x="540" y="1122"/>
                </a:cubicBezTo>
                <a:cubicBezTo>
                  <a:pt x="546" y="1151"/>
                  <a:pt x="558" y="1210"/>
                  <a:pt x="558" y="1210"/>
                </a:cubicBezTo>
                <a:cubicBezTo>
                  <a:pt x="555" y="1310"/>
                  <a:pt x="555" y="1411"/>
                  <a:pt x="549" y="1511"/>
                </a:cubicBezTo>
                <a:cubicBezTo>
                  <a:pt x="546" y="1571"/>
                  <a:pt x="513" y="1640"/>
                  <a:pt x="496" y="1698"/>
                </a:cubicBezTo>
                <a:cubicBezTo>
                  <a:pt x="436" y="1903"/>
                  <a:pt x="401" y="2044"/>
                  <a:pt x="248" y="2203"/>
                </a:cubicBezTo>
                <a:cubicBezTo>
                  <a:pt x="233" y="2247"/>
                  <a:pt x="207" y="2295"/>
                  <a:pt x="185" y="2336"/>
                </a:cubicBezTo>
                <a:cubicBezTo>
                  <a:pt x="175" y="2355"/>
                  <a:pt x="162" y="2371"/>
                  <a:pt x="150" y="2389"/>
                </a:cubicBezTo>
                <a:cubicBezTo>
                  <a:pt x="144" y="2398"/>
                  <a:pt x="132" y="2415"/>
                  <a:pt x="132" y="2415"/>
                </a:cubicBezTo>
                <a:cubicBezTo>
                  <a:pt x="115" y="2465"/>
                  <a:pt x="99" y="2514"/>
                  <a:pt x="88" y="2566"/>
                </a:cubicBezTo>
                <a:cubicBezTo>
                  <a:pt x="91" y="2607"/>
                  <a:pt x="91" y="2649"/>
                  <a:pt x="97" y="2690"/>
                </a:cubicBezTo>
                <a:cubicBezTo>
                  <a:pt x="100" y="2708"/>
                  <a:pt x="115" y="2743"/>
                  <a:pt x="115" y="2743"/>
                </a:cubicBezTo>
                <a:cubicBezTo>
                  <a:pt x="110" y="2908"/>
                  <a:pt x="118" y="2983"/>
                  <a:pt x="97" y="3115"/>
                </a:cubicBezTo>
                <a:cubicBezTo>
                  <a:pt x="82" y="3212"/>
                  <a:pt x="47" y="3301"/>
                  <a:pt x="35" y="3399"/>
                </a:cubicBezTo>
                <a:cubicBezTo>
                  <a:pt x="44" y="3563"/>
                  <a:pt x="0" y="3587"/>
                  <a:pt x="132" y="3541"/>
                </a:cubicBezTo>
                <a:cubicBezTo>
                  <a:pt x="152" y="3511"/>
                  <a:pt x="175" y="3504"/>
                  <a:pt x="185" y="3470"/>
                </a:cubicBezTo>
                <a:cubicBezTo>
                  <a:pt x="168" y="3322"/>
                  <a:pt x="190" y="3468"/>
                  <a:pt x="159" y="3346"/>
                </a:cubicBezTo>
                <a:cubicBezTo>
                  <a:pt x="153" y="3322"/>
                  <a:pt x="141" y="3275"/>
                  <a:pt x="141" y="3275"/>
                </a:cubicBezTo>
                <a:cubicBezTo>
                  <a:pt x="149" y="3200"/>
                  <a:pt x="146" y="3133"/>
                  <a:pt x="212" y="3089"/>
                </a:cubicBezTo>
                <a:cubicBezTo>
                  <a:pt x="218" y="3080"/>
                  <a:pt x="222" y="3070"/>
                  <a:pt x="230" y="3062"/>
                </a:cubicBezTo>
                <a:cubicBezTo>
                  <a:pt x="237" y="3055"/>
                  <a:pt x="250" y="3053"/>
                  <a:pt x="256" y="3045"/>
                </a:cubicBezTo>
                <a:cubicBezTo>
                  <a:pt x="262" y="3038"/>
                  <a:pt x="261" y="3026"/>
                  <a:pt x="265" y="3018"/>
                </a:cubicBezTo>
                <a:cubicBezTo>
                  <a:pt x="270" y="3008"/>
                  <a:pt x="279" y="3001"/>
                  <a:pt x="283" y="2991"/>
                </a:cubicBezTo>
                <a:cubicBezTo>
                  <a:pt x="291" y="2974"/>
                  <a:pt x="301" y="2938"/>
                  <a:pt x="301" y="2938"/>
                </a:cubicBezTo>
                <a:cubicBezTo>
                  <a:pt x="291" y="2785"/>
                  <a:pt x="306" y="2848"/>
                  <a:pt x="274" y="2752"/>
                </a:cubicBezTo>
                <a:cubicBezTo>
                  <a:pt x="240" y="2652"/>
                  <a:pt x="294" y="2802"/>
                  <a:pt x="248" y="2699"/>
                </a:cubicBezTo>
                <a:cubicBezTo>
                  <a:pt x="240" y="2682"/>
                  <a:pt x="230" y="2646"/>
                  <a:pt x="230" y="2646"/>
                </a:cubicBezTo>
                <a:cubicBezTo>
                  <a:pt x="214" y="2552"/>
                  <a:pt x="203" y="2421"/>
                  <a:pt x="292" y="2362"/>
                </a:cubicBezTo>
                <a:cubicBezTo>
                  <a:pt x="333" y="2300"/>
                  <a:pt x="309" y="2321"/>
                  <a:pt x="354" y="2291"/>
                </a:cubicBezTo>
                <a:cubicBezTo>
                  <a:pt x="377" y="2224"/>
                  <a:pt x="343" y="2306"/>
                  <a:pt x="389" y="2247"/>
                </a:cubicBezTo>
                <a:cubicBezTo>
                  <a:pt x="434" y="2190"/>
                  <a:pt x="354" y="2248"/>
                  <a:pt x="425" y="2203"/>
                </a:cubicBezTo>
                <a:cubicBezTo>
                  <a:pt x="440" y="2159"/>
                  <a:pt x="459" y="2130"/>
                  <a:pt x="496" y="2105"/>
                </a:cubicBezTo>
                <a:cubicBezTo>
                  <a:pt x="505" y="2079"/>
                  <a:pt x="518" y="2049"/>
                  <a:pt x="531" y="2025"/>
                </a:cubicBezTo>
                <a:cubicBezTo>
                  <a:pt x="541" y="2006"/>
                  <a:pt x="567" y="1972"/>
                  <a:pt x="567" y="1972"/>
                </a:cubicBezTo>
                <a:cubicBezTo>
                  <a:pt x="579" y="1934"/>
                  <a:pt x="598" y="1904"/>
                  <a:pt x="611" y="1866"/>
                </a:cubicBezTo>
                <a:cubicBezTo>
                  <a:pt x="632" y="1804"/>
                  <a:pt x="632" y="1726"/>
                  <a:pt x="637" y="1662"/>
                </a:cubicBezTo>
                <a:cubicBezTo>
                  <a:pt x="643" y="1388"/>
                  <a:pt x="629" y="1301"/>
                  <a:pt x="682" y="1095"/>
                </a:cubicBezTo>
                <a:cubicBezTo>
                  <a:pt x="676" y="991"/>
                  <a:pt x="694" y="899"/>
                  <a:pt x="602" y="838"/>
                </a:cubicBezTo>
                <a:cubicBezTo>
                  <a:pt x="561" y="776"/>
                  <a:pt x="579" y="803"/>
                  <a:pt x="549" y="758"/>
                </a:cubicBezTo>
                <a:cubicBezTo>
                  <a:pt x="539" y="742"/>
                  <a:pt x="531" y="705"/>
                  <a:pt x="531" y="705"/>
                </a:cubicBezTo>
                <a:cubicBezTo>
                  <a:pt x="538" y="636"/>
                  <a:pt x="533" y="614"/>
                  <a:pt x="567" y="563"/>
                </a:cubicBezTo>
                <a:cubicBezTo>
                  <a:pt x="576" y="534"/>
                  <a:pt x="611" y="484"/>
                  <a:pt x="611" y="484"/>
                </a:cubicBezTo>
                <a:cubicBezTo>
                  <a:pt x="617" y="466"/>
                  <a:pt x="619" y="446"/>
                  <a:pt x="629" y="430"/>
                </a:cubicBezTo>
                <a:cubicBezTo>
                  <a:pt x="635" y="421"/>
                  <a:pt x="642" y="413"/>
                  <a:pt x="646" y="404"/>
                </a:cubicBezTo>
                <a:cubicBezTo>
                  <a:pt x="654" y="387"/>
                  <a:pt x="658" y="369"/>
                  <a:pt x="664" y="351"/>
                </a:cubicBezTo>
                <a:cubicBezTo>
                  <a:pt x="667" y="342"/>
                  <a:pt x="673" y="324"/>
                  <a:pt x="673" y="324"/>
                </a:cubicBezTo>
                <a:cubicBezTo>
                  <a:pt x="670" y="256"/>
                  <a:pt x="671" y="188"/>
                  <a:pt x="664" y="120"/>
                </a:cubicBezTo>
                <a:cubicBezTo>
                  <a:pt x="664" y="117"/>
                  <a:pt x="638" y="17"/>
                  <a:pt x="629" y="5"/>
                </a:cubicBezTo>
                <a:cubicBezTo>
                  <a:pt x="625" y="0"/>
                  <a:pt x="617" y="5"/>
                  <a:pt x="611" y="5"/>
                </a:cubicBezTo>
                <a:lnTo>
                  <a:pt x="451" y="5"/>
                </a:lnTo>
                <a:close/>
              </a:path>
            </a:pathLst>
          </a:custGeom>
          <a:solidFill>
            <a:srgbClr val="663300"/>
          </a:solidFill>
          <a:ln w="9525">
            <a:noFill/>
            <a:round/>
            <a:headEnd/>
            <a:tailEnd/>
          </a:ln>
        </p:spPr>
        <p:txBody>
          <a:bodyPr/>
          <a:lstStyle/>
          <a:p>
            <a:endParaRPr lang="tr-TR"/>
          </a:p>
        </p:txBody>
      </p:sp>
      <p:sp>
        <p:nvSpPr>
          <p:cNvPr id="664585" name="Freeform 9" descr="80%"/>
          <p:cNvSpPr>
            <a:spLocks/>
          </p:cNvSpPr>
          <p:nvPr/>
        </p:nvSpPr>
        <p:spPr bwMode="auto">
          <a:xfrm>
            <a:off x="3344863" y="-152400"/>
            <a:ext cx="2065337" cy="6357938"/>
          </a:xfrm>
          <a:custGeom>
            <a:avLst/>
            <a:gdLst>
              <a:gd name="T0" fmla="*/ 531 w 1301"/>
              <a:gd name="T1" fmla="*/ 0 h 4005"/>
              <a:gd name="T2" fmla="*/ 558 w 1301"/>
              <a:gd name="T3" fmla="*/ 155 h 4005"/>
              <a:gd name="T4" fmla="*/ 540 w 1301"/>
              <a:gd name="T5" fmla="*/ 585 h 4005"/>
              <a:gd name="T6" fmla="*/ 503 w 1301"/>
              <a:gd name="T7" fmla="*/ 704 h 4005"/>
              <a:gd name="T8" fmla="*/ 485 w 1301"/>
              <a:gd name="T9" fmla="*/ 759 h 4005"/>
              <a:gd name="T10" fmla="*/ 494 w 1301"/>
              <a:gd name="T11" fmla="*/ 1033 h 4005"/>
              <a:gd name="T12" fmla="*/ 558 w 1301"/>
              <a:gd name="T13" fmla="*/ 1390 h 4005"/>
              <a:gd name="T14" fmla="*/ 521 w 1301"/>
              <a:gd name="T15" fmla="*/ 1737 h 4005"/>
              <a:gd name="T16" fmla="*/ 448 w 1301"/>
              <a:gd name="T17" fmla="*/ 1911 h 4005"/>
              <a:gd name="T18" fmla="*/ 393 w 1301"/>
              <a:gd name="T19" fmla="*/ 1975 h 4005"/>
              <a:gd name="T20" fmla="*/ 357 w 1301"/>
              <a:gd name="T21" fmla="*/ 2021 h 4005"/>
              <a:gd name="T22" fmla="*/ 329 w 1301"/>
              <a:gd name="T23" fmla="*/ 2066 h 4005"/>
              <a:gd name="T24" fmla="*/ 265 w 1301"/>
              <a:gd name="T25" fmla="*/ 2258 h 4005"/>
              <a:gd name="T26" fmla="*/ 247 w 1301"/>
              <a:gd name="T27" fmla="*/ 2350 h 4005"/>
              <a:gd name="T28" fmla="*/ 238 w 1301"/>
              <a:gd name="T29" fmla="*/ 2469 h 4005"/>
              <a:gd name="T30" fmla="*/ 147 w 1301"/>
              <a:gd name="T31" fmla="*/ 2624 h 4005"/>
              <a:gd name="T32" fmla="*/ 0 w 1301"/>
              <a:gd name="T33" fmla="*/ 2935 h 4005"/>
              <a:gd name="T34" fmla="*/ 19 w 1301"/>
              <a:gd name="T35" fmla="*/ 2990 h 4005"/>
              <a:gd name="T36" fmla="*/ 28 w 1301"/>
              <a:gd name="T37" fmla="*/ 3017 h 4005"/>
              <a:gd name="T38" fmla="*/ 55 w 1301"/>
              <a:gd name="T39" fmla="*/ 3337 h 4005"/>
              <a:gd name="T40" fmla="*/ 73 w 1301"/>
              <a:gd name="T41" fmla="*/ 3822 h 4005"/>
              <a:gd name="T42" fmla="*/ 128 w 1301"/>
              <a:gd name="T43" fmla="*/ 3922 h 4005"/>
              <a:gd name="T44" fmla="*/ 421 w 1301"/>
              <a:gd name="T45" fmla="*/ 4005 h 4005"/>
              <a:gd name="T46" fmla="*/ 604 w 1301"/>
              <a:gd name="T47" fmla="*/ 3995 h 4005"/>
              <a:gd name="T48" fmla="*/ 686 w 1301"/>
              <a:gd name="T49" fmla="*/ 3968 h 4005"/>
              <a:gd name="T50" fmla="*/ 713 w 1301"/>
              <a:gd name="T51" fmla="*/ 3959 h 4005"/>
              <a:gd name="T52" fmla="*/ 732 w 1301"/>
              <a:gd name="T53" fmla="*/ 3941 h 4005"/>
              <a:gd name="T54" fmla="*/ 759 w 1301"/>
              <a:gd name="T55" fmla="*/ 3931 h 4005"/>
              <a:gd name="T56" fmla="*/ 814 w 1301"/>
              <a:gd name="T57" fmla="*/ 3867 h 4005"/>
              <a:gd name="T58" fmla="*/ 869 w 1301"/>
              <a:gd name="T59" fmla="*/ 3758 h 4005"/>
              <a:gd name="T60" fmla="*/ 887 w 1301"/>
              <a:gd name="T61" fmla="*/ 3703 h 4005"/>
              <a:gd name="T62" fmla="*/ 896 w 1301"/>
              <a:gd name="T63" fmla="*/ 3675 h 4005"/>
              <a:gd name="T64" fmla="*/ 878 w 1301"/>
              <a:gd name="T65" fmla="*/ 3511 h 4005"/>
              <a:gd name="T66" fmla="*/ 805 w 1301"/>
              <a:gd name="T67" fmla="*/ 3456 h 4005"/>
              <a:gd name="T68" fmla="*/ 750 w 1301"/>
              <a:gd name="T69" fmla="*/ 3438 h 4005"/>
              <a:gd name="T70" fmla="*/ 695 w 1301"/>
              <a:gd name="T71" fmla="*/ 3374 h 4005"/>
              <a:gd name="T72" fmla="*/ 723 w 1301"/>
              <a:gd name="T73" fmla="*/ 3227 h 4005"/>
              <a:gd name="T74" fmla="*/ 805 w 1301"/>
              <a:gd name="T75" fmla="*/ 3145 h 4005"/>
              <a:gd name="T76" fmla="*/ 860 w 1301"/>
              <a:gd name="T77" fmla="*/ 3054 h 4005"/>
              <a:gd name="T78" fmla="*/ 878 w 1301"/>
              <a:gd name="T79" fmla="*/ 2999 h 4005"/>
              <a:gd name="T80" fmla="*/ 887 w 1301"/>
              <a:gd name="T81" fmla="*/ 2971 h 4005"/>
              <a:gd name="T82" fmla="*/ 787 w 1301"/>
              <a:gd name="T83" fmla="*/ 2642 h 4005"/>
              <a:gd name="T84" fmla="*/ 869 w 1301"/>
              <a:gd name="T85" fmla="*/ 2331 h 4005"/>
              <a:gd name="T86" fmla="*/ 878 w 1301"/>
              <a:gd name="T87" fmla="*/ 2304 h 4005"/>
              <a:gd name="T88" fmla="*/ 905 w 1301"/>
              <a:gd name="T89" fmla="*/ 2286 h 4005"/>
              <a:gd name="T90" fmla="*/ 969 w 1301"/>
              <a:gd name="T91" fmla="*/ 2231 h 4005"/>
              <a:gd name="T92" fmla="*/ 1043 w 1301"/>
              <a:gd name="T93" fmla="*/ 2149 h 4005"/>
              <a:gd name="T94" fmla="*/ 1079 w 1301"/>
              <a:gd name="T95" fmla="*/ 2103 h 4005"/>
              <a:gd name="T96" fmla="*/ 1088 w 1301"/>
              <a:gd name="T97" fmla="*/ 2075 h 4005"/>
              <a:gd name="T98" fmla="*/ 1107 w 1301"/>
              <a:gd name="T99" fmla="*/ 2057 h 4005"/>
              <a:gd name="T100" fmla="*/ 1134 w 1301"/>
              <a:gd name="T101" fmla="*/ 2011 h 4005"/>
              <a:gd name="T102" fmla="*/ 1189 w 1301"/>
              <a:gd name="T103" fmla="*/ 1856 h 4005"/>
              <a:gd name="T104" fmla="*/ 1207 w 1301"/>
              <a:gd name="T105" fmla="*/ 1746 h 4005"/>
              <a:gd name="T106" fmla="*/ 1235 w 1301"/>
              <a:gd name="T107" fmla="*/ 1490 h 4005"/>
              <a:gd name="T108" fmla="*/ 1161 w 1301"/>
              <a:gd name="T109" fmla="*/ 887 h 4005"/>
              <a:gd name="T110" fmla="*/ 1152 w 1301"/>
              <a:gd name="T111" fmla="*/ 859 h 4005"/>
              <a:gd name="T112" fmla="*/ 1116 w 1301"/>
              <a:gd name="T113" fmla="*/ 805 h 4005"/>
              <a:gd name="T114" fmla="*/ 1070 w 1301"/>
              <a:gd name="T115" fmla="*/ 658 h 4005"/>
              <a:gd name="T116" fmla="*/ 1143 w 1301"/>
              <a:gd name="T117" fmla="*/ 329 h 4005"/>
              <a:gd name="T118" fmla="*/ 1235 w 1301"/>
              <a:gd name="T119" fmla="*/ 210 h 4005"/>
              <a:gd name="T120" fmla="*/ 1299 w 1301"/>
              <a:gd name="T121" fmla="*/ 18 h 4005"/>
              <a:gd name="T122" fmla="*/ 1280 w 1301"/>
              <a:gd name="T123" fmla="*/ 9 h 4005"/>
              <a:gd name="T124" fmla="*/ 531 w 1301"/>
              <a:gd name="T125" fmla="*/ 0 h 4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1"/>
              <a:gd name="T190" fmla="*/ 0 h 4005"/>
              <a:gd name="T191" fmla="*/ 1301 w 1301"/>
              <a:gd name="T192" fmla="*/ 4005 h 4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1" h="4005">
                <a:moveTo>
                  <a:pt x="531" y="0"/>
                </a:moveTo>
                <a:cubicBezTo>
                  <a:pt x="543" y="51"/>
                  <a:pt x="551" y="103"/>
                  <a:pt x="558" y="155"/>
                </a:cubicBezTo>
                <a:cubicBezTo>
                  <a:pt x="557" y="183"/>
                  <a:pt x="543" y="543"/>
                  <a:pt x="540" y="585"/>
                </a:cubicBezTo>
                <a:cubicBezTo>
                  <a:pt x="537" y="622"/>
                  <a:pt x="514" y="671"/>
                  <a:pt x="503" y="704"/>
                </a:cubicBezTo>
                <a:cubicBezTo>
                  <a:pt x="497" y="722"/>
                  <a:pt x="485" y="759"/>
                  <a:pt x="485" y="759"/>
                </a:cubicBezTo>
                <a:cubicBezTo>
                  <a:pt x="488" y="850"/>
                  <a:pt x="489" y="942"/>
                  <a:pt x="494" y="1033"/>
                </a:cubicBezTo>
                <a:cubicBezTo>
                  <a:pt x="501" y="1152"/>
                  <a:pt x="541" y="1272"/>
                  <a:pt x="558" y="1390"/>
                </a:cubicBezTo>
                <a:cubicBezTo>
                  <a:pt x="552" y="1559"/>
                  <a:pt x="552" y="1604"/>
                  <a:pt x="521" y="1737"/>
                </a:cubicBezTo>
                <a:cubicBezTo>
                  <a:pt x="506" y="1802"/>
                  <a:pt x="498" y="1864"/>
                  <a:pt x="448" y="1911"/>
                </a:cubicBezTo>
                <a:cubicBezTo>
                  <a:pt x="436" y="1946"/>
                  <a:pt x="424" y="1955"/>
                  <a:pt x="393" y="1975"/>
                </a:cubicBezTo>
                <a:cubicBezTo>
                  <a:pt x="382" y="1991"/>
                  <a:pt x="367" y="2004"/>
                  <a:pt x="357" y="2021"/>
                </a:cubicBezTo>
                <a:cubicBezTo>
                  <a:pt x="325" y="2075"/>
                  <a:pt x="373" y="2024"/>
                  <a:pt x="329" y="2066"/>
                </a:cubicBezTo>
                <a:cubicBezTo>
                  <a:pt x="308" y="2129"/>
                  <a:pt x="280" y="2194"/>
                  <a:pt x="265" y="2258"/>
                </a:cubicBezTo>
                <a:cubicBezTo>
                  <a:pt x="258" y="2288"/>
                  <a:pt x="247" y="2350"/>
                  <a:pt x="247" y="2350"/>
                </a:cubicBezTo>
                <a:cubicBezTo>
                  <a:pt x="244" y="2390"/>
                  <a:pt x="245" y="2430"/>
                  <a:pt x="238" y="2469"/>
                </a:cubicBezTo>
                <a:cubicBezTo>
                  <a:pt x="232" y="2501"/>
                  <a:pt x="153" y="2606"/>
                  <a:pt x="147" y="2624"/>
                </a:cubicBezTo>
                <a:cubicBezTo>
                  <a:pt x="109" y="2733"/>
                  <a:pt x="36" y="2824"/>
                  <a:pt x="0" y="2935"/>
                </a:cubicBezTo>
                <a:cubicBezTo>
                  <a:pt x="6" y="2953"/>
                  <a:pt x="13" y="2972"/>
                  <a:pt x="19" y="2990"/>
                </a:cubicBezTo>
                <a:cubicBezTo>
                  <a:pt x="22" y="2999"/>
                  <a:pt x="28" y="3017"/>
                  <a:pt x="28" y="3017"/>
                </a:cubicBezTo>
                <a:cubicBezTo>
                  <a:pt x="41" y="3123"/>
                  <a:pt x="21" y="3236"/>
                  <a:pt x="55" y="3337"/>
                </a:cubicBezTo>
                <a:cubicBezTo>
                  <a:pt x="85" y="3554"/>
                  <a:pt x="51" y="3289"/>
                  <a:pt x="73" y="3822"/>
                </a:cubicBezTo>
                <a:cubicBezTo>
                  <a:pt x="75" y="3866"/>
                  <a:pt x="86" y="3908"/>
                  <a:pt x="128" y="3922"/>
                </a:cubicBezTo>
                <a:cubicBezTo>
                  <a:pt x="183" y="3977"/>
                  <a:pt x="349" y="3996"/>
                  <a:pt x="421" y="4005"/>
                </a:cubicBezTo>
                <a:cubicBezTo>
                  <a:pt x="482" y="4002"/>
                  <a:pt x="543" y="4002"/>
                  <a:pt x="604" y="3995"/>
                </a:cubicBezTo>
                <a:cubicBezTo>
                  <a:pt x="606" y="3995"/>
                  <a:pt x="671" y="3973"/>
                  <a:pt x="686" y="3968"/>
                </a:cubicBezTo>
                <a:cubicBezTo>
                  <a:pt x="695" y="3965"/>
                  <a:pt x="713" y="3959"/>
                  <a:pt x="713" y="3959"/>
                </a:cubicBezTo>
                <a:cubicBezTo>
                  <a:pt x="719" y="3953"/>
                  <a:pt x="725" y="3946"/>
                  <a:pt x="732" y="3941"/>
                </a:cubicBezTo>
                <a:cubicBezTo>
                  <a:pt x="740" y="3936"/>
                  <a:pt x="752" y="3937"/>
                  <a:pt x="759" y="3931"/>
                </a:cubicBezTo>
                <a:cubicBezTo>
                  <a:pt x="767" y="3924"/>
                  <a:pt x="803" y="3879"/>
                  <a:pt x="814" y="3867"/>
                </a:cubicBezTo>
                <a:cubicBezTo>
                  <a:pt x="827" y="3829"/>
                  <a:pt x="847" y="3791"/>
                  <a:pt x="869" y="3758"/>
                </a:cubicBezTo>
                <a:cubicBezTo>
                  <a:pt x="875" y="3740"/>
                  <a:pt x="881" y="3721"/>
                  <a:pt x="887" y="3703"/>
                </a:cubicBezTo>
                <a:cubicBezTo>
                  <a:pt x="890" y="3694"/>
                  <a:pt x="896" y="3675"/>
                  <a:pt x="896" y="3675"/>
                </a:cubicBezTo>
                <a:cubicBezTo>
                  <a:pt x="892" y="3620"/>
                  <a:pt x="912" y="3554"/>
                  <a:pt x="878" y="3511"/>
                </a:cubicBezTo>
                <a:cubicBezTo>
                  <a:pt x="867" y="3497"/>
                  <a:pt x="822" y="3464"/>
                  <a:pt x="805" y="3456"/>
                </a:cubicBezTo>
                <a:cubicBezTo>
                  <a:pt x="787" y="3448"/>
                  <a:pt x="750" y="3438"/>
                  <a:pt x="750" y="3438"/>
                </a:cubicBezTo>
                <a:cubicBezTo>
                  <a:pt x="730" y="3416"/>
                  <a:pt x="712" y="3399"/>
                  <a:pt x="695" y="3374"/>
                </a:cubicBezTo>
                <a:cubicBezTo>
                  <a:pt x="677" y="3317"/>
                  <a:pt x="690" y="3271"/>
                  <a:pt x="723" y="3227"/>
                </a:cubicBezTo>
                <a:cubicBezTo>
                  <a:pt x="755" y="3184"/>
                  <a:pt x="755" y="3161"/>
                  <a:pt x="805" y="3145"/>
                </a:cubicBezTo>
                <a:cubicBezTo>
                  <a:pt x="814" y="3117"/>
                  <a:pt x="839" y="3074"/>
                  <a:pt x="860" y="3054"/>
                </a:cubicBezTo>
                <a:cubicBezTo>
                  <a:pt x="866" y="3036"/>
                  <a:pt x="872" y="3017"/>
                  <a:pt x="878" y="2999"/>
                </a:cubicBezTo>
                <a:cubicBezTo>
                  <a:pt x="881" y="2990"/>
                  <a:pt x="887" y="2971"/>
                  <a:pt x="887" y="2971"/>
                </a:cubicBezTo>
                <a:cubicBezTo>
                  <a:pt x="880" y="2878"/>
                  <a:pt x="858" y="2717"/>
                  <a:pt x="787" y="2642"/>
                </a:cubicBezTo>
                <a:cubicBezTo>
                  <a:pt x="750" y="2510"/>
                  <a:pt x="785" y="2420"/>
                  <a:pt x="869" y="2331"/>
                </a:cubicBezTo>
                <a:cubicBezTo>
                  <a:pt x="872" y="2322"/>
                  <a:pt x="872" y="2311"/>
                  <a:pt x="878" y="2304"/>
                </a:cubicBezTo>
                <a:cubicBezTo>
                  <a:pt x="885" y="2296"/>
                  <a:pt x="897" y="2293"/>
                  <a:pt x="905" y="2286"/>
                </a:cubicBezTo>
                <a:cubicBezTo>
                  <a:pt x="936" y="2261"/>
                  <a:pt x="928" y="2245"/>
                  <a:pt x="969" y="2231"/>
                </a:cubicBezTo>
                <a:cubicBezTo>
                  <a:pt x="996" y="2205"/>
                  <a:pt x="1016" y="2175"/>
                  <a:pt x="1043" y="2149"/>
                </a:cubicBezTo>
                <a:cubicBezTo>
                  <a:pt x="1066" y="2078"/>
                  <a:pt x="1032" y="2163"/>
                  <a:pt x="1079" y="2103"/>
                </a:cubicBezTo>
                <a:cubicBezTo>
                  <a:pt x="1085" y="2095"/>
                  <a:pt x="1083" y="2083"/>
                  <a:pt x="1088" y="2075"/>
                </a:cubicBezTo>
                <a:cubicBezTo>
                  <a:pt x="1093" y="2068"/>
                  <a:pt x="1101" y="2063"/>
                  <a:pt x="1107" y="2057"/>
                </a:cubicBezTo>
                <a:cubicBezTo>
                  <a:pt x="1132" y="1982"/>
                  <a:pt x="1097" y="2074"/>
                  <a:pt x="1134" y="2011"/>
                </a:cubicBezTo>
                <a:cubicBezTo>
                  <a:pt x="1162" y="1964"/>
                  <a:pt x="1180" y="1910"/>
                  <a:pt x="1189" y="1856"/>
                </a:cubicBezTo>
                <a:cubicBezTo>
                  <a:pt x="1195" y="1819"/>
                  <a:pt x="1207" y="1746"/>
                  <a:pt x="1207" y="1746"/>
                </a:cubicBezTo>
                <a:cubicBezTo>
                  <a:pt x="1212" y="1653"/>
                  <a:pt x="1216" y="1578"/>
                  <a:pt x="1235" y="1490"/>
                </a:cubicBezTo>
                <a:cubicBezTo>
                  <a:pt x="1235" y="1473"/>
                  <a:pt x="1280" y="1000"/>
                  <a:pt x="1161" y="887"/>
                </a:cubicBezTo>
                <a:cubicBezTo>
                  <a:pt x="1158" y="878"/>
                  <a:pt x="1157" y="868"/>
                  <a:pt x="1152" y="859"/>
                </a:cubicBezTo>
                <a:cubicBezTo>
                  <a:pt x="1142" y="840"/>
                  <a:pt x="1116" y="805"/>
                  <a:pt x="1116" y="805"/>
                </a:cubicBezTo>
                <a:cubicBezTo>
                  <a:pt x="1100" y="756"/>
                  <a:pt x="1082" y="708"/>
                  <a:pt x="1070" y="658"/>
                </a:cubicBezTo>
                <a:cubicBezTo>
                  <a:pt x="1072" y="593"/>
                  <a:pt x="1026" y="368"/>
                  <a:pt x="1143" y="329"/>
                </a:cubicBezTo>
                <a:cubicBezTo>
                  <a:pt x="1170" y="288"/>
                  <a:pt x="1200" y="245"/>
                  <a:pt x="1235" y="210"/>
                </a:cubicBezTo>
                <a:cubicBezTo>
                  <a:pt x="1256" y="146"/>
                  <a:pt x="1276" y="82"/>
                  <a:pt x="1299" y="18"/>
                </a:cubicBezTo>
                <a:cubicBezTo>
                  <a:pt x="1301" y="11"/>
                  <a:pt x="1286" y="12"/>
                  <a:pt x="1280" y="9"/>
                </a:cubicBezTo>
                <a:lnTo>
                  <a:pt x="531" y="0"/>
                </a:lnTo>
                <a:close/>
              </a:path>
            </a:pathLst>
          </a:custGeom>
          <a:pattFill prst="pct80">
            <a:fgClr>
              <a:srgbClr val="C0C0C0"/>
            </a:fgClr>
            <a:bgClr>
              <a:srgbClr val="F8F8F8"/>
            </a:bgClr>
          </a:pattFill>
          <a:ln w="9525">
            <a:noFill/>
            <a:round/>
            <a:headEnd/>
            <a:tailEnd/>
          </a:ln>
        </p:spPr>
        <p:txBody>
          <a:bodyPr/>
          <a:lstStyle/>
          <a:p>
            <a:endParaRPr lang="tr-TR"/>
          </a:p>
        </p:txBody>
      </p:sp>
      <p:sp>
        <p:nvSpPr>
          <p:cNvPr id="664586" name="Freeform 10"/>
          <p:cNvSpPr>
            <a:spLocks/>
          </p:cNvSpPr>
          <p:nvPr/>
        </p:nvSpPr>
        <p:spPr bwMode="auto">
          <a:xfrm>
            <a:off x="3810000" y="-76200"/>
            <a:ext cx="1101725" cy="5694363"/>
          </a:xfrm>
          <a:custGeom>
            <a:avLst/>
            <a:gdLst>
              <a:gd name="T0" fmla="*/ 451 w 694"/>
              <a:gd name="T1" fmla="*/ 5 h 3587"/>
              <a:gd name="T2" fmla="*/ 496 w 694"/>
              <a:gd name="T3" fmla="*/ 120 h 3587"/>
              <a:gd name="T4" fmla="*/ 505 w 694"/>
              <a:gd name="T5" fmla="*/ 147 h 3587"/>
              <a:gd name="T6" fmla="*/ 460 w 694"/>
              <a:gd name="T7" fmla="*/ 457 h 3587"/>
              <a:gd name="T8" fmla="*/ 425 w 694"/>
              <a:gd name="T9" fmla="*/ 537 h 3587"/>
              <a:gd name="T10" fmla="*/ 407 w 694"/>
              <a:gd name="T11" fmla="*/ 590 h 3587"/>
              <a:gd name="T12" fmla="*/ 398 w 694"/>
              <a:gd name="T13" fmla="*/ 616 h 3587"/>
              <a:gd name="T14" fmla="*/ 469 w 694"/>
              <a:gd name="T15" fmla="*/ 935 h 3587"/>
              <a:gd name="T16" fmla="*/ 540 w 694"/>
              <a:gd name="T17" fmla="*/ 1122 h 3587"/>
              <a:gd name="T18" fmla="*/ 558 w 694"/>
              <a:gd name="T19" fmla="*/ 1210 h 3587"/>
              <a:gd name="T20" fmla="*/ 549 w 694"/>
              <a:gd name="T21" fmla="*/ 1511 h 3587"/>
              <a:gd name="T22" fmla="*/ 496 w 694"/>
              <a:gd name="T23" fmla="*/ 1698 h 3587"/>
              <a:gd name="T24" fmla="*/ 248 w 694"/>
              <a:gd name="T25" fmla="*/ 2203 h 3587"/>
              <a:gd name="T26" fmla="*/ 185 w 694"/>
              <a:gd name="T27" fmla="*/ 2336 h 3587"/>
              <a:gd name="T28" fmla="*/ 150 w 694"/>
              <a:gd name="T29" fmla="*/ 2389 h 3587"/>
              <a:gd name="T30" fmla="*/ 132 w 694"/>
              <a:gd name="T31" fmla="*/ 2415 h 3587"/>
              <a:gd name="T32" fmla="*/ 88 w 694"/>
              <a:gd name="T33" fmla="*/ 2566 h 3587"/>
              <a:gd name="T34" fmla="*/ 97 w 694"/>
              <a:gd name="T35" fmla="*/ 2690 h 3587"/>
              <a:gd name="T36" fmla="*/ 115 w 694"/>
              <a:gd name="T37" fmla="*/ 2743 h 3587"/>
              <a:gd name="T38" fmla="*/ 97 w 694"/>
              <a:gd name="T39" fmla="*/ 3115 h 3587"/>
              <a:gd name="T40" fmla="*/ 35 w 694"/>
              <a:gd name="T41" fmla="*/ 3399 h 3587"/>
              <a:gd name="T42" fmla="*/ 132 w 694"/>
              <a:gd name="T43" fmla="*/ 3541 h 3587"/>
              <a:gd name="T44" fmla="*/ 185 w 694"/>
              <a:gd name="T45" fmla="*/ 3470 h 3587"/>
              <a:gd name="T46" fmla="*/ 159 w 694"/>
              <a:gd name="T47" fmla="*/ 3346 h 3587"/>
              <a:gd name="T48" fmla="*/ 141 w 694"/>
              <a:gd name="T49" fmla="*/ 3275 h 3587"/>
              <a:gd name="T50" fmla="*/ 212 w 694"/>
              <a:gd name="T51" fmla="*/ 3089 h 3587"/>
              <a:gd name="T52" fmla="*/ 230 w 694"/>
              <a:gd name="T53" fmla="*/ 3062 h 3587"/>
              <a:gd name="T54" fmla="*/ 256 w 694"/>
              <a:gd name="T55" fmla="*/ 3045 h 3587"/>
              <a:gd name="T56" fmla="*/ 265 w 694"/>
              <a:gd name="T57" fmla="*/ 3018 h 3587"/>
              <a:gd name="T58" fmla="*/ 283 w 694"/>
              <a:gd name="T59" fmla="*/ 2991 h 3587"/>
              <a:gd name="T60" fmla="*/ 301 w 694"/>
              <a:gd name="T61" fmla="*/ 2938 h 3587"/>
              <a:gd name="T62" fmla="*/ 274 w 694"/>
              <a:gd name="T63" fmla="*/ 2752 h 3587"/>
              <a:gd name="T64" fmla="*/ 248 w 694"/>
              <a:gd name="T65" fmla="*/ 2699 h 3587"/>
              <a:gd name="T66" fmla="*/ 230 w 694"/>
              <a:gd name="T67" fmla="*/ 2646 h 3587"/>
              <a:gd name="T68" fmla="*/ 292 w 694"/>
              <a:gd name="T69" fmla="*/ 2362 h 3587"/>
              <a:gd name="T70" fmla="*/ 354 w 694"/>
              <a:gd name="T71" fmla="*/ 2291 h 3587"/>
              <a:gd name="T72" fmla="*/ 389 w 694"/>
              <a:gd name="T73" fmla="*/ 2247 h 3587"/>
              <a:gd name="T74" fmla="*/ 425 w 694"/>
              <a:gd name="T75" fmla="*/ 2203 h 3587"/>
              <a:gd name="T76" fmla="*/ 496 w 694"/>
              <a:gd name="T77" fmla="*/ 2105 h 3587"/>
              <a:gd name="T78" fmla="*/ 531 w 694"/>
              <a:gd name="T79" fmla="*/ 2025 h 3587"/>
              <a:gd name="T80" fmla="*/ 567 w 694"/>
              <a:gd name="T81" fmla="*/ 1972 h 3587"/>
              <a:gd name="T82" fmla="*/ 611 w 694"/>
              <a:gd name="T83" fmla="*/ 1866 h 3587"/>
              <a:gd name="T84" fmla="*/ 637 w 694"/>
              <a:gd name="T85" fmla="*/ 1662 h 3587"/>
              <a:gd name="T86" fmla="*/ 682 w 694"/>
              <a:gd name="T87" fmla="*/ 1095 h 3587"/>
              <a:gd name="T88" fmla="*/ 602 w 694"/>
              <a:gd name="T89" fmla="*/ 838 h 3587"/>
              <a:gd name="T90" fmla="*/ 549 w 694"/>
              <a:gd name="T91" fmla="*/ 758 h 3587"/>
              <a:gd name="T92" fmla="*/ 531 w 694"/>
              <a:gd name="T93" fmla="*/ 705 h 3587"/>
              <a:gd name="T94" fmla="*/ 567 w 694"/>
              <a:gd name="T95" fmla="*/ 563 h 3587"/>
              <a:gd name="T96" fmla="*/ 611 w 694"/>
              <a:gd name="T97" fmla="*/ 484 h 3587"/>
              <a:gd name="T98" fmla="*/ 629 w 694"/>
              <a:gd name="T99" fmla="*/ 430 h 3587"/>
              <a:gd name="T100" fmla="*/ 646 w 694"/>
              <a:gd name="T101" fmla="*/ 404 h 3587"/>
              <a:gd name="T102" fmla="*/ 664 w 694"/>
              <a:gd name="T103" fmla="*/ 351 h 3587"/>
              <a:gd name="T104" fmla="*/ 673 w 694"/>
              <a:gd name="T105" fmla="*/ 324 h 3587"/>
              <a:gd name="T106" fmla="*/ 664 w 694"/>
              <a:gd name="T107" fmla="*/ 120 h 3587"/>
              <a:gd name="T108" fmla="*/ 629 w 694"/>
              <a:gd name="T109" fmla="*/ 5 h 3587"/>
              <a:gd name="T110" fmla="*/ 611 w 694"/>
              <a:gd name="T111" fmla="*/ 5 h 3587"/>
              <a:gd name="T112" fmla="*/ 451 w 694"/>
              <a:gd name="T113" fmla="*/ 5 h 35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3587"/>
              <a:gd name="T173" fmla="*/ 694 w 694"/>
              <a:gd name="T174" fmla="*/ 3587 h 35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3587">
                <a:moveTo>
                  <a:pt x="451" y="5"/>
                </a:moveTo>
                <a:cubicBezTo>
                  <a:pt x="485" y="82"/>
                  <a:pt x="471" y="47"/>
                  <a:pt x="496" y="120"/>
                </a:cubicBezTo>
                <a:cubicBezTo>
                  <a:pt x="499" y="129"/>
                  <a:pt x="505" y="147"/>
                  <a:pt x="505" y="147"/>
                </a:cubicBezTo>
                <a:cubicBezTo>
                  <a:pt x="498" y="315"/>
                  <a:pt x="502" y="332"/>
                  <a:pt x="460" y="457"/>
                </a:cubicBezTo>
                <a:cubicBezTo>
                  <a:pt x="450" y="487"/>
                  <a:pt x="437" y="509"/>
                  <a:pt x="425" y="537"/>
                </a:cubicBezTo>
                <a:cubicBezTo>
                  <a:pt x="418" y="554"/>
                  <a:pt x="413" y="572"/>
                  <a:pt x="407" y="590"/>
                </a:cubicBezTo>
                <a:cubicBezTo>
                  <a:pt x="404" y="599"/>
                  <a:pt x="398" y="616"/>
                  <a:pt x="398" y="616"/>
                </a:cubicBezTo>
                <a:cubicBezTo>
                  <a:pt x="404" y="720"/>
                  <a:pt x="406" y="844"/>
                  <a:pt x="469" y="935"/>
                </a:cubicBezTo>
                <a:cubicBezTo>
                  <a:pt x="490" y="998"/>
                  <a:pt x="526" y="1055"/>
                  <a:pt x="540" y="1122"/>
                </a:cubicBezTo>
                <a:cubicBezTo>
                  <a:pt x="546" y="1151"/>
                  <a:pt x="558" y="1210"/>
                  <a:pt x="558" y="1210"/>
                </a:cubicBezTo>
                <a:cubicBezTo>
                  <a:pt x="555" y="1310"/>
                  <a:pt x="555" y="1411"/>
                  <a:pt x="549" y="1511"/>
                </a:cubicBezTo>
                <a:cubicBezTo>
                  <a:pt x="546" y="1571"/>
                  <a:pt x="513" y="1640"/>
                  <a:pt x="496" y="1698"/>
                </a:cubicBezTo>
                <a:cubicBezTo>
                  <a:pt x="436" y="1903"/>
                  <a:pt x="401" y="2044"/>
                  <a:pt x="248" y="2203"/>
                </a:cubicBezTo>
                <a:cubicBezTo>
                  <a:pt x="233" y="2247"/>
                  <a:pt x="207" y="2295"/>
                  <a:pt x="185" y="2336"/>
                </a:cubicBezTo>
                <a:cubicBezTo>
                  <a:pt x="175" y="2355"/>
                  <a:pt x="162" y="2371"/>
                  <a:pt x="150" y="2389"/>
                </a:cubicBezTo>
                <a:cubicBezTo>
                  <a:pt x="144" y="2398"/>
                  <a:pt x="132" y="2415"/>
                  <a:pt x="132" y="2415"/>
                </a:cubicBezTo>
                <a:cubicBezTo>
                  <a:pt x="115" y="2465"/>
                  <a:pt x="99" y="2514"/>
                  <a:pt x="88" y="2566"/>
                </a:cubicBezTo>
                <a:cubicBezTo>
                  <a:pt x="91" y="2607"/>
                  <a:pt x="91" y="2649"/>
                  <a:pt x="97" y="2690"/>
                </a:cubicBezTo>
                <a:cubicBezTo>
                  <a:pt x="100" y="2708"/>
                  <a:pt x="115" y="2743"/>
                  <a:pt x="115" y="2743"/>
                </a:cubicBezTo>
                <a:cubicBezTo>
                  <a:pt x="110" y="2908"/>
                  <a:pt x="118" y="2983"/>
                  <a:pt x="97" y="3115"/>
                </a:cubicBezTo>
                <a:cubicBezTo>
                  <a:pt x="82" y="3212"/>
                  <a:pt x="47" y="3301"/>
                  <a:pt x="35" y="3399"/>
                </a:cubicBezTo>
                <a:cubicBezTo>
                  <a:pt x="44" y="3563"/>
                  <a:pt x="0" y="3587"/>
                  <a:pt x="132" y="3541"/>
                </a:cubicBezTo>
                <a:cubicBezTo>
                  <a:pt x="152" y="3511"/>
                  <a:pt x="175" y="3504"/>
                  <a:pt x="185" y="3470"/>
                </a:cubicBezTo>
                <a:cubicBezTo>
                  <a:pt x="168" y="3322"/>
                  <a:pt x="190" y="3468"/>
                  <a:pt x="159" y="3346"/>
                </a:cubicBezTo>
                <a:cubicBezTo>
                  <a:pt x="153" y="3322"/>
                  <a:pt x="141" y="3275"/>
                  <a:pt x="141" y="3275"/>
                </a:cubicBezTo>
                <a:cubicBezTo>
                  <a:pt x="149" y="3200"/>
                  <a:pt x="146" y="3133"/>
                  <a:pt x="212" y="3089"/>
                </a:cubicBezTo>
                <a:cubicBezTo>
                  <a:pt x="218" y="3080"/>
                  <a:pt x="222" y="3070"/>
                  <a:pt x="230" y="3062"/>
                </a:cubicBezTo>
                <a:cubicBezTo>
                  <a:pt x="237" y="3055"/>
                  <a:pt x="250" y="3053"/>
                  <a:pt x="256" y="3045"/>
                </a:cubicBezTo>
                <a:cubicBezTo>
                  <a:pt x="262" y="3038"/>
                  <a:pt x="261" y="3026"/>
                  <a:pt x="265" y="3018"/>
                </a:cubicBezTo>
                <a:cubicBezTo>
                  <a:pt x="270" y="3008"/>
                  <a:pt x="279" y="3001"/>
                  <a:pt x="283" y="2991"/>
                </a:cubicBezTo>
                <a:cubicBezTo>
                  <a:pt x="291" y="2974"/>
                  <a:pt x="301" y="2938"/>
                  <a:pt x="301" y="2938"/>
                </a:cubicBezTo>
                <a:cubicBezTo>
                  <a:pt x="291" y="2785"/>
                  <a:pt x="306" y="2848"/>
                  <a:pt x="274" y="2752"/>
                </a:cubicBezTo>
                <a:cubicBezTo>
                  <a:pt x="240" y="2652"/>
                  <a:pt x="294" y="2802"/>
                  <a:pt x="248" y="2699"/>
                </a:cubicBezTo>
                <a:cubicBezTo>
                  <a:pt x="240" y="2682"/>
                  <a:pt x="230" y="2646"/>
                  <a:pt x="230" y="2646"/>
                </a:cubicBezTo>
                <a:cubicBezTo>
                  <a:pt x="214" y="2552"/>
                  <a:pt x="203" y="2421"/>
                  <a:pt x="292" y="2362"/>
                </a:cubicBezTo>
                <a:cubicBezTo>
                  <a:pt x="333" y="2300"/>
                  <a:pt x="309" y="2321"/>
                  <a:pt x="354" y="2291"/>
                </a:cubicBezTo>
                <a:cubicBezTo>
                  <a:pt x="377" y="2224"/>
                  <a:pt x="343" y="2306"/>
                  <a:pt x="389" y="2247"/>
                </a:cubicBezTo>
                <a:cubicBezTo>
                  <a:pt x="434" y="2190"/>
                  <a:pt x="354" y="2248"/>
                  <a:pt x="425" y="2203"/>
                </a:cubicBezTo>
                <a:cubicBezTo>
                  <a:pt x="440" y="2159"/>
                  <a:pt x="459" y="2130"/>
                  <a:pt x="496" y="2105"/>
                </a:cubicBezTo>
                <a:cubicBezTo>
                  <a:pt x="505" y="2079"/>
                  <a:pt x="518" y="2049"/>
                  <a:pt x="531" y="2025"/>
                </a:cubicBezTo>
                <a:cubicBezTo>
                  <a:pt x="541" y="2006"/>
                  <a:pt x="567" y="1972"/>
                  <a:pt x="567" y="1972"/>
                </a:cubicBezTo>
                <a:cubicBezTo>
                  <a:pt x="579" y="1934"/>
                  <a:pt x="598" y="1904"/>
                  <a:pt x="611" y="1866"/>
                </a:cubicBezTo>
                <a:cubicBezTo>
                  <a:pt x="632" y="1804"/>
                  <a:pt x="632" y="1726"/>
                  <a:pt x="637" y="1662"/>
                </a:cubicBezTo>
                <a:cubicBezTo>
                  <a:pt x="643" y="1388"/>
                  <a:pt x="629" y="1301"/>
                  <a:pt x="682" y="1095"/>
                </a:cubicBezTo>
                <a:cubicBezTo>
                  <a:pt x="676" y="991"/>
                  <a:pt x="694" y="899"/>
                  <a:pt x="602" y="838"/>
                </a:cubicBezTo>
                <a:cubicBezTo>
                  <a:pt x="561" y="776"/>
                  <a:pt x="579" y="803"/>
                  <a:pt x="549" y="758"/>
                </a:cubicBezTo>
                <a:cubicBezTo>
                  <a:pt x="539" y="742"/>
                  <a:pt x="531" y="705"/>
                  <a:pt x="531" y="705"/>
                </a:cubicBezTo>
                <a:cubicBezTo>
                  <a:pt x="538" y="636"/>
                  <a:pt x="533" y="614"/>
                  <a:pt x="567" y="563"/>
                </a:cubicBezTo>
                <a:cubicBezTo>
                  <a:pt x="576" y="534"/>
                  <a:pt x="611" y="484"/>
                  <a:pt x="611" y="484"/>
                </a:cubicBezTo>
                <a:cubicBezTo>
                  <a:pt x="617" y="466"/>
                  <a:pt x="619" y="446"/>
                  <a:pt x="629" y="430"/>
                </a:cubicBezTo>
                <a:cubicBezTo>
                  <a:pt x="635" y="421"/>
                  <a:pt x="642" y="413"/>
                  <a:pt x="646" y="404"/>
                </a:cubicBezTo>
                <a:cubicBezTo>
                  <a:pt x="654" y="387"/>
                  <a:pt x="658" y="369"/>
                  <a:pt x="664" y="351"/>
                </a:cubicBezTo>
                <a:cubicBezTo>
                  <a:pt x="667" y="342"/>
                  <a:pt x="673" y="324"/>
                  <a:pt x="673" y="324"/>
                </a:cubicBezTo>
                <a:cubicBezTo>
                  <a:pt x="670" y="256"/>
                  <a:pt x="671" y="188"/>
                  <a:pt x="664" y="120"/>
                </a:cubicBezTo>
                <a:cubicBezTo>
                  <a:pt x="664" y="117"/>
                  <a:pt x="638" y="17"/>
                  <a:pt x="629" y="5"/>
                </a:cubicBezTo>
                <a:cubicBezTo>
                  <a:pt x="625" y="0"/>
                  <a:pt x="617" y="5"/>
                  <a:pt x="611" y="5"/>
                </a:cubicBezTo>
                <a:lnTo>
                  <a:pt x="451" y="5"/>
                </a:lnTo>
                <a:close/>
              </a:path>
            </a:pathLst>
          </a:custGeom>
          <a:solidFill>
            <a:srgbClr val="000000"/>
          </a:solidFill>
          <a:ln w="9525">
            <a:noFill/>
            <a:round/>
            <a:headEnd/>
            <a:tailEnd/>
          </a:ln>
        </p:spPr>
        <p:txBody>
          <a:bodyPr/>
          <a:lstStyle/>
          <a:p>
            <a:endParaRPr lang="tr-TR"/>
          </a:p>
        </p:txBody>
      </p:sp>
      <p:sp>
        <p:nvSpPr>
          <p:cNvPr id="664587" name="Freeform 11"/>
          <p:cNvSpPr>
            <a:spLocks/>
          </p:cNvSpPr>
          <p:nvPr/>
        </p:nvSpPr>
        <p:spPr bwMode="auto">
          <a:xfrm>
            <a:off x="3276600" y="-228600"/>
            <a:ext cx="2065338" cy="6477000"/>
          </a:xfrm>
          <a:custGeom>
            <a:avLst/>
            <a:gdLst>
              <a:gd name="T0" fmla="*/ 531 w 1301"/>
              <a:gd name="T1" fmla="*/ 0 h 4005"/>
              <a:gd name="T2" fmla="*/ 558 w 1301"/>
              <a:gd name="T3" fmla="*/ 155 h 4005"/>
              <a:gd name="T4" fmla="*/ 540 w 1301"/>
              <a:gd name="T5" fmla="*/ 585 h 4005"/>
              <a:gd name="T6" fmla="*/ 503 w 1301"/>
              <a:gd name="T7" fmla="*/ 704 h 4005"/>
              <a:gd name="T8" fmla="*/ 485 w 1301"/>
              <a:gd name="T9" fmla="*/ 759 h 4005"/>
              <a:gd name="T10" fmla="*/ 494 w 1301"/>
              <a:gd name="T11" fmla="*/ 1033 h 4005"/>
              <a:gd name="T12" fmla="*/ 558 w 1301"/>
              <a:gd name="T13" fmla="*/ 1390 h 4005"/>
              <a:gd name="T14" fmla="*/ 521 w 1301"/>
              <a:gd name="T15" fmla="*/ 1737 h 4005"/>
              <a:gd name="T16" fmla="*/ 448 w 1301"/>
              <a:gd name="T17" fmla="*/ 1911 h 4005"/>
              <a:gd name="T18" fmla="*/ 393 w 1301"/>
              <a:gd name="T19" fmla="*/ 1975 h 4005"/>
              <a:gd name="T20" fmla="*/ 357 w 1301"/>
              <a:gd name="T21" fmla="*/ 2021 h 4005"/>
              <a:gd name="T22" fmla="*/ 329 w 1301"/>
              <a:gd name="T23" fmla="*/ 2066 h 4005"/>
              <a:gd name="T24" fmla="*/ 265 w 1301"/>
              <a:gd name="T25" fmla="*/ 2258 h 4005"/>
              <a:gd name="T26" fmla="*/ 247 w 1301"/>
              <a:gd name="T27" fmla="*/ 2350 h 4005"/>
              <a:gd name="T28" fmla="*/ 238 w 1301"/>
              <a:gd name="T29" fmla="*/ 2469 h 4005"/>
              <a:gd name="T30" fmla="*/ 147 w 1301"/>
              <a:gd name="T31" fmla="*/ 2624 h 4005"/>
              <a:gd name="T32" fmla="*/ 0 w 1301"/>
              <a:gd name="T33" fmla="*/ 2935 h 4005"/>
              <a:gd name="T34" fmla="*/ 19 w 1301"/>
              <a:gd name="T35" fmla="*/ 2990 h 4005"/>
              <a:gd name="T36" fmla="*/ 28 w 1301"/>
              <a:gd name="T37" fmla="*/ 3017 h 4005"/>
              <a:gd name="T38" fmla="*/ 55 w 1301"/>
              <a:gd name="T39" fmla="*/ 3337 h 4005"/>
              <a:gd name="T40" fmla="*/ 73 w 1301"/>
              <a:gd name="T41" fmla="*/ 3822 h 4005"/>
              <a:gd name="T42" fmla="*/ 128 w 1301"/>
              <a:gd name="T43" fmla="*/ 3922 h 4005"/>
              <a:gd name="T44" fmla="*/ 421 w 1301"/>
              <a:gd name="T45" fmla="*/ 4005 h 4005"/>
              <a:gd name="T46" fmla="*/ 604 w 1301"/>
              <a:gd name="T47" fmla="*/ 3995 h 4005"/>
              <a:gd name="T48" fmla="*/ 686 w 1301"/>
              <a:gd name="T49" fmla="*/ 3968 h 4005"/>
              <a:gd name="T50" fmla="*/ 713 w 1301"/>
              <a:gd name="T51" fmla="*/ 3959 h 4005"/>
              <a:gd name="T52" fmla="*/ 732 w 1301"/>
              <a:gd name="T53" fmla="*/ 3941 h 4005"/>
              <a:gd name="T54" fmla="*/ 759 w 1301"/>
              <a:gd name="T55" fmla="*/ 3931 h 4005"/>
              <a:gd name="T56" fmla="*/ 814 w 1301"/>
              <a:gd name="T57" fmla="*/ 3867 h 4005"/>
              <a:gd name="T58" fmla="*/ 869 w 1301"/>
              <a:gd name="T59" fmla="*/ 3758 h 4005"/>
              <a:gd name="T60" fmla="*/ 887 w 1301"/>
              <a:gd name="T61" fmla="*/ 3703 h 4005"/>
              <a:gd name="T62" fmla="*/ 896 w 1301"/>
              <a:gd name="T63" fmla="*/ 3675 h 4005"/>
              <a:gd name="T64" fmla="*/ 878 w 1301"/>
              <a:gd name="T65" fmla="*/ 3511 h 4005"/>
              <a:gd name="T66" fmla="*/ 805 w 1301"/>
              <a:gd name="T67" fmla="*/ 3456 h 4005"/>
              <a:gd name="T68" fmla="*/ 750 w 1301"/>
              <a:gd name="T69" fmla="*/ 3438 h 4005"/>
              <a:gd name="T70" fmla="*/ 695 w 1301"/>
              <a:gd name="T71" fmla="*/ 3374 h 4005"/>
              <a:gd name="T72" fmla="*/ 723 w 1301"/>
              <a:gd name="T73" fmla="*/ 3227 h 4005"/>
              <a:gd name="T74" fmla="*/ 805 w 1301"/>
              <a:gd name="T75" fmla="*/ 3145 h 4005"/>
              <a:gd name="T76" fmla="*/ 860 w 1301"/>
              <a:gd name="T77" fmla="*/ 3054 h 4005"/>
              <a:gd name="T78" fmla="*/ 878 w 1301"/>
              <a:gd name="T79" fmla="*/ 2999 h 4005"/>
              <a:gd name="T80" fmla="*/ 887 w 1301"/>
              <a:gd name="T81" fmla="*/ 2971 h 4005"/>
              <a:gd name="T82" fmla="*/ 787 w 1301"/>
              <a:gd name="T83" fmla="*/ 2642 h 4005"/>
              <a:gd name="T84" fmla="*/ 869 w 1301"/>
              <a:gd name="T85" fmla="*/ 2331 h 4005"/>
              <a:gd name="T86" fmla="*/ 878 w 1301"/>
              <a:gd name="T87" fmla="*/ 2304 h 4005"/>
              <a:gd name="T88" fmla="*/ 905 w 1301"/>
              <a:gd name="T89" fmla="*/ 2286 h 4005"/>
              <a:gd name="T90" fmla="*/ 969 w 1301"/>
              <a:gd name="T91" fmla="*/ 2231 h 4005"/>
              <a:gd name="T92" fmla="*/ 1043 w 1301"/>
              <a:gd name="T93" fmla="*/ 2149 h 4005"/>
              <a:gd name="T94" fmla="*/ 1079 w 1301"/>
              <a:gd name="T95" fmla="*/ 2103 h 4005"/>
              <a:gd name="T96" fmla="*/ 1088 w 1301"/>
              <a:gd name="T97" fmla="*/ 2075 h 4005"/>
              <a:gd name="T98" fmla="*/ 1107 w 1301"/>
              <a:gd name="T99" fmla="*/ 2057 h 4005"/>
              <a:gd name="T100" fmla="*/ 1134 w 1301"/>
              <a:gd name="T101" fmla="*/ 2011 h 4005"/>
              <a:gd name="T102" fmla="*/ 1189 w 1301"/>
              <a:gd name="T103" fmla="*/ 1856 h 4005"/>
              <a:gd name="T104" fmla="*/ 1207 w 1301"/>
              <a:gd name="T105" fmla="*/ 1746 h 4005"/>
              <a:gd name="T106" fmla="*/ 1235 w 1301"/>
              <a:gd name="T107" fmla="*/ 1490 h 4005"/>
              <a:gd name="T108" fmla="*/ 1161 w 1301"/>
              <a:gd name="T109" fmla="*/ 887 h 4005"/>
              <a:gd name="T110" fmla="*/ 1152 w 1301"/>
              <a:gd name="T111" fmla="*/ 859 h 4005"/>
              <a:gd name="T112" fmla="*/ 1116 w 1301"/>
              <a:gd name="T113" fmla="*/ 805 h 4005"/>
              <a:gd name="T114" fmla="*/ 1070 w 1301"/>
              <a:gd name="T115" fmla="*/ 658 h 4005"/>
              <a:gd name="T116" fmla="*/ 1143 w 1301"/>
              <a:gd name="T117" fmla="*/ 329 h 4005"/>
              <a:gd name="T118" fmla="*/ 1235 w 1301"/>
              <a:gd name="T119" fmla="*/ 210 h 4005"/>
              <a:gd name="T120" fmla="*/ 1299 w 1301"/>
              <a:gd name="T121" fmla="*/ 18 h 4005"/>
              <a:gd name="T122" fmla="*/ 1280 w 1301"/>
              <a:gd name="T123" fmla="*/ 9 h 4005"/>
              <a:gd name="T124" fmla="*/ 531 w 1301"/>
              <a:gd name="T125" fmla="*/ 0 h 4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1"/>
              <a:gd name="T190" fmla="*/ 0 h 4005"/>
              <a:gd name="T191" fmla="*/ 1301 w 1301"/>
              <a:gd name="T192" fmla="*/ 4005 h 4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1" h="4005">
                <a:moveTo>
                  <a:pt x="531" y="0"/>
                </a:moveTo>
                <a:cubicBezTo>
                  <a:pt x="543" y="51"/>
                  <a:pt x="551" y="103"/>
                  <a:pt x="558" y="155"/>
                </a:cubicBezTo>
                <a:cubicBezTo>
                  <a:pt x="557" y="183"/>
                  <a:pt x="543" y="543"/>
                  <a:pt x="540" y="585"/>
                </a:cubicBezTo>
                <a:cubicBezTo>
                  <a:pt x="537" y="622"/>
                  <a:pt x="514" y="671"/>
                  <a:pt x="503" y="704"/>
                </a:cubicBezTo>
                <a:cubicBezTo>
                  <a:pt x="497" y="722"/>
                  <a:pt x="485" y="759"/>
                  <a:pt x="485" y="759"/>
                </a:cubicBezTo>
                <a:cubicBezTo>
                  <a:pt x="488" y="850"/>
                  <a:pt x="489" y="942"/>
                  <a:pt x="494" y="1033"/>
                </a:cubicBezTo>
                <a:cubicBezTo>
                  <a:pt x="501" y="1152"/>
                  <a:pt x="541" y="1272"/>
                  <a:pt x="558" y="1390"/>
                </a:cubicBezTo>
                <a:cubicBezTo>
                  <a:pt x="552" y="1559"/>
                  <a:pt x="552" y="1604"/>
                  <a:pt x="521" y="1737"/>
                </a:cubicBezTo>
                <a:cubicBezTo>
                  <a:pt x="506" y="1802"/>
                  <a:pt x="498" y="1864"/>
                  <a:pt x="448" y="1911"/>
                </a:cubicBezTo>
                <a:cubicBezTo>
                  <a:pt x="436" y="1946"/>
                  <a:pt x="424" y="1955"/>
                  <a:pt x="393" y="1975"/>
                </a:cubicBezTo>
                <a:cubicBezTo>
                  <a:pt x="382" y="1991"/>
                  <a:pt x="367" y="2004"/>
                  <a:pt x="357" y="2021"/>
                </a:cubicBezTo>
                <a:cubicBezTo>
                  <a:pt x="325" y="2075"/>
                  <a:pt x="373" y="2024"/>
                  <a:pt x="329" y="2066"/>
                </a:cubicBezTo>
                <a:cubicBezTo>
                  <a:pt x="308" y="2129"/>
                  <a:pt x="280" y="2194"/>
                  <a:pt x="265" y="2258"/>
                </a:cubicBezTo>
                <a:cubicBezTo>
                  <a:pt x="258" y="2288"/>
                  <a:pt x="247" y="2350"/>
                  <a:pt x="247" y="2350"/>
                </a:cubicBezTo>
                <a:cubicBezTo>
                  <a:pt x="244" y="2390"/>
                  <a:pt x="245" y="2430"/>
                  <a:pt x="238" y="2469"/>
                </a:cubicBezTo>
                <a:cubicBezTo>
                  <a:pt x="232" y="2501"/>
                  <a:pt x="153" y="2606"/>
                  <a:pt x="147" y="2624"/>
                </a:cubicBezTo>
                <a:cubicBezTo>
                  <a:pt x="109" y="2733"/>
                  <a:pt x="36" y="2824"/>
                  <a:pt x="0" y="2935"/>
                </a:cubicBezTo>
                <a:cubicBezTo>
                  <a:pt x="6" y="2953"/>
                  <a:pt x="13" y="2972"/>
                  <a:pt x="19" y="2990"/>
                </a:cubicBezTo>
                <a:cubicBezTo>
                  <a:pt x="22" y="2999"/>
                  <a:pt x="28" y="3017"/>
                  <a:pt x="28" y="3017"/>
                </a:cubicBezTo>
                <a:cubicBezTo>
                  <a:pt x="41" y="3123"/>
                  <a:pt x="21" y="3236"/>
                  <a:pt x="55" y="3337"/>
                </a:cubicBezTo>
                <a:cubicBezTo>
                  <a:pt x="85" y="3554"/>
                  <a:pt x="51" y="3289"/>
                  <a:pt x="73" y="3822"/>
                </a:cubicBezTo>
                <a:cubicBezTo>
                  <a:pt x="75" y="3866"/>
                  <a:pt x="86" y="3908"/>
                  <a:pt x="128" y="3922"/>
                </a:cubicBezTo>
                <a:cubicBezTo>
                  <a:pt x="183" y="3977"/>
                  <a:pt x="349" y="3996"/>
                  <a:pt x="421" y="4005"/>
                </a:cubicBezTo>
                <a:cubicBezTo>
                  <a:pt x="482" y="4002"/>
                  <a:pt x="543" y="4002"/>
                  <a:pt x="604" y="3995"/>
                </a:cubicBezTo>
                <a:cubicBezTo>
                  <a:pt x="606" y="3995"/>
                  <a:pt x="671" y="3973"/>
                  <a:pt x="686" y="3968"/>
                </a:cubicBezTo>
                <a:cubicBezTo>
                  <a:pt x="695" y="3965"/>
                  <a:pt x="713" y="3959"/>
                  <a:pt x="713" y="3959"/>
                </a:cubicBezTo>
                <a:cubicBezTo>
                  <a:pt x="719" y="3953"/>
                  <a:pt x="725" y="3946"/>
                  <a:pt x="732" y="3941"/>
                </a:cubicBezTo>
                <a:cubicBezTo>
                  <a:pt x="740" y="3936"/>
                  <a:pt x="752" y="3937"/>
                  <a:pt x="759" y="3931"/>
                </a:cubicBezTo>
                <a:cubicBezTo>
                  <a:pt x="767" y="3924"/>
                  <a:pt x="803" y="3879"/>
                  <a:pt x="814" y="3867"/>
                </a:cubicBezTo>
                <a:cubicBezTo>
                  <a:pt x="827" y="3829"/>
                  <a:pt x="847" y="3791"/>
                  <a:pt x="869" y="3758"/>
                </a:cubicBezTo>
                <a:cubicBezTo>
                  <a:pt x="875" y="3740"/>
                  <a:pt x="881" y="3721"/>
                  <a:pt x="887" y="3703"/>
                </a:cubicBezTo>
                <a:cubicBezTo>
                  <a:pt x="890" y="3694"/>
                  <a:pt x="896" y="3675"/>
                  <a:pt x="896" y="3675"/>
                </a:cubicBezTo>
                <a:cubicBezTo>
                  <a:pt x="892" y="3620"/>
                  <a:pt x="912" y="3554"/>
                  <a:pt x="878" y="3511"/>
                </a:cubicBezTo>
                <a:cubicBezTo>
                  <a:pt x="867" y="3497"/>
                  <a:pt x="822" y="3464"/>
                  <a:pt x="805" y="3456"/>
                </a:cubicBezTo>
                <a:cubicBezTo>
                  <a:pt x="787" y="3448"/>
                  <a:pt x="750" y="3438"/>
                  <a:pt x="750" y="3438"/>
                </a:cubicBezTo>
                <a:cubicBezTo>
                  <a:pt x="730" y="3416"/>
                  <a:pt x="712" y="3399"/>
                  <a:pt x="695" y="3374"/>
                </a:cubicBezTo>
                <a:cubicBezTo>
                  <a:pt x="677" y="3317"/>
                  <a:pt x="690" y="3271"/>
                  <a:pt x="723" y="3227"/>
                </a:cubicBezTo>
                <a:cubicBezTo>
                  <a:pt x="755" y="3184"/>
                  <a:pt x="755" y="3161"/>
                  <a:pt x="805" y="3145"/>
                </a:cubicBezTo>
                <a:cubicBezTo>
                  <a:pt x="814" y="3117"/>
                  <a:pt x="839" y="3074"/>
                  <a:pt x="860" y="3054"/>
                </a:cubicBezTo>
                <a:cubicBezTo>
                  <a:pt x="866" y="3036"/>
                  <a:pt x="872" y="3017"/>
                  <a:pt x="878" y="2999"/>
                </a:cubicBezTo>
                <a:cubicBezTo>
                  <a:pt x="881" y="2990"/>
                  <a:pt x="887" y="2971"/>
                  <a:pt x="887" y="2971"/>
                </a:cubicBezTo>
                <a:cubicBezTo>
                  <a:pt x="880" y="2878"/>
                  <a:pt x="858" y="2717"/>
                  <a:pt x="787" y="2642"/>
                </a:cubicBezTo>
                <a:cubicBezTo>
                  <a:pt x="750" y="2510"/>
                  <a:pt x="785" y="2420"/>
                  <a:pt x="869" y="2331"/>
                </a:cubicBezTo>
                <a:cubicBezTo>
                  <a:pt x="872" y="2322"/>
                  <a:pt x="872" y="2311"/>
                  <a:pt x="878" y="2304"/>
                </a:cubicBezTo>
                <a:cubicBezTo>
                  <a:pt x="885" y="2296"/>
                  <a:pt x="897" y="2293"/>
                  <a:pt x="905" y="2286"/>
                </a:cubicBezTo>
                <a:cubicBezTo>
                  <a:pt x="936" y="2261"/>
                  <a:pt x="928" y="2245"/>
                  <a:pt x="969" y="2231"/>
                </a:cubicBezTo>
                <a:cubicBezTo>
                  <a:pt x="996" y="2205"/>
                  <a:pt x="1016" y="2175"/>
                  <a:pt x="1043" y="2149"/>
                </a:cubicBezTo>
                <a:cubicBezTo>
                  <a:pt x="1066" y="2078"/>
                  <a:pt x="1032" y="2163"/>
                  <a:pt x="1079" y="2103"/>
                </a:cubicBezTo>
                <a:cubicBezTo>
                  <a:pt x="1085" y="2095"/>
                  <a:pt x="1083" y="2083"/>
                  <a:pt x="1088" y="2075"/>
                </a:cubicBezTo>
                <a:cubicBezTo>
                  <a:pt x="1093" y="2068"/>
                  <a:pt x="1101" y="2063"/>
                  <a:pt x="1107" y="2057"/>
                </a:cubicBezTo>
                <a:cubicBezTo>
                  <a:pt x="1132" y="1982"/>
                  <a:pt x="1097" y="2074"/>
                  <a:pt x="1134" y="2011"/>
                </a:cubicBezTo>
                <a:cubicBezTo>
                  <a:pt x="1162" y="1964"/>
                  <a:pt x="1180" y="1910"/>
                  <a:pt x="1189" y="1856"/>
                </a:cubicBezTo>
                <a:cubicBezTo>
                  <a:pt x="1195" y="1819"/>
                  <a:pt x="1207" y="1746"/>
                  <a:pt x="1207" y="1746"/>
                </a:cubicBezTo>
                <a:cubicBezTo>
                  <a:pt x="1212" y="1653"/>
                  <a:pt x="1216" y="1578"/>
                  <a:pt x="1235" y="1490"/>
                </a:cubicBezTo>
                <a:cubicBezTo>
                  <a:pt x="1235" y="1473"/>
                  <a:pt x="1280" y="1000"/>
                  <a:pt x="1161" y="887"/>
                </a:cubicBezTo>
                <a:cubicBezTo>
                  <a:pt x="1158" y="878"/>
                  <a:pt x="1157" y="868"/>
                  <a:pt x="1152" y="859"/>
                </a:cubicBezTo>
                <a:cubicBezTo>
                  <a:pt x="1142" y="840"/>
                  <a:pt x="1116" y="805"/>
                  <a:pt x="1116" y="805"/>
                </a:cubicBezTo>
                <a:cubicBezTo>
                  <a:pt x="1100" y="756"/>
                  <a:pt x="1082" y="708"/>
                  <a:pt x="1070" y="658"/>
                </a:cubicBezTo>
                <a:cubicBezTo>
                  <a:pt x="1072" y="593"/>
                  <a:pt x="1026" y="368"/>
                  <a:pt x="1143" y="329"/>
                </a:cubicBezTo>
                <a:cubicBezTo>
                  <a:pt x="1170" y="288"/>
                  <a:pt x="1200" y="245"/>
                  <a:pt x="1235" y="210"/>
                </a:cubicBezTo>
                <a:cubicBezTo>
                  <a:pt x="1256" y="146"/>
                  <a:pt x="1276" y="82"/>
                  <a:pt x="1299" y="18"/>
                </a:cubicBezTo>
                <a:cubicBezTo>
                  <a:pt x="1301" y="11"/>
                  <a:pt x="1286" y="12"/>
                  <a:pt x="1280" y="9"/>
                </a:cubicBezTo>
                <a:lnTo>
                  <a:pt x="531" y="0"/>
                </a:lnTo>
                <a:close/>
              </a:path>
            </a:pathLst>
          </a:custGeom>
          <a:noFill/>
          <a:ln w="190500">
            <a:solidFill>
              <a:srgbClr val="990000"/>
            </a:solidFill>
            <a:round/>
            <a:headEnd/>
            <a:tailEnd/>
          </a:ln>
        </p:spPr>
        <p:txBody>
          <a:bodyPr/>
          <a:lstStyle/>
          <a:p>
            <a:endParaRPr lang="tr-TR"/>
          </a:p>
        </p:txBody>
      </p:sp>
      <p:sp>
        <p:nvSpPr>
          <p:cNvPr id="664588" name="Freeform 12" descr="80%"/>
          <p:cNvSpPr>
            <a:spLocks/>
          </p:cNvSpPr>
          <p:nvPr/>
        </p:nvSpPr>
        <p:spPr bwMode="auto">
          <a:xfrm>
            <a:off x="3810000" y="-76200"/>
            <a:ext cx="1101725" cy="5694363"/>
          </a:xfrm>
          <a:custGeom>
            <a:avLst/>
            <a:gdLst>
              <a:gd name="T0" fmla="*/ 451 w 694"/>
              <a:gd name="T1" fmla="*/ 5 h 3587"/>
              <a:gd name="T2" fmla="*/ 496 w 694"/>
              <a:gd name="T3" fmla="*/ 120 h 3587"/>
              <a:gd name="T4" fmla="*/ 505 w 694"/>
              <a:gd name="T5" fmla="*/ 147 h 3587"/>
              <a:gd name="T6" fmla="*/ 460 w 694"/>
              <a:gd name="T7" fmla="*/ 457 h 3587"/>
              <a:gd name="T8" fmla="*/ 425 w 694"/>
              <a:gd name="T9" fmla="*/ 537 h 3587"/>
              <a:gd name="T10" fmla="*/ 407 w 694"/>
              <a:gd name="T11" fmla="*/ 590 h 3587"/>
              <a:gd name="T12" fmla="*/ 398 w 694"/>
              <a:gd name="T13" fmla="*/ 616 h 3587"/>
              <a:gd name="T14" fmla="*/ 469 w 694"/>
              <a:gd name="T15" fmla="*/ 935 h 3587"/>
              <a:gd name="T16" fmla="*/ 540 w 694"/>
              <a:gd name="T17" fmla="*/ 1122 h 3587"/>
              <a:gd name="T18" fmla="*/ 558 w 694"/>
              <a:gd name="T19" fmla="*/ 1210 h 3587"/>
              <a:gd name="T20" fmla="*/ 549 w 694"/>
              <a:gd name="T21" fmla="*/ 1511 h 3587"/>
              <a:gd name="T22" fmla="*/ 496 w 694"/>
              <a:gd name="T23" fmla="*/ 1698 h 3587"/>
              <a:gd name="T24" fmla="*/ 248 w 694"/>
              <a:gd name="T25" fmla="*/ 2203 h 3587"/>
              <a:gd name="T26" fmla="*/ 185 w 694"/>
              <a:gd name="T27" fmla="*/ 2336 h 3587"/>
              <a:gd name="T28" fmla="*/ 150 w 694"/>
              <a:gd name="T29" fmla="*/ 2389 h 3587"/>
              <a:gd name="T30" fmla="*/ 132 w 694"/>
              <a:gd name="T31" fmla="*/ 2415 h 3587"/>
              <a:gd name="T32" fmla="*/ 88 w 694"/>
              <a:gd name="T33" fmla="*/ 2566 h 3587"/>
              <a:gd name="T34" fmla="*/ 97 w 694"/>
              <a:gd name="T35" fmla="*/ 2690 h 3587"/>
              <a:gd name="T36" fmla="*/ 115 w 694"/>
              <a:gd name="T37" fmla="*/ 2743 h 3587"/>
              <a:gd name="T38" fmla="*/ 97 w 694"/>
              <a:gd name="T39" fmla="*/ 3115 h 3587"/>
              <a:gd name="T40" fmla="*/ 35 w 694"/>
              <a:gd name="T41" fmla="*/ 3399 h 3587"/>
              <a:gd name="T42" fmla="*/ 132 w 694"/>
              <a:gd name="T43" fmla="*/ 3541 h 3587"/>
              <a:gd name="T44" fmla="*/ 185 w 694"/>
              <a:gd name="T45" fmla="*/ 3470 h 3587"/>
              <a:gd name="T46" fmla="*/ 159 w 694"/>
              <a:gd name="T47" fmla="*/ 3346 h 3587"/>
              <a:gd name="T48" fmla="*/ 141 w 694"/>
              <a:gd name="T49" fmla="*/ 3275 h 3587"/>
              <a:gd name="T50" fmla="*/ 212 w 694"/>
              <a:gd name="T51" fmla="*/ 3089 h 3587"/>
              <a:gd name="T52" fmla="*/ 230 w 694"/>
              <a:gd name="T53" fmla="*/ 3062 h 3587"/>
              <a:gd name="T54" fmla="*/ 256 w 694"/>
              <a:gd name="T55" fmla="*/ 3045 h 3587"/>
              <a:gd name="T56" fmla="*/ 265 w 694"/>
              <a:gd name="T57" fmla="*/ 3018 h 3587"/>
              <a:gd name="T58" fmla="*/ 283 w 694"/>
              <a:gd name="T59" fmla="*/ 2991 h 3587"/>
              <a:gd name="T60" fmla="*/ 301 w 694"/>
              <a:gd name="T61" fmla="*/ 2938 h 3587"/>
              <a:gd name="T62" fmla="*/ 274 w 694"/>
              <a:gd name="T63" fmla="*/ 2752 h 3587"/>
              <a:gd name="T64" fmla="*/ 248 w 694"/>
              <a:gd name="T65" fmla="*/ 2699 h 3587"/>
              <a:gd name="T66" fmla="*/ 230 w 694"/>
              <a:gd name="T67" fmla="*/ 2646 h 3587"/>
              <a:gd name="T68" fmla="*/ 292 w 694"/>
              <a:gd name="T69" fmla="*/ 2362 h 3587"/>
              <a:gd name="T70" fmla="*/ 354 w 694"/>
              <a:gd name="T71" fmla="*/ 2291 h 3587"/>
              <a:gd name="T72" fmla="*/ 389 w 694"/>
              <a:gd name="T73" fmla="*/ 2247 h 3587"/>
              <a:gd name="T74" fmla="*/ 425 w 694"/>
              <a:gd name="T75" fmla="*/ 2203 h 3587"/>
              <a:gd name="T76" fmla="*/ 496 w 694"/>
              <a:gd name="T77" fmla="*/ 2105 h 3587"/>
              <a:gd name="T78" fmla="*/ 531 w 694"/>
              <a:gd name="T79" fmla="*/ 2025 h 3587"/>
              <a:gd name="T80" fmla="*/ 567 w 694"/>
              <a:gd name="T81" fmla="*/ 1972 h 3587"/>
              <a:gd name="T82" fmla="*/ 611 w 694"/>
              <a:gd name="T83" fmla="*/ 1866 h 3587"/>
              <a:gd name="T84" fmla="*/ 637 w 694"/>
              <a:gd name="T85" fmla="*/ 1662 h 3587"/>
              <a:gd name="T86" fmla="*/ 682 w 694"/>
              <a:gd name="T87" fmla="*/ 1095 h 3587"/>
              <a:gd name="T88" fmla="*/ 602 w 694"/>
              <a:gd name="T89" fmla="*/ 838 h 3587"/>
              <a:gd name="T90" fmla="*/ 549 w 694"/>
              <a:gd name="T91" fmla="*/ 758 h 3587"/>
              <a:gd name="T92" fmla="*/ 531 w 694"/>
              <a:gd name="T93" fmla="*/ 705 h 3587"/>
              <a:gd name="T94" fmla="*/ 567 w 694"/>
              <a:gd name="T95" fmla="*/ 563 h 3587"/>
              <a:gd name="T96" fmla="*/ 611 w 694"/>
              <a:gd name="T97" fmla="*/ 484 h 3587"/>
              <a:gd name="T98" fmla="*/ 629 w 694"/>
              <a:gd name="T99" fmla="*/ 430 h 3587"/>
              <a:gd name="T100" fmla="*/ 646 w 694"/>
              <a:gd name="T101" fmla="*/ 404 h 3587"/>
              <a:gd name="T102" fmla="*/ 664 w 694"/>
              <a:gd name="T103" fmla="*/ 351 h 3587"/>
              <a:gd name="T104" fmla="*/ 673 w 694"/>
              <a:gd name="T105" fmla="*/ 324 h 3587"/>
              <a:gd name="T106" fmla="*/ 664 w 694"/>
              <a:gd name="T107" fmla="*/ 120 h 3587"/>
              <a:gd name="T108" fmla="*/ 629 w 694"/>
              <a:gd name="T109" fmla="*/ 5 h 3587"/>
              <a:gd name="T110" fmla="*/ 611 w 694"/>
              <a:gd name="T111" fmla="*/ 5 h 3587"/>
              <a:gd name="T112" fmla="*/ 451 w 694"/>
              <a:gd name="T113" fmla="*/ 5 h 35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3587"/>
              <a:gd name="T173" fmla="*/ 694 w 694"/>
              <a:gd name="T174" fmla="*/ 3587 h 35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3587">
                <a:moveTo>
                  <a:pt x="451" y="5"/>
                </a:moveTo>
                <a:cubicBezTo>
                  <a:pt x="485" y="82"/>
                  <a:pt x="471" y="47"/>
                  <a:pt x="496" y="120"/>
                </a:cubicBezTo>
                <a:cubicBezTo>
                  <a:pt x="499" y="129"/>
                  <a:pt x="505" y="147"/>
                  <a:pt x="505" y="147"/>
                </a:cubicBezTo>
                <a:cubicBezTo>
                  <a:pt x="498" y="315"/>
                  <a:pt x="502" y="332"/>
                  <a:pt x="460" y="457"/>
                </a:cubicBezTo>
                <a:cubicBezTo>
                  <a:pt x="450" y="487"/>
                  <a:pt x="437" y="509"/>
                  <a:pt x="425" y="537"/>
                </a:cubicBezTo>
                <a:cubicBezTo>
                  <a:pt x="418" y="554"/>
                  <a:pt x="413" y="572"/>
                  <a:pt x="407" y="590"/>
                </a:cubicBezTo>
                <a:cubicBezTo>
                  <a:pt x="404" y="599"/>
                  <a:pt x="398" y="616"/>
                  <a:pt x="398" y="616"/>
                </a:cubicBezTo>
                <a:cubicBezTo>
                  <a:pt x="404" y="720"/>
                  <a:pt x="406" y="844"/>
                  <a:pt x="469" y="935"/>
                </a:cubicBezTo>
                <a:cubicBezTo>
                  <a:pt x="490" y="998"/>
                  <a:pt x="526" y="1055"/>
                  <a:pt x="540" y="1122"/>
                </a:cubicBezTo>
                <a:cubicBezTo>
                  <a:pt x="546" y="1151"/>
                  <a:pt x="558" y="1210"/>
                  <a:pt x="558" y="1210"/>
                </a:cubicBezTo>
                <a:cubicBezTo>
                  <a:pt x="555" y="1310"/>
                  <a:pt x="555" y="1411"/>
                  <a:pt x="549" y="1511"/>
                </a:cubicBezTo>
                <a:cubicBezTo>
                  <a:pt x="546" y="1571"/>
                  <a:pt x="513" y="1640"/>
                  <a:pt x="496" y="1698"/>
                </a:cubicBezTo>
                <a:cubicBezTo>
                  <a:pt x="436" y="1903"/>
                  <a:pt x="401" y="2044"/>
                  <a:pt x="248" y="2203"/>
                </a:cubicBezTo>
                <a:cubicBezTo>
                  <a:pt x="233" y="2247"/>
                  <a:pt x="207" y="2295"/>
                  <a:pt x="185" y="2336"/>
                </a:cubicBezTo>
                <a:cubicBezTo>
                  <a:pt x="175" y="2355"/>
                  <a:pt x="162" y="2371"/>
                  <a:pt x="150" y="2389"/>
                </a:cubicBezTo>
                <a:cubicBezTo>
                  <a:pt x="144" y="2398"/>
                  <a:pt x="132" y="2415"/>
                  <a:pt x="132" y="2415"/>
                </a:cubicBezTo>
                <a:cubicBezTo>
                  <a:pt x="115" y="2465"/>
                  <a:pt x="99" y="2514"/>
                  <a:pt x="88" y="2566"/>
                </a:cubicBezTo>
                <a:cubicBezTo>
                  <a:pt x="91" y="2607"/>
                  <a:pt x="91" y="2649"/>
                  <a:pt x="97" y="2690"/>
                </a:cubicBezTo>
                <a:cubicBezTo>
                  <a:pt x="100" y="2708"/>
                  <a:pt x="115" y="2743"/>
                  <a:pt x="115" y="2743"/>
                </a:cubicBezTo>
                <a:cubicBezTo>
                  <a:pt x="110" y="2908"/>
                  <a:pt x="118" y="2983"/>
                  <a:pt x="97" y="3115"/>
                </a:cubicBezTo>
                <a:cubicBezTo>
                  <a:pt x="82" y="3212"/>
                  <a:pt x="47" y="3301"/>
                  <a:pt x="35" y="3399"/>
                </a:cubicBezTo>
                <a:cubicBezTo>
                  <a:pt x="44" y="3563"/>
                  <a:pt x="0" y="3587"/>
                  <a:pt x="132" y="3541"/>
                </a:cubicBezTo>
                <a:cubicBezTo>
                  <a:pt x="152" y="3511"/>
                  <a:pt x="175" y="3504"/>
                  <a:pt x="185" y="3470"/>
                </a:cubicBezTo>
                <a:cubicBezTo>
                  <a:pt x="168" y="3322"/>
                  <a:pt x="190" y="3468"/>
                  <a:pt x="159" y="3346"/>
                </a:cubicBezTo>
                <a:cubicBezTo>
                  <a:pt x="153" y="3322"/>
                  <a:pt x="141" y="3275"/>
                  <a:pt x="141" y="3275"/>
                </a:cubicBezTo>
                <a:cubicBezTo>
                  <a:pt x="149" y="3200"/>
                  <a:pt x="146" y="3133"/>
                  <a:pt x="212" y="3089"/>
                </a:cubicBezTo>
                <a:cubicBezTo>
                  <a:pt x="218" y="3080"/>
                  <a:pt x="222" y="3070"/>
                  <a:pt x="230" y="3062"/>
                </a:cubicBezTo>
                <a:cubicBezTo>
                  <a:pt x="237" y="3055"/>
                  <a:pt x="250" y="3053"/>
                  <a:pt x="256" y="3045"/>
                </a:cubicBezTo>
                <a:cubicBezTo>
                  <a:pt x="262" y="3038"/>
                  <a:pt x="261" y="3026"/>
                  <a:pt x="265" y="3018"/>
                </a:cubicBezTo>
                <a:cubicBezTo>
                  <a:pt x="270" y="3008"/>
                  <a:pt x="279" y="3001"/>
                  <a:pt x="283" y="2991"/>
                </a:cubicBezTo>
                <a:cubicBezTo>
                  <a:pt x="291" y="2974"/>
                  <a:pt x="301" y="2938"/>
                  <a:pt x="301" y="2938"/>
                </a:cubicBezTo>
                <a:cubicBezTo>
                  <a:pt x="291" y="2785"/>
                  <a:pt x="306" y="2848"/>
                  <a:pt x="274" y="2752"/>
                </a:cubicBezTo>
                <a:cubicBezTo>
                  <a:pt x="240" y="2652"/>
                  <a:pt x="294" y="2802"/>
                  <a:pt x="248" y="2699"/>
                </a:cubicBezTo>
                <a:cubicBezTo>
                  <a:pt x="240" y="2682"/>
                  <a:pt x="230" y="2646"/>
                  <a:pt x="230" y="2646"/>
                </a:cubicBezTo>
                <a:cubicBezTo>
                  <a:pt x="214" y="2552"/>
                  <a:pt x="203" y="2421"/>
                  <a:pt x="292" y="2362"/>
                </a:cubicBezTo>
                <a:cubicBezTo>
                  <a:pt x="333" y="2300"/>
                  <a:pt x="309" y="2321"/>
                  <a:pt x="354" y="2291"/>
                </a:cubicBezTo>
                <a:cubicBezTo>
                  <a:pt x="377" y="2224"/>
                  <a:pt x="343" y="2306"/>
                  <a:pt x="389" y="2247"/>
                </a:cubicBezTo>
                <a:cubicBezTo>
                  <a:pt x="434" y="2190"/>
                  <a:pt x="354" y="2248"/>
                  <a:pt x="425" y="2203"/>
                </a:cubicBezTo>
                <a:cubicBezTo>
                  <a:pt x="440" y="2159"/>
                  <a:pt x="459" y="2130"/>
                  <a:pt x="496" y="2105"/>
                </a:cubicBezTo>
                <a:cubicBezTo>
                  <a:pt x="505" y="2079"/>
                  <a:pt x="518" y="2049"/>
                  <a:pt x="531" y="2025"/>
                </a:cubicBezTo>
                <a:cubicBezTo>
                  <a:pt x="541" y="2006"/>
                  <a:pt x="567" y="1972"/>
                  <a:pt x="567" y="1972"/>
                </a:cubicBezTo>
                <a:cubicBezTo>
                  <a:pt x="579" y="1934"/>
                  <a:pt x="598" y="1904"/>
                  <a:pt x="611" y="1866"/>
                </a:cubicBezTo>
                <a:cubicBezTo>
                  <a:pt x="632" y="1804"/>
                  <a:pt x="632" y="1726"/>
                  <a:pt x="637" y="1662"/>
                </a:cubicBezTo>
                <a:cubicBezTo>
                  <a:pt x="643" y="1388"/>
                  <a:pt x="629" y="1301"/>
                  <a:pt x="682" y="1095"/>
                </a:cubicBezTo>
                <a:cubicBezTo>
                  <a:pt x="676" y="991"/>
                  <a:pt x="694" y="899"/>
                  <a:pt x="602" y="838"/>
                </a:cubicBezTo>
                <a:cubicBezTo>
                  <a:pt x="561" y="776"/>
                  <a:pt x="579" y="803"/>
                  <a:pt x="549" y="758"/>
                </a:cubicBezTo>
                <a:cubicBezTo>
                  <a:pt x="539" y="742"/>
                  <a:pt x="531" y="705"/>
                  <a:pt x="531" y="705"/>
                </a:cubicBezTo>
                <a:cubicBezTo>
                  <a:pt x="538" y="636"/>
                  <a:pt x="533" y="614"/>
                  <a:pt x="567" y="563"/>
                </a:cubicBezTo>
                <a:cubicBezTo>
                  <a:pt x="576" y="534"/>
                  <a:pt x="611" y="484"/>
                  <a:pt x="611" y="484"/>
                </a:cubicBezTo>
                <a:cubicBezTo>
                  <a:pt x="617" y="466"/>
                  <a:pt x="619" y="446"/>
                  <a:pt x="629" y="430"/>
                </a:cubicBezTo>
                <a:cubicBezTo>
                  <a:pt x="635" y="421"/>
                  <a:pt x="642" y="413"/>
                  <a:pt x="646" y="404"/>
                </a:cubicBezTo>
                <a:cubicBezTo>
                  <a:pt x="654" y="387"/>
                  <a:pt x="658" y="369"/>
                  <a:pt x="664" y="351"/>
                </a:cubicBezTo>
                <a:cubicBezTo>
                  <a:pt x="667" y="342"/>
                  <a:pt x="673" y="324"/>
                  <a:pt x="673" y="324"/>
                </a:cubicBezTo>
                <a:cubicBezTo>
                  <a:pt x="670" y="256"/>
                  <a:pt x="671" y="188"/>
                  <a:pt x="664" y="120"/>
                </a:cubicBezTo>
                <a:cubicBezTo>
                  <a:pt x="664" y="117"/>
                  <a:pt x="638" y="17"/>
                  <a:pt x="629" y="5"/>
                </a:cubicBezTo>
                <a:cubicBezTo>
                  <a:pt x="625" y="0"/>
                  <a:pt x="617" y="5"/>
                  <a:pt x="611" y="5"/>
                </a:cubicBezTo>
                <a:lnTo>
                  <a:pt x="451" y="5"/>
                </a:lnTo>
                <a:close/>
              </a:path>
            </a:pathLst>
          </a:custGeom>
          <a:pattFill prst="pct80">
            <a:fgClr>
              <a:srgbClr val="C0C0C0"/>
            </a:fgClr>
            <a:bgClr>
              <a:srgbClr val="FFFFFF"/>
            </a:bgClr>
          </a:pattFill>
          <a:ln w="9525">
            <a:pattFill prst="pct80">
              <a:fgClr>
                <a:srgbClr val="C0C0C0"/>
              </a:fgClr>
              <a:bgClr>
                <a:srgbClr val="FFFFFF"/>
              </a:bgClr>
            </a:pattFill>
            <a:round/>
            <a:headEnd/>
            <a:tailEnd/>
          </a:ln>
        </p:spPr>
        <p:txBody>
          <a:bodyPr/>
          <a:lstStyle/>
          <a:p>
            <a:endParaRPr lang="tr-TR"/>
          </a:p>
        </p:txBody>
      </p:sp>
      <p:sp>
        <p:nvSpPr>
          <p:cNvPr id="664589" name="Text Box 13"/>
          <p:cNvSpPr txBox="1">
            <a:spLocks noChangeArrowheads="1"/>
          </p:cNvSpPr>
          <p:nvPr/>
        </p:nvSpPr>
        <p:spPr bwMode="auto">
          <a:xfrm>
            <a:off x="152400" y="457200"/>
            <a:ext cx="3886200" cy="1938992"/>
          </a:xfrm>
          <a:prstGeom prst="rect">
            <a:avLst/>
          </a:prstGeom>
          <a:noFill/>
          <a:ln w="9525">
            <a:noFill/>
            <a:miter lim="800000"/>
            <a:headEnd/>
            <a:tailEnd/>
          </a:ln>
          <a:effectLst/>
        </p:spPr>
        <p:txBody>
          <a:bodyPr>
            <a:spAutoFit/>
          </a:bodyPr>
          <a:lstStyle/>
          <a:p>
            <a:pPr marL="457200" indent="-457200">
              <a:spcBef>
                <a:spcPct val="50000"/>
              </a:spcBef>
              <a:buAutoNum type="arabicPeriod"/>
              <a:defRPr/>
            </a:pPr>
            <a:r>
              <a:rPr lang="tr-TR" sz="2400" b="1" dirty="0" smtClean="0">
                <a:solidFill>
                  <a:srgbClr val="663300"/>
                </a:solidFill>
                <a:effectLst>
                  <a:outerShdw blurRad="38100" dist="38100" dir="2700000" algn="tl">
                    <a:srgbClr val="000000"/>
                  </a:outerShdw>
                </a:effectLst>
                <a:latin typeface="Arial" charset="0"/>
              </a:rPr>
              <a:t>Bitki kökleri aşağıya doğru gelişir</a:t>
            </a:r>
          </a:p>
          <a:p>
            <a:pPr marL="457200" indent="-457200">
              <a:spcBef>
                <a:spcPct val="50000"/>
              </a:spcBef>
              <a:buAutoNum type="arabicPeriod"/>
              <a:defRPr/>
            </a:pPr>
            <a:r>
              <a:rPr lang="tr-TR" sz="2400" b="1" dirty="0" smtClean="0">
                <a:solidFill>
                  <a:srgbClr val="663300"/>
                </a:solidFill>
                <a:effectLst>
                  <a:outerShdw blurRad="38100" dist="38100" dir="2700000" algn="tl">
                    <a:srgbClr val="000000"/>
                  </a:outerShdw>
                </a:effectLst>
                <a:latin typeface="Arial" charset="0"/>
              </a:rPr>
              <a:t>Kökler ölür ve ayrışır</a:t>
            </a:r>
          </a:p>
          <a:p>
            <a:pPr marL="457200" indent="-457200">
              <a:spcBef>
                <a:spcPct val="50000"/>
              </a:spcBef>
              <a:buAutoNum type="arabicPeriod"/>
              <a:defRPr/>
            </a:pPr>
            <a:endParaRPr lang="en-US" sz="2400" b="1" dirty="0">
              <a:solidFill>
                <a:srgbClr val="663300"/>
              </a:solidFill>
              <a:effectLst>
                <a:outerShdw blurRad="38100" dist="38100" dir="2700000" algn="tl">
                  <a:srgbClr val="000000"/>
                </a:outerShdw>
              </a:effectLst>
              <a:latin typeface="Arial" charset="0"/>
            </a:endParaRPr>
          </a:p>
        </p:txBody>
      </p:sp>
      <p:sp>
        <p:nvSpPr>
          <p:cNvPr id="664591" name="Text Box 15"/>
          <p:cNvSpPr txBox="1">
            <a:spLocks noChangeArrowheads="1"/>
          </p:cNvSpPr>
          <p:nvPr/>
        </p:nvSpPr>
        <p:spPr bwMode="auto">
          <a:xfrm>
            <a:off x="251520" y="1916832"/>
            <a:ext cx="3124200" cy="830997"/>
          </a:xfrm>
          <a:prstGeom prst="rect">
            <a:avLst/>
          </a:prstGeom>
          <a:noFill/>
          <a:ln w="9525">
            <a:noFill/>
            <a:miter lim="800000"/>
            <a:headEnd/>
            <a:tailEnd/>
          </a:ln>
          <a:effectLst/>
        </p:spPr>
        <p:txBody>
          <a:bodyPr>
            <a:spAutoFit/>
          </a:bodyPr>
          <a:lstStyle/>
          <a:p>
            <a:pPr>
              <a:spcBef>
                <a:spcPct val="50000"/>
              </a:spcBef>
              <a:defRPr/>
            </a:pPr>
            <a:r>
              <a:rPr lang="en-US" sz="2400" b="1" dirty="0">
                <a:solidFill>
                  <a:schemeClr val="accent2"/>
                </a:solidFill>
                <a:effectLst>
                  <a:outerShdw blurRad="38100" dist="38100" dir="2700000" algn="tl">
                    <a:srgbClr val="000000"/>
                  </a:outerShdw>
                </a:effectLst>
                <a:latin typeface="Arial" charset="0"/>
              </a:rPr>
              <a:t>3. </a:t>
            </a:r>
            <a:r>
              <a:rPr lang="tr-TR" sz="2400" b="1" dirty="0" smtClean="0">
                <a:solidFill>
                  <a:schemeClr val="accent2"/>
                </a:solidFill>
                <a:effectLst>
                  <a:outerShdw blurRad="38100" dist="38100" dir="2700000" algn="tl">
                    <a:srgbClr val="000000"/>
                  </a:outerShdw>
                </a:effectLst>
                <a:latin typeface="Arial" charset="0"/>
              </a:rPr>
              <a:t>Su tablası yükselir</a:t>
            </a:r>
            <a:endParaRPr lang="en-US" sz="2400" b="1" dirty="0">
              <a:solidFill>
                <a:schemeClr val="accent2"/>
              </a:solidFill>
              <a:effectLst>
                <a:outerShdw blurRad="38100" dist="38100" dir="2700000" algn="tl">
                  <a:srgbClr val="000000"/>
                </a:outerShdw>
              </a:effectLst>
              <a:latin typeface="Arial" charset="0"/>
            </a:endParaRPr>
          </a:p>
        </p:txBody>
      </p:sp>
      <p:sp>
        <p:nvSpPr>
          <p:cNvPr id="664592" name="Text Box 16"/>
          <p:cNvSpPr txBox="1">
            <a:spLocks noChangeArrowheads="1"/>
          </p:cNvSpPr>
          <p:nvPr/>
        </p:nvSpPr>
        <p:spPr bwMode="auto">
          <a:xfrm>
            <a:off x="323528" y="2743200"/>
            <a:ext cx="3257872" cy="3231654"/>
          </a:xfrm>
          <a:prstGeom prst="rect">
            <a:avLst/>
          </a:prstGeom>
          <a:noFill/>
          <a:ln w="9525">
            <a:noFill/>
            <a:miter lim="800000"/>
            <a:headEnd/>
            <a:tailEnd/>
          </a:ln>
          <a:effectLst/>
        </p:spPr>
        <p:txBody>
          <a:bodyPr wrap="square">
            <a:spAutoFit/>
          </a:bodyPr>
          <a:lstStyle/>
          <a:p>
            <a:pPr>
              <a:spcBef>
                <a:spcPct val="50000"/>
              </a:spcBef>
              <a:defRPr/>
            </a:pPr>
            <a:r>
              <a:rPr lang="en-US" sz="2400" b="1" dirty="0">
                <a:solidFill>
                  <a:srgbClr val="F8F8F8"/>
                </a:solidFill>
                <a:effectLst>
                  <a:outerShdw blurRad="38100" dist="38100" dir="2700000" algn="tl">
                    <a:srgbClr val="000000"/>
                  </a:outerShdw>
                </a:effectLst>
                <a:latin typeface="Arial" charset="0"/>
              </a:rPr>
              <a:t>4. </a:t>
            </a:r>
            <a:r>
              <a:rPr lang="en-US" sz="2400" b="1" dirty="0" err="1" smtClean="0">
                <a:solidFill>
                  <a:srgbClr val="F8F8F8"/>
                </a:solidFill>
                <a:effectLst>
                  <a:outerShdw blurRad="38100" dist="38100" dir="2700000" algn="tl">
                    <a:srgbClr val="000000"/>
                  </a:outerShdw>
                </a:effectLst>
                <a:latin typeface="Arial" charset="0"/>
              </a:rPr>
              <a:t>Ba</a:t>
            </a:r>
            <a:r>
              <a:rPr lang="tr-TR" sz="2400" b="1" dirty="0" smtClean="0">
                <a:solidFill>
                  <a:srgbClr val="F8F8F8"/>
                </a:solidFill>
                <a:effectLst>
                  <a:outerShdw blurRad="38100" dist="38100" dir="2700000" algn="tl">
                    <a:srgbClr val="000000"/>
                  </a:outerShdw>
                </a:effectLst>
                <a:latin typeface="Arial" charset="0"/>
              </a:rPr>
              <a:t>k</a:t>
            </a:r>
            <a:r>
              <a:rPr lang="en-US" sz="2400" b="1" dirty="0" err="1" smtClean="0">
                <a:solidFill>
                  <a:srgbClr val="F8F8F8"/>
                </a:solidFill>
                <a:effectLst>
                  <a:outerShdw blurRad="38100" dist="38100" dir="2700000" algn="tl">
                    <a:srgbClr val="000000"/>
                  </a:outerShdw>
                </a:effectLst>
                <a:latin typeface="Arial" charset="0"/>
              </a:rPr>
              <a:t>teri</a:t>
            </a:r>
            <a:r>
              <a:rPr lang="tr-TR" sz="2400" b="1" dirty="0" err="1" smtClean="0">
                <a:solidFill>
                  <a:srgbClr val="F8F8F8"/>
                </a:solidFill>
                <a:effectLst>
                  <a:outerShdw blurRad="38100" dist="38100" dir="2700000" algn="tl">
                    <a:srgbClr val="000000"/>
                  </a:outerShdw>
                </a:effectLst>
                <a:latin typeface="Arial" charset="0"/>
              </a:rPr>
              <a:t>ler</a:t>
            </a:r>
            <a:r>
              <a:rPr lang="tr-TR" sz="2400" b="1" dirty="0" smtClean="0">
                <a:solidFill>
                  <a:srgbClr val="F8F8F8"/>
                </a:solidFill>
                <a:effectLst>
                  <a:outerShdw blurRad="38100" dist="38100" dir="2700000" algn="tl">
                    <a:srgbClr val="000000"/>
                  </a:outerShdw>
                </a:effectLst>
                <a:latin typeface="Arial" charset="0"/>
              </a:rPr>
              <a:t> kökleri ayrıştırır</a:t>
            </a:r>
            <a:endParaRPr lang="en-US" sz="2400" b="1" dirty="0">
              <a:solidFill>
                <a:srgbClr val="F8F8F8"/>
              </a:solidFill>
              <a:effectLst>
                <a:outerShdw blurRad="38100" dist="38100" dir="2700000" algn="tl">
                  <a:srgbClr val="000000"/>
                </a:outerShdw>
              </a:effectLst>
              <a:latin typeface="Arial" charset="0"/>
            </a:endParaRPr>
          </a:p>
          <a:p>
            <a:pPr>
              <a:spcBef>
                <a:spcPct val="50000"/>
              </a:spcBef>
              <a:defRPr/>
            </a:pPr>
            <a:r>
              <a:rPr lang="en-US" sz="2400" b="1" dirty="0" smtClean="0">
                <a:solidFill>
                  <a:srgbClr val="F8F8F8"/>
                </a:solidFill>
                <a:effectLst>
                  <a:outerShdw blurRad="38100" dist="38100" dir="2700000" algn="tl">
                    <a:srgbClr val="000000"/>
                  </a:outerShdw>
                </a:effectLst>
                <a:latin typeface="Arial" charset="0"/>
              </a:rPr>
              <a:t>O</a:t>
            </a:r>
            <a:r>
              <a:rPr lang="tr-TR" sz="2400" b="1" dirty="0" err="1" smtClean="0">
                <a:solidFill>
                  <a:srgbClr val="F8F8F8"/>
                </a:solidFill>
                <a:effectLst>
                  <a:outerShdw blurRad="38100" dist="38100" dir="2700000" algn="tl">
                    <a:srgbClr val="000000"/>
                  </a:outerShdw>
                </a:effectLst>
                <a:latin typeface="Arial" charset="0"/>
              </a:rPr>
              <a:t>ksijen</a:t>
            </a:r>
            <a:r>
              <a:rPr lang="tr-TR" sz="2400" b="1" dirty="0" smtClean="0">
                <a:solidFill>
                  <a:srgbClr val="F8F8F8"/>
                </a:solidFill>
                <a:effectLst>
                  <a:outerShdw blurRad="38100" dist="38100" dir="2700000" algn="tl">
                    <a:srgbClr val="000000"/>
                  </a:outerShdw>
                </a:effectLst>
                <a:latin typeface="Arial" charset="0"/>
              </a:rPr>
              <a:t> azalır</a:t>
            </a:r>
            <a:endParaRPr lang="en-US" sz="2400" b="1" dirty="0">
              <a:solidFill>
                <a:srgbClr val="F8F8F8"/>
              </a:solidFill>
              <a:effectLst>
                <a:outerShdw blurRad="38100" dist="38100" dir="2700000" algn="tl">
                  <a:srgbClr val="000000"/>
                </a:outerShdw>
              </a:effectLst>
              <a:latin typeface="Arial" charset="0"/>
            </a:endParaRPr>
          </a:p>
          <a:p>
            <a:pPr>
              <a:spcBef>
                <a:spcPct val="50000"/>
              </a:spcBef>
              <a:defRPr/>
            </a:pPr>
            <a:r>
              <a:rPr lang="en-US" sz="2400" b="1" dirty="0" err="1" smtClean="0">
                <a:solidFill>
                  <a:srgbClr val="F8F8F8"/>
                </a:solidFill>
                <a:effectLst>
                  <a:outerShdw blurRad="38100" dist="38100" dir="2700000" algn="tl">
                    <a:srgbClr val="000000"/>
                  </a:outerShdw>
                </a:effectLst>
                <a:latin typeface="Arial" charset="0"/>
              </a:rPr>
              <a:t>Nitrat</a:t>
            </a:r>
            <a:r>
              <a:rPr lang="tr-TR" sz="2400" b="1" dirty="0" smtClean="0">
                <a:solidFill>
                  <a:srgbClr val="F8F8F8"/>
                </a:solidFill>
                <a:effectLst>
                  <a:outerShdw blurRad="38100" dist="38100" dir="2700000" algn="tl">
                    <a:srgbClr val="000000"/>
                  </a:outerShdw>
                </a:effectLst>
                <a:latin typeface="Arial" charset="0"/>
              </a:rPr>
              <a:t> azalır</a:t>
            </a:r>
          </a:p>
          <a:p>
            <a:pPr>
              <a:spcBef>
                <a:spcPct val="50000"/>
              </a:spcBef>
              <a:defRPr/>
            </a:pPr>
            <a:r>
              <a:rPr lang="tr-TR" sz="2400" b="1" dirty="0">
                <a:solidFill>
                  <a:srgbClr val="F8F8F8"/>
                </a:solidFill>
                <a:effectLst>
                  <a:outerShdw blurRad="38100" dist="38100" dir="2700000" algn="tl">
                    <a:srgbClr val="000000"/>
                  </a:outerShdw>
                </a:effectLst>
                <a:latin typeface="Arial" charset="0"/>
              </a:rPr>
              <a:t>F</a:t>
            </a:r>
            <a:r>
              <a:rPr lang="en-US" sz="2400" b="1" dirty="0" smtClean="0">
                <a:solidFill>
                  <a:srgbClr val="F8F8F8"/>
                </a:solidFill>
                <a:effectLst>
                  <a:outerShdw blurRad="38100" dist="38100" dir="2700000" algn="tl">
                    <a:srgbClr val="000000"/>
                  </a:outerShdw>
                </a:effectLst>
                <a:latin typeface="Arial" charset="0"/>
              </a:rPr>
              <a:t>e </a:t>
            </a:r>
            <a:r>
              <a:rPr lang="tr-TR" sz="2400" b="1" dirty="0" smtClean="0">
                <a:solidFill>
                  <a:srgbClr val="F8F8F8"/>
                </a:solidFill>
                <a:effectLst>
                  <a:outerShdw blurRad="38100" dist="38100" dir="2700000" algn="tl">
                    <a:srgbClr val="000000"/>
                  </a:outerShdw>
                </a:effectLst>
                <a:latin typeface="Arial" charset="0"/>
              </a:rPr>
              <a:t>indirgenir ve uzaklaşır, toprak griye döner</a:t>
            </a:r>
            <a:endParaRPr lang="en-US" sz="2400" b="1" dirty="0">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Arial" charset="0"/>
            </a:endParaRPr>
          </a:p>
        </p:txBody>
      </p:sp>
      <p:sp>
        <p:nvSpPr>
          <p:cNvPr id="664593" name="Text Box 17"/>
          <p:cNvSpPr txBox="1">
            <a:spLocks noChangeArrowheads="1"/>
          </p:cNvSpPr>
          <p:nvPr/>
        </p:nvSpPr>
        <p:spPr bwMode="auto">
          <a:xfrm>
            <a:off x="5334000" y="1100138"/>
            <a:ext cx="3810000" cy="2123658"/>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8F8F8"/>
                </a:solidFill>
                <a:effectLst>
                  <a:outerShdw blurRad="38100" dist="38100" dir="2700000" algn="tl">
                    <a:srgbClr val="000000"/>
                  </a:outerShdw>
                </a:effectLst>
                <a:latin typeface="Arial" charset="0"/>
              </a:rPr>
              <a:t>5. </a:t>
            </a:r>
            <a:r>
              <a:rPr lang="tr-TR" sz="2400" b="1" dirty="0" smtClean="0">
                <a:solidFill>
                  <a:srgbClr val="F8F8F8"/>
                </a:solidFill>
                <a:effectLst>
                  <a:outerShdw blurRad="38100" dist="38100" dir="2700000" algn="tl">
                    <a:srgbClr val="000000"/>
                  </a:outerShdw>
                </a:effectLst>
                <a:latin typeface="Arial" charset="0"/>
              </a:rPr>
              <a:t>İndirgenen demir ayrışan kökten uzaklaşır.</a:t>
            </a:r>
            <a:endParaRPr lang="en-US" sz="2400" b="1" dirty="0">
              <a:solidFill>
                <a:srgbClr val="F8F8F8"/>
              </a:solidFill>
              <a:effectLst>
                <a:outerShdw blurRad="38100" dist="38100" dir="2700000" algn="tl">
                  <a:srgbClr val="000000"/>
                </a:outerShdw>
              </a:effectLst>
              <a:latin typeface="Arial" charset="0"/>
            </a:endParaRPr>
          </a:p>
          <a:p>
            <a:pPr>
              <a:spcBef>
                <a:spcPct val="50000"/>
              </a:spcBef>
              <a:defRPr/>
            </a:pPr>
            <a:r>
              <a:rPr lang="tr-TR" sz="2400" b="1" dirty="0" smtClean="0">
                <a:solidFill>
                  <a:srgbClr val="F8F8F8"/>
                </a:solidFill>
                <a:effectLst>
                  <a:outerShdw blurRad="38100" dist="38100" dir="2700000" algn="tl">
                    <a:srgbClr val="000000"/>
                  </a:outerShdw>
                </a:effectLst>
                <a:latin typeface="Arial" charset="0"/>
              </a:rPr>
              <a:t>İndirgenmiş </a:t>
            </a:r>
            <a:r>
              <a:rPr lang="tr-TR" sz="2400" b="1" dirty="0" err="1" smtClean="0">
                <a:solidFill>
                  <a:srgbClr val="F8F8F8"/>
                </a:solidFill>
                <a:effectLst>
                  <a:outerShdw blurRad="38100" dist="38100" dir="2700000" algn="tl">
                    <a:srgbClr val="000000"/>
                  </a:outerShdw>
                </a:effectLst>
                <a:latin typeface="Arial" charset="0"/>
              </a:rPr>
              <a:t>Fe</a:t>
            </a:r>
            <a:r>
              <a:rPr lang="tr-TR" sz="2400" b="1" dirty="0" smtClean="0">
                <a:solidFill>
                  <a:srgbClr val="F8F8F8"/>
                </a:solidFill>
                <a:effectLst>
                  <a:outerShdw blurRad="38100" dist="38100" dir="2700000" algn="tl">
                    <a:srgbClr val="000000"/>
                  </a:outerShdw>
                </a:effectLst>
                <a:latin typeface="Arial" charset="0"/>
              </a:rPr>
              <a:t> okside olur</a:t>
            </a:r>
            <a:r>
              <a:rPr lang="en-US" sz="2400" b="1" dirty="0" smtClean="0">
                <a:solidFill>
                  <a:srgbClr val="F8F8F8"/>
                </a:solidFill>
                <a:effectLst>
                  <a:outerShdw blurRad="38100" dist="38100" dir="2700000" algn="tl">
                    <a:srgbClr val="000000"/>
                  </a:outerShdw>
                </a:effectLst>
                <a:latin typeface="Arial" charset="0"/>
              </a:rPr>
              <a:t>, </a:t>
            </a:r>
            <a:r>
              <a:rPr lang="tr-TR" sz="2400" b="1" dirty="0" err="1" smtClean="0">
                <a:solidFill>
                  <a:srgbClr val="F8F8F8"/>
                </a:solidFill>
                <a:effectLst>
                  <a:outerShdw blurRad="38100" dist="38100" dir="2700000" algn="tl">
                    <a:srgbClr val="000000"/>
                  </a:outerShdw>
                </a:effectLst>
                <a:latin typeface="Arial" charset="0"/>
              </a:rPr>
              <a:t>toprakkırmızıya</a:t>
            </a:r>
            <a:r>
              <a:rPr lang="tr-TR" sz="2400" b="1" dirty="0" smtClean="0">
                <a:solidFill>
                  <a:srgbClr val="F8F8F8"/>
                </a:solidFill>
                <a:effectLst>
                  <a:outerShdw blurRad="38100" dist="38100" dir="2700000" algn="tl">
                    <a:srgbClr val="000000"/>
                  </a:outerShdw>
                </a:effectLst>
                <a:latin typeface="Arial" charset="0"/>
              </a:rPr>
              <a:t> döner.</a:t>
            </a:r>
            <a:endParaRPr lang="en-US" sz="2400" b="1" dirty="0">
              <a:solidFill>
                <a:srgbClr val="990000"/>
              </a:solidFill>
              <a:effectLst>
                <a:outerShdw blurRad="38100" dist="38100" dir="2700000" algn="tl">
                  <a:srgbClr val="000000"/>
                </a:outerShdw>
              </a:effectLst>
              <a:latin typeface="Arial" charset="0"/>
            </a:endParaRPr>
          </a:p>
        </p:txBody>
      </p:sp>
      <p:sp>
        <p:nvSpPr>
          <p:cNvPr id="664594" name="Text Box 18"/>
          <p:cNvSpPr txBox="1">
            <a:spLocks noChangeArrowheads="1"/>
          </p:cNvSpPr>
          <p:nvPr/>
        </p:nvSpPr>
        <p:spPr bwMode="auto">
          <a:xfrm>
            <a:off x="5410200" y="4283075"/>
            <a:ext cx="3657600" cy="830997"/>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8F8F8"/>
                </a:solidFill>
                <a:effectLst>
                  <a:outerShdw blurRad="38100" dist="38100" dir="2700000" algn="tl">
                    <a:srgbClr val="000000"/>
                  </a:outerShdw>
                </a:effectLst>
                <a:latin typeface="Arial" charset="0"/>
              </a:rPr>
              <a:t>7. </a:t>
            </a:r>
            <a:r>
              <a:rPr lang="tr-TR" sz="2400" b="1" dirty="0" smtClean="0">
                <a:solidFill>
                  <a:srgbClr val="F8F8F8"/>
                </a:solidFill>
                <a:effectLst>
                  <a:outerShdw blurRad="38100" dist="38100" dir="2700000" algn="tl">
                    <a:srgbClr val="000000"/>
                  </a:outerShdw>
                </a:effectLst>
                <a:latin typeface="Arial" charset="0"/>
              </a:rPr>
              <a:t>Kök tamamıyla ayrışır.</a:t>
            </a:r>
            <a:endParaRPr lang="en-US" sz="2400" b="1" dirty="0">
              <a:solidFill>
                <a:srgbClr val="F8F8F8"/>
              </a:solidFill>
              <a:effectLst>
                <a:outerShdw blurRad="38100" dist="38100" dir="2700000" algn="tl">
                  <a:srgbClr val="000000"/>
                </a:outerShdw>
              </a:effectLst>
              <a:latin typeface="Arial" charset="0"/>
            </a:endParaRPr>
          </a:p>
        </p:txBody>
      </p:sp>
      <p:sp>
        <p:nvSpPr>
          <p:cNvPr id="664595" name="Text Box 19"/>
          <p:cNvSpPr txBox="1">
            <a:spLocks noChangeArrowheads="1"/>
          </p:cNvSpPr>
          <p:nvPr/>
        </p:nvSpPr>
        <p:spPr bwMode="auto">
          <a:xfrm>
            <a:off x="5410200" y="3292475"/>
            <a:ext cx="3657600" cy="1200329"/>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8F8F8"/>
                </a:solidFill>
                <a:effectLst>
                  <a:outerShdw blurRad="38100" dist="38100" dir="2700000" algn="tl">
                    <a:srgbClr val="000000"/>
                  </a:outerShdw>
                </a:effectLst>
                <a:latin typeface="Arial" charset="0"/>
              </a:rPr>
              <a:t>6. </a:t>
            </a:r>
            <a:r>
              <a:rPr lang="tr-TR" sz="2400" b="1" dirty="0" smtClean="0">
                <a:solidFill>
                  <a:srgbClr val="F8F8F8"/>
                </a:solidFill>
                <a:effectLst>
                  <a:outerShdw blurRad="38100" dist="38100" dir="2700000" algn="tl">
                    <a:srgbClr val="000000"/>
                  </a:outerShdw>
                </a:effectLst>
                <a:latin typeface="Arial" charset="0"/>
              </a:rPr>
              <a:t>Su köklerin oluşturduğu kanallardan drene olur.</a:t>
            </a:r>
            <a:endParaRPr lang="en-US" sz="2400" b="1" dirty="0">
              <a:solidFill>
                <a:srgbClr val="F8F8F8"/>
              </a:solidFill>
              <a:effectLst>
                <a:outerShdw blurRad="38100" dist="38100" dir="2700000" algn="tl">
                  <a:srgbClr val="000000"/>
                </a:outerShdw>
              </a:effectLst>
              <a:latin typeface="Arial" charset="0"/>
            </a:endParaRPr>
          </a:p>
        </p:txBody>
      </p:sp>
      <p:sp>
        <p:nvSpPr>
          <p:cNvPr id="664596" name="Text Box 20"/>
          <p:cNvSpPr txBox="1">
            <a:spLocks noChangeArrowheads="1"/>
          </p:cNvSpPr>
          <p:nvPr/>
        </p:nvSpPr>
        <p:spPr bwMode="auto">
          <a:xfrm>
            <a:off x="5410200" y="5334000"/>
            <a:ext cx="3657600" cy="830997"/>
          </a:xfrm>
          <a:prstGeom prst="rect">
            <a:avLst/>
          </a:prstGeom>
          <a:noFill/>
          <a:ln w="9525">
            <a:noFill/>
            <a:miter lim="800000"/>
            <a:headEnd/>
            <a:tailEnd/>
          </a:ln>
          <a:effectLst/>
        </p:spPr>
        <p:txBody>
          <a:bodyPr>
            <a:spAutoFit/>
          </a:bodyPr>
          <a:lstStyle/>
          <a:p>
            <a:pPr>
              <a:spcBef>
                <a:spcPct val="50000"/>
              </a:spcBef>
              <a:defRPr/>
            </a:pPr>
            <a:r>
              <a:rPr lang="en-US" sz="2400" b="1" dirty="0">
                <a:solidFill>
                  <a:schemeClr val="accent2"/>
                </a:solidFill>
                <a:effectLst>
                  <a:outerShdw blurRad="38100" dist="38100" dir="2700000" algn="tl">
                    <a:srgbClr val="000000"/>
                  </a:outerShdw>
                </a:effectLst>
                <a:latin typeface="Arial" charset="0"/>
              </a:rPr>
              <a:t>8. </a:t>
            </a:r>
            <a:r>
              <a:rPr lang="tr-TR" sz="2400" b="1" dirty="0" smtClean="0">
                <a:solidFill>
                  <a:schemeClr val="accent2"/>
                </a:solidFill>
                <a:effectLst>
                  <a:outerShdw blurRad="38100" dist="38100" dir="2700000" algn="tl">
                    <a:srgbClr val="000000"/>
                  </a:outerShdw>
                </a:effectLst>
                <a:latin typeface="Arial" charset="0"/>
              </a:rPr>
              <a:t>Su tablasının seviyesi düşer</a:t>
            </a:r>
            <a:r>
              <a:rPr lang="en-US" sz="2400" dirty="0" smtClean="0">
                <a:latin typeface="Arial" charset="0"/>
              </a:rPr>
              <a:t> </a:t>
            </a:r>
            <a:endParaRPr lang="en-US" sz="2400" dirty="0">
              <a:latin typeface="Arial" charset="0"/>
            </a:endParaRPr>
          </a:p>
        </p:txBody>
      </p:sp>
      <p:sp>
        <p:nvSpPr>
          <p:cNvPr id="664597" name="Text Box 21"/>
          <p:cNvSpPr txBox="1">
            <a:spLocks noChangeArrowheads="1"/>
          </p:cNvSpPr>
          <p:nvPr/>
        </p:nvSpPr>
        <p:spPr bwMode="auto">
          <a:xfrm>
            <a:off x="762000" y="6172200"/>
            <a:ext cx="2590800" cy="461665"/>
          </a:xfrm>
          <a:prstGeom prst="rect">
            <a:avLst/>
          </a:prstGeom>
          <a:noFill/>
          <a:ln w="9525">
            <a:noFill/>
            <a:miter lim="800000"/>
            <a:headEnd/>
            <a:tailEnd/>
          </a:ln>
          <a:effectLst/>
        </p:spPr>
        <p:txBody>
          <a:bodyPr>
            <a:spAutoFit/>
          </a:bodyPr>
          <a:lstStyle/>
          <a:p>
            <a:pPr>
              <a:spcBef>
                <a:spcPct val="50000"/>
              </a:spcBef>
              <a:defRPr/>
            </a:pPr>
            <a:r>
              <a:rPr lang="en-US" sz="2400" b="1" dirty="0" smtClean="0">
                <a:solidFill>
                  <a:srgbClr val="F8F8F8"/>
                </a:solidFill>
                <a:effectLst>
                  <a:outerShdw blurRad="38100" dist="38100" dir="2700000" algn="tl">
                    <a:srgbClr val="000000"/>
                  </a:outerShdw>
                </a:effectLst>
                <a:latin typeface="Arial" charset="0"/>
              </a:rPr>
              <a:t>Redo</a:t>
            </a:r>
            <a:r>
              <a:rPr lang="tr-TR" sz="2400" b="1" dirty="0" err="1" smtClean="0">
                <a:solidFill>
                  <a:srgbClr val="F8F8F8"/>
                </a:solidFill>
                <a:effectLst>
                  <a:outerShdw blurRad="38100" dist="38100" dir="2700000" algn="tl">
                    <a:srgbClr val="000000"/>
                  </a:outerShdw>
                </a:effectLst>
                <a:latin typeface="Arial" charset="0"/>
              </a:rPr>
              <a:t>ks</a:t>
            </a:r>
            <a:r>
              <a:rPr lang="tr-TR" sz="2400" b="1" dirty="0" smtClean="0">
                <a:solidFill>
                  <a:srgbClr val="F8F8F8"/>
                </a:solidFill>
                <a:effectLst>
                  <a:outerShdw blurRad="38100" dist="38100" dir="2700000" algn="tl">
                    <a:srgbClr val="000000"/>
                  </a:outerShdw>
                </a:effectLst>
                <a:latin typeface="Arial" charset="0"/>
              </a:rPr>
              <a:t> azalır</a:t>
            </a:r>
            <a:endParaRPr lang="en-US" sz="2400" b="1" dirty="0">
              <a:solidFill>
                <a:srgbClr val="F8F8F8"/>
              </a:solidFill>
              <a:effectLst>
                <a:outerShdw blurRad="38100" dist="38100" dir="2700000" algn="tl">
                  <a:srgbClr val="000000"/>
                </a:outerShdw>
              </a:effectLst>
              <a:latin typeface="Arial" charset="0"/>
            </a:endParaRPr>
          </a:p>
        </p:txBody>
      </p:sp>
      <p:sp>
        <p:nvSpPr>
          <p:cNvPr id="664598" name="Line 22"/>
          <p:cNvSpPr>
            <a:spLocks noChangeShapeType="1"/>
          </p:cNvSpPr>
          <p:nvPr/>
        </p:nvSpPr>
        <p:spPr bwMode="auto">
          <a:xfrm flipV="1">
            <a:off x="2819400" y="3810000"/>
            <a:ext cx="1295400" cy="2362200"/>
          </a:xfrm>
          <a:prstGeom prst="line">
            <a:avLst/>
          </a:prstGeom>
          <a:noFill/>
          <a:ln w="76200">
            <a:solidFill>
              <a:srgbClr val="F8F8F8"/>
            </a:solidFill>
            <a:round/>
            <a:headEnd/>
            <a:tailEnd type="triangle" w="med" len="med"/>
          </a:ln>
        </p:spPr>
        <p:txBody>
          <a:bodyPr/>
          <a:lstStyle/>
          <a:p>
            <a:endParaRPr lang="tr-TR"/>
          </a:p>
        </p:txBody>
      </p:sp>
      <p:sp>
        <p:nvSpPr>
          <p:cNvPr id="664599" name="Text Box 23"/>
          <p:cNvSpPr txBox="1">
            <a:spLocks noChangeArrowheads="1"/>
          </p:cNvSpPr>
          <p:nvPr/>
        </p:nvSpPr>
        <p:spPr bwMode="auto">
          <a:xfrm>
            <a:off x="6156176" y="0"/>
            <a:ext cx="2987824" cy="1200329"/>
          </a:xfrm>
          <a:prstGeom prst="rect">
            <a:avLst/>
          </a:prstGeom>
          <a:noFill/>
          <a:ln w="9525">
            <a:noFill/>
            <a:miter lim="800000"/>
            <a:headEnd/>
            <a:tailEnd/>
          </a:ln>
          <a:effectLst/>
        </p:spPr>
        <p:txBody>
          <a:bodyPr wrap="square">
            <a:spAutoFit/>
          </a:bodyPr>
          <a:lstStyle/>
          <a:p>
            <a:pPr algn="ctr">
              <a:spcBef>
                <a:spcPct val="50000"/>
              </a:spcBef>
              <a:defRPr/>
            </a:pPr>
            <a:r>
              <a:rPr lang="en-US" sz="2400" b="1" dirty="0" smtClean="0">
                <a:solidFill>
                  <a:srgbClr val="F8F8F8"/>
                </a:solidFill>
                <a:effectLst>
                  <a:outerShdw blurRad="38100" dist="38100" dir="2700000" algn="tl">
                    <a:srgbClr val="000000"/>
                  </a:outerShdw>
                </a:effectLst>
                <a:latin typeface="Arial" charset="0"/>
              </a:rPr>
              <a:t>Redo</a:t>
            </a:r>
            <a:r>
              <a:rPr lang="tr-TR" sz="2400" b="1" dirty="0" err="1" smtClean="0">
                <a:solidFill>
                  <a:srgbClr val="F8F8F8"/>
                </a:solidFill>
                <a:effectLst>
                  <a:outerShdw blurRad="38100" dist="38100" dir="2700000" algn="tl">
                    <a:srgbClr val="000000"/>
                  </a:outerShdw>
                </a:effectLst>
                <a:latin typeface="Arial" charset="0"/>
              </a:rPr>
              <a:t>ks</a:t>
            </a:r>
            <a:r>
              <a:rPr lang="tr-TR" sz="2400" b="1" dirty="0" smtClean="0">
                <a:solidFill>
                  <a:srgbClr val="F8F8F8"/>
                </a:solidFill>
                <a:effectLst>
                  <a:outerShdw blurRad="38100" dist="38100" dir="2700000" algn="tl">
                    <a:srgbClr val="000000"/>
                  </a:outerShdw>
                </a:effectLst>
                <a:latin typeface="Arial" charset="0"/>
              </a:rPr>
              <a:t> konsantrasyonu</a:t>
            </a:r>
            <a:r>
              <a:rPr lang="en-US" sz="2400" b="1" dirty="0" smtClean="0">
                <a:solidFill>
                  <a:srgbClr val="F8F8F8"/>
                </a:solidFill>
                <a:effectLst>
                  <a:outerShdw blurRad="38100" dist="38100" dir="2700000" algn="tl">
                    <a:srgbClr val="000000"/>
                  </a:outerShdw>
                </a:effectLst>
                <a:latin typeface="Arial" charset="0"/>
              </a:rPr>
              <a:t> </a:t>
            </a:r>
            <a:r>
              <a:rPr lang="en-US" sz="2400" b="1" dirty="0">
                <a:solidFill>
                  <a:srgbClr val="F8F8F8"/>
                </a:solidFill>
                <a:effectLst>
                  <a:outerShdw blurRad="38100" dist="38100" dir="2700000" algn="tl">
                    <a:srgbClr val="000000"/>
                  </a:outerShdw>
                </a:effectLst>
                <a:latin typeface="Arial" charset="0"/>
              </a:rPr>
              <a:t>(</a:t>
            </a:r>
            <a:r>
              <a:rPr lang="en-US" sz="2400" b="1" dirty="0" err="1" smtClean="0">
                <a:solidFill>
                  <a:srgbClr val="F8F8F8"/>
                </a:solidFill>
                <a:effectLst>
                  <a:outerShdw blurRad="38100" dist="38100" dir="2700000" algn="tl">
                    <a:srgbClr val="000000"/>
                  </a:outerShdw>
                </a:effectLst>
                <a:latin typeface="Arial" charset="0"/>
              </a:rPr>
              <a:t>Por</a:t>
            </a:r>
            <a:r>
              <a:rPr lang="tr-TR" sz="2400" b="1" dirty="0" smtClean="0">
                <a:solidFill>
                  <a:srgbClr val="F8F8F8"/>
                </a:solidFill>
                <a:effectLst>
                  <a:outerShdw blurRad="38100" dist="38100" dir="2700000" algn="tl">
                    <a:srgbClr val="000000"/>
                  </a:outerShdw>
                </a:effectLst>
                <a:latin typeface="Arial" charset="0"/>
              </a:rPr>
              <a:t> kenarları</a:t>
            </a:r>
            <a:r>
              <a:rPr lang="en-US" sz="2400" b="1" dirty="0" smtClean="0">
                <a:solidFill>
                  <a:srgbClr val="F8F8F8"/>
                </a:solidFill>
                <a:effectLst>
                  <a:outerShdw blurRad="38100" dist="38100" dir="2700000" algn="tl">
                    <a:srgbClr val="000000"/>
                  </a:outerShdw>
                </a:effectLst>
                <a:latin typeface="Arial" charset="0"/>
              </a:rPr>
              <a:t>)</a:t>
            </a:r>
            <a:endParaRPr lang="en-US" sz="2400" b="1" dirty="0">
              <a:solidFill>
                <a:srgbClr val="F8F8F8"/>
              </a:solidFill>
              <a:effectLst>
                <a:outerShdw blurRad="38100" dist="38100" dir="2700000" algn="tl">
                  <a:srgbClr val="000000"/>
                </a:outerShdw>
              </a:effectLst>
              <a:latin typeface="Arial" charset="0"/>
            </a:endParaRPr>
          </a:p>
        </p:txBody>
      </p:sp>
      <p:sp>
        <p:nvSpPr>
          <p:cNvPr id="664600" name="Line 24"/>
          <p:cNvSpPr>
            <a:spLocks noChangeShapeType="1"/>
          </p:cNvSpPr>
          <p:nvPr/>
        </p:nvSpPr>
        <p:spPr bwMode="auto">
          <a:xfrm flipH="1">
            <a:off x="4267200" y="685800"/>
            <a:ext cx="1828800" cy="1295400"/>
          </a:xfrm>
          <a:prstGeom prst="line">
            <a:avLst/>
          </a:prstGeom>
          <a:noFill/>
          <a:ln w="76200">
            <a:solidFill>
              <a:srgbClr val="F8F8F8"/>
            </a:solidFill>
            <a:round/>
            <a:headEnd/>
            <a:tailEnd type="triangle" w="med" len="med"/>
          </a:ln>
        </p:spPr>
        <p:txBody>
          <a:bodyPr/>
          <a:lstStyle/>
          <a:p>
            <a:endParaRPr lang="tr-TR"/>
          </a:p>
        </p:txBody>
      </p:sp>
      <p:sp>
        <p:nvSpPr>
          <p:cNvPr id="664601" name="Line 25"/>
          <p:cNvSpPr>
            <a:spLocks noChangeShapeType="1"/>
          </p:cNvSpPr>
          <p:nvPr/>
        </p:nvSpPr>
        <p:spPr bwMode="auto">
          <a:xfrm flipH="1">
            <a:off x="5029200" y="685800"/>
            <a:ext cx="1066800" cy="0"/>
          </a:xfrm>
          <a:prstGeom prst="line">
            <a:avLst/>
          </a:prstGeom>
          <a:noFill/>
          <a:ln w="76200">
            <a:solidFill>
              <a:srgbClr val="F8F8F8"/>
            </a:solidFill>
            <a:round/>
            <a:headEnd/>
            <a:tailEnd type="triangle" w="med" len="med"/>
          </a:ln>
        </p:spPr>
        <p:txBody>
          <a:bodyPr/>
          <a:lstStyle/>
          <a:p>
            <a:endParaRPr lang="tr-TR"/>
          </a:p>
        </p:txBody>
      </p:sp>
      <p:grpSp>
        <p:nvGrpSpPr>
          <p:cNvPr id="2" name="Group 26"/>
          <p:cNvGrpSpPr>
            <a:grpSpLocks/>
          </p:cNvGrpSpPr>
          <p:nvPr/>
        </p:nvGrpSpPr>
        <p:grpSpPr bwMode="auto">
          <a:xfrm>
            <a:off x="0" y="138113"/>
            <a:ext cx="9144000" cy="6858000"/>
            <a:chOff x="0" y="0"/>
            <a:chExt cx="5760" cy="4320"/>
          </a:xfrm>
        </p:grpSpPr>
        <p:sp>
          <p:nvSpPr>
            <p:cNvPr id="664603" name="Text Box 27"/>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64604" name="Text Box 28"/>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64605" name="Text Box 29"/>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7438" name="Line 30"/>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31"/>
            <p:cNvGrpSpPr>
              <a:grpSpLocks/>
            </p:cNvGrpSpPr>
            <p:nvPr/>
          </p:nvGrpSpPr>
          <p:grpSpPr bwMode="auto">
            <a:xfrm>
              <a:off x="4320" y="4136"/>
              <a:ext cx="1440" cy="184"/>
              <a:chOff x="3843" y="3984"/>
              <a:chExt cx="1917" cy="328"/>
            </a:xfrm>
          </p:grpSpPr>
          <p:sp>
            <p:nvSpPr>
              <p:cNvPr id="664608" name="Text Box 32"/>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17448" name="Picture 33"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64610" name="Text Box 34"/>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dirty="0">
                  <a:solidFill>
                    <a:srgbClr val="FFFFFF"/>
                  </a:solidFill>
                  <a:effectLst>
                    <a:outerShdw blurRad="38100" dist="38100" dir="2700000" algn="tl">
                      <a:srgbClr val="000000"/>
                    </a:outerShdw>
                  </a:effectLst>
                  <a:latin typeface="Arial" charset="0"/>
                </a:rPr>
                <a:t>NC STATE</a:t>
              </a:r>
              <a:r>
                <a:rPr lang="en-US" sz="800" dirty="0">
                  <a:solidFill>
                    <a:srgbClr val="FFFFFF"/>
                  </a:solidFill>
                  <a:effectLst>
                    <a:outerShdw blurRad="38100" dist="38100" dir="2700000" algn="tl">
                      <a:srgbClr val="000000"/>
                    </a:outerShdw>
                  </a:effectLst>
                  <a:latin typeface="Arial" charset="0"/>
                </a:rPr>
                <a:t> UNIVERSITY</a:t>
              </a:r>
            </a:p>
            <a:p>
              <a:pPr algn="ctr" eaLnBrk="0" hangingPunct="0">
                <a:defRPr/>
              </a:pPr>
              <a:r>
                <a:rPr lang="en-US" sz="800" dirty="0">
                  <a:solidFill>
                    <a:srgbClr val="FFFFFF"/>
                  </a:solidFill>
                  <a:effectLst>
                    <a:outerShdw blurRad="38100" dist="38100" dir="2700000" algn="tl">
                      <a:srgbClr val="000000"/>
                    </a:outerShdw>
                  </a:effectLst>
                  <a:latin typeface="Arial" charset="0"/>
                </a:rPr>
                <a:t>DEPARTMENT of </a:t>
              </a:r>
              <a:r>
                <a:rPr lang="en-US" sz="800" b="1" dirty="0">
                  <a:solidFill>
                    <a:srgbClr val="FFFFFF"/>
                  </a:solidFill>
                  <a:effectLst>
                    <a:outerShdw blurRad="38100" dist="38100" dir="2700000" algn="tl">
                      <a:srgbClr val="000000"/>
                    </a:outerShdw>
                  </a:effectLst>
                  <a:latin typeface="Arial" charset="0"/>
                </a:rPr>
                <a:t>SOIL SCIENCE</a:t>
              </a:r>
            </a:p>
          </p:txBody>
        </p:sp>
        <p:sp>
          <p:nvSpPr>
            <p:cNvPr id="17441" name="Line 35"/>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36"/>
            <p:cNvGrpSpPr>
              <a:grpSpLocks/>
            </p:cNvGrpSpPr>
            <p:nvPr/>
          </p:nvGrpSpPr>
          <p:grpSpPr bwMode="auto">
            <a:xfrm>
              <a:off x="4320" y="4136"/>
              <a:ext cx="1440" cy="184"/>
              <a:chOff x="3843" y="3984"/>
              <a:chExt cx="1917" cy="328"/>
            </a:xfrm>
          </p:grpSpPr>
          <p:sp>
            <p:nvSpPr>
              <p:cNvPr id="664613" name="Text Box 37"/>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17446" name="Picture 38"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17443" name="Line 39"/>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17444" name="Line 40"/>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pic>
        <p:nvPicPr>
          <p:cNvPr id="41" name="Picture 2" descr="DSCN0769"/>
          <p:cNvPicPr>
            <a:picLocks noChangeAspect="1" noChangeArrowheads="1"/>
          </p:cNvPicPr>
          <p:nvPr/>
        </p:nvPicPr>
        <p:blipFill>
          <a:blip r:embed="rId4" cstate="print"/>
          <a:srcRect/>
          <a:stretch>
            <a:fillRect/>
          </a:stretch>
        </p:blipFill>
        <p:spPr bwMode="auto">
          <a:xfrm>
            <a:off x="0" y="9525"/>
            <a:ext cx="9144000" cy="6858000"/>
          </a:xfrm>
          <a:prstGeom prst="rect">
            <a:avLst/>
          </a:prstGeom>
          <a:noFill/>
          <a:ln w="38100">
            <a:solidFill>
              <a:schemeClr val="tx1"/>
            </a:solidFill>
            <a:miter lim="800000"/>
            <a:headEnd/>
            <a:tailEnd/>
          </a:ln>
        </p:spPr>
      </p:pic>
      <p:sp>
        <p:nvSpPr>
          <p:cNvPr id="42" name="41 Dikdörtgen"/>
          <p:cNvSpPr/>
          <p:nvPr/>
        </p:nvSpPr>
        <p:spPr>
          <a:xfrm>
            <a:off x="2051720" y="1700808"/>
            <a:ext cx="3293088" cy="369332"/>
          </a:xfrm>
          <a:prstGeom prst="rect">
            <a:avLst/>
          </a:prstGeom>
        </p:spPr>
        <p:txBody>
          <a:bodyPr wrap="square">
            <a:spAutoFit/>
          </a:bodyPr>
          <a:lstStyle/>
          <a:p>
            <a:r>
              <a:rPr lang="en-US" dirty="0" smtClean="0">
                <a:solidFill>
                  <a:schemeClr val="bg1"/>
                </a:solidFill>
              </a:rPr>
              <a:t>Fe </a:t>
            </a:r>
            <a:r>
              <a:rPr lang="en-US" dirty="0" err="1" smtClean="0">
                <a:solidFill>
                  <a:schemeClr val="bg1"/>
                </a:solidFill>
              </a:rPr>
              <a:t>por</a:t>
            </a:r>
            <a:r>
              <a:rPr lang="en-US" dirty="0" smtClean="0">
                <a:solidFill>
                  <a:schemeClr val="bg1"/>
                </a:solidFill>
              </a:rPr>
              <a:t> </a:t>
            </a:r>
            <a:r>
              <a:rPr lang="tr-TR" dirty="0" smtClean="0">
                <a:solidFill>
                  <a:schemeClr val="bg1"/>
                </a:solidFill>
              </a:rPr>
              <a:t>kenarları</a:t>
            </a:r>
            <a:endParaRPr lang="tr-TR" dirty="0"/>
          </a:p>
        </p:txBody>
      </p:sp>
      <p:cxnSp>
        <p:nvCxnSpPr>
          <p:cNvPr id="44" name="43 Düz Ok Bağlayıcısı"/>
          <p:cNvCxnSpPr/>
          <p:nvPr/>
        </p:nvCxnSpPr>
        <p:spPr>
          <a:xfrm flipV="1">
            <a:off x="3923928" y="1484784"/>
            <a:ext cx="1368152" cy="36004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6" name="45 Düz Ok Bağlayıcısı"/>
          <p:cNvCxnSpPr/>
          <p:nvPr/>
        </p:nvCxnSpPr>
        <p:spPr>
          <a:xfrm>
            <a:off x="3779912" y="1916832"/>
            <a:ext cx="3600400" cy="1296144"/>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64589"/>
                                        </p:tgtEl>
                                        <p:attrNameLst>
                                          <p:attrName>style.visibility</p:attrName>
                                        </p:attrNameLst>
                                      </p:cBhvr>
                                      <p:to>
                                        <p:strVal val="visible"/>
                                      </p:to>
                                    </p:set>
                                    <p:anim calcmode="lin" valueType="num">
                                      <p:cBhvr additive="base">
                                        <p:cTn id="7" dur="1000" fill="hold"/>
                                        <p:tgtEl>
                                          <p:spTgt spid="664589"/>
                                        </p:tgtEl>
                                        <p:attrNameLst>
                                          <p:attrName>ppt_x</p:attrName>
                                        </p:attrNameLst>
                                      </p:cBhvr>
                                      <p:tavLst>
                                        <p:tav tm="0">
                                          <p:val>
                                            <p:strVal val="#ppt_x"/>
                                          </p:val>
                                        </p:tav>
                                        <p:tav tm="100000">
                                          <p:val>
                                            <p:strVal val="#ppt_x"/>
                                          </p:val>
                                        </p:tav>
                                      </p:tavLst>
                                    </p:anim>
                                    <p:anim calcmode="lin" valueType="num">
                                      <p:cBhvr additive="base">
                                        <p:cTn id="8" dur="1000" fill="hold"/>
                                        <p:tgtEl>
                                          <p:spTgt spid="66458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664589"/>
                                        </p:tgtEl>
                                        <p:attrNameLst>
                                          <p:attrName>style.visibility</p:attrName>
                                        </p:attrNameLst>
                                      </p:cBhvr>
                                      <p:to>
                                        <p:strVal val="hidden"/>
                                      </p:to>
                                    </p:set>
                                  </p:subTnLst>
                                </p:cTn>
                              </p:par>
                              <p:par>
                                <p:cTn id="9" presetID="2" presetClass="entr" presetSubtype="1" fill="hold" grpId="0" nodeType="withEffect">
                                  <p:stCondLst>
                                    <p:cond delay="0"/>
                                  </p:stCondLst>
                                  <p:childTnLst>
                                    <p:set>
                                      <p:cBhvr>
                                        <p:cTn id="10" dur="1" fill="hold">
                                          <p:stCondLst>
                                            <p:cond delay="0"/>
                                          </p:stCondLst>
                                        </p:cTn>
                                        <p:tgtEl>
                                          <p:spTgt spid="664584"/>
                                        </p:tgtEl>
                                        <p:attrNameLst>
                                          <p:attrName>style.visibility</p:attrName>
                                        </p:attrNameLst>
                                      </p:cBhvr>
                                      <p:to>
                                        <p:strVal val="visible"/>
                                      </p:to>
                                    </p:set>
                                    <p:anim calcmode="lin" valueType="num">
                                      <p:cBhvr additive="base">
                                        <p:cTn id="11" dur="2000" fill="hold"/>
                                        <p:tgtEl>
                                          <p:spTgt spid="664584"/>
                                        </p:tgtEl>
                                        <p:attrNameLst>
                                          <p:attrName>ppt_x</p:attrName>
                                        </p:attrNameLst>
                                      </p:cBhvr>
                                      <p:tavLst>
                                        <p:tav tm="0">
                                          <p:val>
                                            <p:strVal val="#ppt_x"/>
                                          </p:val>
                                        </p:tav>
                                        <p:tav tm="100000">
                                          <p:val>
                                            <p:strVal val="#ppt_x"/>
                                          </p:val>
                                        </p:tav>
                                      </p:tavLst>
                                    </p:anim>
                                    <p:anim calcmode="lin" valueType="num">
                                      <p:cBhvr additive="base">
                                        <p:cTn id="12" dur="2000" fill="hold"/>
                                        <p:tgtEl>
                                          <p:spTgt spid="66458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4586"/>
                                        </p:tgtEl>
                                        <p:attrNameLst>
                                          <p:attrName>style.visibility</p:attrName>
                                        </p:attrNameLst>
                                      </p:cBhvr>
                                      <p:to>
                                        <p:strVal val="visible"/>
                                      </p:to>
                                    </p:set>
                                    <p:animEffect transition="in" filter="dissolve">
                                      <p:cBhvr>
                                        <p:cTn id="17" dur="3000"/>
                                        <p:tgtEl>
                                          <p:spTgt spid="664586"/>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0" nodeType="clickEffect">
                                  <p:stCondLst>
                                    <p:cond delay="0"/>
                                  </p:stCondLst>
                                  <p:childTnLst>
                                    <p:set>
                                      <p:cBhvr>
                                        <p:cTn id="21" dur="1" fill="hold">
                                          <p:stCondLst>
                                            <p:cond delay="0"/>
                                          </p:stCondLst>
                                        </p:cTn>
                                        <p:tgtEl>
                                          <p:spTgt spid="664581"/>
                                        </p:tgtEl>
                                        <p:attrNameLst>
                                          <p:attrName>style.visibility</p:attrName>
                                        </p:attrNameLst>
                                      </p:cBhvr>
                                      <p:to>
                                        <p:strVal val="visible"/>
                                      </p:to>
                                    </p:set>
                                    <p:anim calcmode="lin" valueType="num">
                                      <p:cBhvr additive="base">
                                        <p:cTn id="22" dur="2000" fill="hold"/>
                                        <p:tgtEl>
                                          <p:spTgt spid="664581"/>
                                        </p:tgtEl>
                                        <p:attrNameLst>
                                          <p:attrName>ppt_x</p:attrName>
                                        </p:attrNameLst>
                                      </p:cBhvr>
                                      <p:tavLst>
                                        <p:tav tm="0">
                                          <p:val>
                                            <p:strVal val="#ppt_x"/>
                                          </p:val>
                                        </p:tav>
                                        <p:tav tm="100000">
                                          <p:val>
                                            <p:strVal val="#ppt_x"/>
                                          </p:val>
                                        </p:tav>
                                      </p:tavLst>
                                    </p:anim>
                                    <p:anim calcmode="lin" valueType="num">
                                      <p:cBhvr additive="base">
                                        <p:cTn id="23" dur="2000" fill="hold"/>
                                        <p:tgtEl>
                                          <p:spTgt spid="664581"/>
                                        </p:tgtEl>
                                        <p:attrNameLst>
                                          <p:attrName>ppt_y</p:attrName>
                                        </p:attrNameLst>
                                      </p:cBhvr>
                                      <p:tavLst>
                                        <p:tav tm="0">
                                          <p:val>
                                            <p:strVal val="1+#ppt_h/2"/>
                                          </p:val>
                                        </p:tav>
                                        <p:tav tm="100000">
                                          <p:val>
                                            <p:strVal val="#ppt_y"/>
                                          </p:val>
                                        </p:tav>
                                      </p:tavLst>
                                    </p:anim>
                                  </p:childTnLst>
                                </p:cTn>
                              </p:par>
                              <p:par>
                                <p:cTn id="24" presetID="7" presetClass="entr" presetSubtype="4" fill="hold" grpId="0" nodeType="withEffect">
                                  <p:stCondLst>
                                    <p:cond delay="0"/>
                                  </p:stCondLst>
                                  <p:childTnLst>
                                    <p:set>
                                      <p:cBhvr>
                                        <p:cTn id="25" dur="1" fill="hold">
                                          <p:stCondLst>
                                            <p:cond delay="0"/>
                                          </p:stCondLst>
                                        </p:cTn>
                                        <p:tgtEl>
                                          <p:spTgt spid="664591"/>
                                        </p:tgtEl>
                                        <p:attrNameLst>
                                          <p:attrName>style.visibility</p:attrName>
                                        </p:attrNameLst>
                                      </p:cBhvr>
                                      <p:to>
                                        <p:strVal val="visible"/>
                                      </p:to>
                                    </p:set>
                                    <p:anim calcmode="lin" valueType="num">
                                      <p:cBhvr additive="base">
                                        <p:cTn id="26" dur="2000" fill="hold"/>
                                        <p:tgtEl>
                                          <p:spTgt spid="664591"/>
                                        </p:tgtEl>
                                        <p:attrNameLst>
                                          <p:attrName>ppt_x</p:attrName>
                                        </p:attrNameLst>
                                      </p:cBhvr>
                                      <p:tavLst>
                                        <p:tav tm="0">
                                          <p:val>
                                            <p:strVal val="#ppt_x"/>
                                          </p:val>
                                        </p:tav>
                                        <p:tav tm="100000">
                                          <p:val>
                                            <p:strVal val="#ppt_x"/>
                                          </p:val>
                                        </p:tav>
                                      </p:tavLst>
                                    </p:anim>
                                    <p:anim calcmode="lin" valueType="num">
                                      <p:cBhvr additive="base">
                                        <p:cTn id="27" dur="2000" fill="hold"/>
                                        <p:tgtEl>
                                          <p:spTgt spid="66459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64591"/>
                                        </p:tgtEl>
                                        <p:attrNameLst>
                                          <p:attrName>style.visibility</p:attrName>
                                        </p:attrNameLst>
                                      </p:cBhvr>
                                      <p:to>
                                        <p:strVal val="hidden"/>
                                      </p:to>
                                    </p:set>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64583"/>
                                        </p:tgtEl>
                                        <p:attrNameLst>
                                          <p:attrName>style.visibility</p:attrName>
                                        </p:attrNameLst>
                                      </p:cBhvr>
                                      <p:to>
                                        <p:strVal val="visible"/>
                                      </p:to>
                                    </p:set>
                                    <p:animEffect transition="in" filter="fade">
                                      <p:cBhvr>
                                        <p:cTn id="32" dur="5000"/>
                                        <p:tgtEl>
                                          <p:spTgt spid="66458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64592"/>
                                        </p:tgtEl>
                                        <p:attrNameLst>
                                          <p:attrName>style.visibility</p:attrName>
                                        </p:attrNameLst>
                                      </p:cBhvr>
                                      <p:to>
                                        <p:strVal val="visible"/>
                                      </p:to>
                                    </p:set>
                                    <p:animEffect transition="in" filter="fade">
                                      <p:cBhvr>
                                        <p:cTn id="35" dur="5000"/>
                                        <p:tgtEl>
                                          <p:spTgt spid="664592"/>
                                        </p:tgtEl>
                                      </p:cBhvr>
                                    </p:animEffect>
                                  </p:childTnLst>
                                  <p:subTnLst>
                                    <p:set>
                                      <p:cBhvr override="childStyle">
                                        <p:cTn dur="1" fill="hold" display="0" masterRel="nextClick" afterEffect="1"/>
                                        <p:tgtEl>
                                          <p:spTgt spid="664592"/>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64587"/>
                                        </p:tgtEl>
                                        <p:attrNameLst>
                                          <p:attrName>style.visibility</p:attrName>
                                        </p:attrNameLst>
                                      </p:cBhvr>
                                      <p:to>
                                        <p:strVal val="visible"/>
                                      </p:to>
                                    </p:set>
                                    <p:animEffect transition="in" filter="fade">
                                      <p:cBhvr>
                                        <p:cTn id="40" dur="5000"/>
                                        <p:tgtEl>
                                          <p:spTgt spid="66458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64593"/>
                                        </p:tgtEl>
                                        <p:attrNameLst>
                                          <p:attrName>style.visibility</p:attrName>
                                        </p:attrNameLst>
                                      </p:cBhvr>
                                      <p:to>
                                        <p:strVal val="visible"/>
                                      </p:to>
                                    </p:set>
                                    <p:animEffect transition="in" filter="fade">
                                      <p:cBhvr>
                                        <p:cTn id="43" dur="2000"/>
                                        <p:tgtEl>
                                          <p:spTgt spid="664593"/>
                                        </p:tgtEl>
                                      </p:cBhvr>
                                    </p:animEffect>
                                  </p:childTnLst>
                                  <p:subTnLst>
                                    <p:set>
                                      <p:cBhvr override="childStyle">
                                        <p:cTn dur="1" fill="hold" display="0" masterRel="nextClick" afterEffect="1"/>
                                        <p:tgtEl>
                                          <p:spTgt spid="664593"/>
                                        </p:tgtEl>
                                        <p:attrNameLst>
                                          <p:attrName>style.visibility</p:attrName>
                                        </p:attrNameLst>
                                      </p:cBhvr>
                                      <p:to>
                                        <p:strVal val="hidden"/>
                                      </p:to>
                                    </p:set>
                                  </p:sub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664585"/>
                                        </p:tgtEl>
                                        <p:attrNameLst>
                                          <p:attrName>style.visibility</p:attrName>
                                        </p:attrNameLst>
                                      </p:cBhvr>
                                      <p:to>
                                        <p:strVal val="visible"/>
                                      </p:to>
                                    </p:set>
                                    <p:animEffect transition="in" filter="fade">
                                      <p:cBhvr>
                                        <p:cTn id="48" dur="2000"/>
                                        <p:tgtEl>
                                          <p:spTgt spid="66458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64595"/>
                                        </p:tgtEl>
                                        <p:attrNameLst>
                                          <p:attrName>style.visibility</p:attrName>
                                        </p:attrNameLst>
                                      </p:cBhvr>
                                      <p:to>
                                        <p:strVal val="visible"/>
                                      </p:to>
                                    </p:set>
                                    <p:animEffect transition="in" filter="fade">
                                      <p:cBhvr>
                                        <p:cTn id="51" dur="2000"/>
                                        <p:tgtEl>
                                          <p:spTgt spid="664595"/>
                                        </p:tgtEl>
                                      </p:cBhvr>
                                    </p:animEffect>
                                  </p:childTnLst>
                                  <p:subTnLst>
                                    <p:set>
                                      <p:cBhvr override="childStyle">
                                        <p:cTn dur="1" fill="hold" display="0" masterRel="nextClick" afterEffect="1"/>
                                        <p:tgtEl>
                                          <p:spTgt spid="664595"/>
                                        </p:tgtEl>
                                        <p:attrNameLst>
                                          <p:attrName>style.visibility</p:attrName>
                                        </p:attrNameLst>
                                      </p:cBhvr>
                                      <p:to>
                                        <p:strVal val="hidden"/>
                                      </p:to>
                                    </p:set>
                                  </p:sub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664588"/>
                                        </p:tgtEl>
                                        <p:attrNameLst>
                                          <p:attrName>style.visibility</p:attrName>
                                        </p:attrNameLst>
                                      </p:cBhvr>
                                      <p:to>
                                        <p:strVal val="visible"/>
                                      </p:to>
                                    </p:set>
                                    <p:animEffect transition="in" filter="dissolve">
                                      <p:cBhvr>
                                        <p:cTn id="56" dur="500"/>
                                        <p:tgtEl>
                                          <p:spTgt spid="66458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664594"/>
                                        </p:tgtEl>
                                        <p:attrNameLst>
                                          <p:attrName>style.visibility</p:attrName>
                                        </p:attrNameLst>
                                      </p:cBhvr>
                                      <p:to>
                                        <p:strVal val="visible"/>
                                      </p:to>
                                    </p:set>
                                    <p:animEffect transition="in" filter="fade">
                                      <p:cBhvr>
                                        <p:cTn id="59" dur="2000"/>
                                        <p:tgtEl>
                                          <p:spTgt spid="664594"/>
                                        </p:tgtEl>
                                      </p:cBhvr>
                                    </p:animEffect>
                                  </p:childTnLst>
                                  <p:subTnLst>
                                    <p:set>
                                      <p:cBhvr override="childStyle">
                                        <p:cTn dur="1" fill="hold" display="0" masterRel="nextClick" afterEffect="1"/>
                                        <p:tgtEl>
                                          <p:spTgt spid="664594"/>
                                        </p:tgtEl>
                                        <p:attrNameLst>
                                          <p:attrName>style.visibility</p:attrName>
                                        </p:attrNameLst>
                                      </p:cBhvr>
                                      <p:to>
                                        <p:strVal val="hidden"/>
                                      </p:to>
                                    </p:set>
                                  </p:subTnLst>
                                </p:cTn>
                              </p:par>
                            </p:childTnLst>
                          </p:cTn>
                        </p:par>
                      </p:childTnLst>
                    </p:cTn>
                  </p:par>
                  <p:par>
                    <p:cTn id="60" fill="hold">
                      <p:stCondLst>
                        <p:cond delay="indefinite"/>
                      </p:stCondLst>
                      <p:childTnLst>
                        <p:par>
                          <p:cTn id="61" fill="hold">
                            <p:stCondLst>
                              <p:cond delay="0"/>
                            </p:stCondLst>
                            <p:childTnLst>
                              <p:par>
                                <p:cTn id="62" presetID="7" presetClass="entr" presetSubtype="1" fill="hold" grpId="0" nodeType="clickEffect">
                                  <p:stCondLst>
                                    <p:cond delay="0"/>
                                  </p:stCondLst>
                                  <p:childTnLst>
                                    <p:set>
                                      <p:cBhvr>
                                        <p:cTn id="63" dur="1" fill="hold">
                                          <p:stCondLst>
                                            <p:cond delay="0"/>
                                          </p:stCondLst>
                                        </p:cTn>
                                        <p:tgtEl>
                                          <p:spTgt spid="664582"/>
                                        </p:tgtEl>
                                        <p:attrNameLst>
                                          <p:attrName>style.visibility</p:attrName>
                                        </p:attrNameLst>
                                      </p:cBhvr>
                                      <p:to>
                                        <p:strVal val="visible"/>
                                      </p:to>
                                    </p:set>
                                    <p:anim calcmode="lin" valueType="num">
                                      <p:cBhvr additive="base">
                                        <p:cTn id="64" dur="5000" fill="hold"/>
                                        <p:tgtEl>
                                          <p:spTgt spid="664582"/>
                                        </p:tgtEl>
                                        <p:attrNameLst>
                                          <p:attrName>ppt_x</p:attrName>
                                        </p:attrNameLst>
                                      </p:cBhvr>
                                      <p:tavLst>
                                        <p:tav tm="0">
                                          <p:val>
                                            <p:strVal val="#ppt_x"/>
                                          </p:val>
                                        </p:tav>
                                        <p:tav tm="100000">
                                          <p:val>
                                            <p:strVal val="#ppt_x"/>
                                          </p:val>
                                        </p:tav>
                                      </p:tavLst>
                                    </p:anim>
                                    <p:anim calcmode="lin" valueType="num">
                                      <p:cBhvr additive="base">
                                        <p:cTn id="65" dur="5000" fill="hold"/>
                                        <p:tgtEl>
                                          <p:spTgt spid="664582"/>
                                        </p:tgtEl>
                                        <p:attrNameLst>
                                          <p:attrName>ppt_y</p:attrName>
                                        </p:attrNameLst>
                                      </p:cBhvr>
                                      <p:tavLst>
                                        <p:tav tm="0">
                                          <p:val>
                                            <p:strVal val="0-#ppt_h/2"/>
                                          </p:val>
                                        </p:tav>
                                        <p:tav tm="100000">
                                          <p:val>
                                            <p:strVal val="#ppt_y"/>
                                          </p:val>
                                        </p:tav>
                                      </p:tavLst>
                                    </p:anim>
                                  </p:childTnLst>
                                </p:cTn>
                              </p:par>
                              <p:par>
                                <p:cTn id="66" presetID="10" presetClass="entr" presetSubtype="0" fill="hold" grpId="0" nodeType="withEffect">
                                  <p:stCondLst>
                                    <p:cond delay="0"/>
                                  </p:stCondLst>
                                  <p:childTnLst>
                                    <p:set>
                                      <p:cBhvr>
                                        <p:cTn id="67" dur="1" fill="hold">
                                          <p:stCondLst>
                                            <p:cond delay="0"/>
                                          </p:stCondLst>
                                        </p:cTn>
                                        <p:tgtEl>
                                          <p:spTgt spid="664596"/>
                                        </p:tgtEl>
                                        <p:attrNameLst>
                                          <p:attrName>style.visibility</p:attrName>
                                        </p:attrNameLst>
                                      </p:cBhvr>
                                      <p:to>
                                        <p:strVal val="visible"/>
                                      </p:to>
                                    </p:set>
                                    <p:animEffect transition="in" filter="fade">
                                      <p:cBhvr>
                                        <p:cTn id="68" dur="2000"/>
                                        <p:tgtEl>
                                          <p:spTgt spid="664596"/>
                                        </p:tgtEl>
                                      </p:cBhvr>
                                    </p:animEffect>
                                  </p:childTnLst>
                                  <p:subTnLst>
                                    <p:set>
                                      <p:cBhvr override="childStyle">
                                        <p:cTn dur="1" fill="hold" display="0" masterRel="nextClick" afterEffect="1"/>
                                        <p:tgtEl>
                                          <p:spTgt spid="664596"/>
                                        </p:tgtEl>
                                        <p:attrNameLst>
                                          <p:attrName>style.visibility</p:attrName>
                                        </p:attrNameLst>
                                      </p:cBhvr>
                                      <p:to>
                                        <p:strVal val="hidden"/>
                                      </p:to>
                                    </p:set>
                                  </p:sub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664597"/>
                                        </p:tgtEl>
                                        <p:attrNameLst>
                                          <p:attrName>style.visibility</p:attrName>
                                        </p:attrNameLst>
                                      </p:cBhvr>
                                      <p:to>
                                        <p:strVal val="visible"/>
                                      </p:to>
                                    </p:set>
                                    <p:animEffect transition="in" filter="fade">
                                      <p:cBhvr>
                                        <p:cTn id="73" dur="2000"/>
                                        <p:tgtEl>
                                          <p:spTgt spid="66459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664598"/>
                                        </p:tgtEl>
                                        <p:attrNameLst>
                                          <p:attrName>style.visibility</p:attrName>
                                        </p:attrNameLst>
                                      </p:cBhvr>
                                      <p:to>
                                        <p:strVal val="visible"/>
                                      </p:to>
                                    </p:set>
                                    <p:animEffect transition="in" filter="fade">
                                      <p:cBhvr>
                                        <p:cTn id="76" dur="2000"/>
                                        <p:tgtEl>
                                          <p:spTgt spid="66459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664599"/>
                                        </p:tgtEl>
                                        <p:attrNameLst>
                                          <p:attrName>style.visibility</p:attrName>
                                        </p:attrNameLst>
                                      </p:cBhvr>
                                      <p:to>
                                        <p:strVal val="visible"/>
                                      </p:to>
                                    </p:set>
                                    <p:animEffect transition="in" filter="fade">
                                      <p:cBhvr>
                                        <p:cTn id="81" dur="2000"/>
                                        <p:tgtEl>
                                          <p:spTgt spid="664599"/>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664601"/>
                                        </p:tgtEl>
                                        <p:attrNameLst>
                                          <p:attrName>style.visibility</p:attrName>
                                        </p:attrNameLst>
                                      </p:cBhvr>
                                      <p:to>
                                        <p:strVal val="visible"/>
                                      </p:to>
                                    </p:set>
                                    <p:animEffect transition="in" filter="fade">
                                      <p:cBhvr>
                                        <p:cTn id="84" dur="2000"/>
                                        <p:tgtEl>
                                          <p:spTgt spid="664601"/>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4600"/>
                                        </p:tgtEl>
                                        <p:attrNameLst>
                                          <p:attrName>style.visibility</p:attrName>
                                        </p:attrNameLst>
                                      </p:cBhvr>
                                      <p:to>
                                        <p:strVal val="visible"/>
                                      </p:to>
                                    </p:set>
                                    <p:animEffect transition="in" filter="fade">
                                      <p:cBhvr>
                                        <p:cTn id="87" dur="2000"/>
                                        <p:tgtEl>
                                          <p:spTgt spid="66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p:bldP spid="664582" grpId="0" animBg="1"/>
      <p:bldP spid="664583" grpId="0" animBg="1"/>
      <p:bldP spid="664584" grpId="0" animBg="1"/>
      <p:bldP spid="664585" grpId="0" animBg="1"/>
      <p:bldP spid="664586" grpId="0" animBg="1"/>
      <p:bldP spid="664587" grpId="0" animBg="1"/>
      <p:bldP spid="664588" grpId="0" animBg="1"/>
      <p:bldP spid="664589" grpId="0"/>
      <p:bldP spid="664591" grpId="0"/>
      <p:bldP spid="664592" grpId="0"/>
      <p:bldP spid="664593" grpId="0"/>
      <p:bldP spid="664594" grpId="0"/>
      <p:bldP spid="664595" grpId="0"/>
      <p:bldP spid="664596" grpId="0"/>
      <p:bldP spid="664597" grpId="0"/>
      <p:bldP spid="664598" grpId="0" animBg="1"/>
      <p:bldP spid="664599" grpId="0"/>
      <p:bldP spid="664600" grpId="0" animBg="1"/>
      <p:bldP spid="66460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lstStyle/>
          <a:p>
            <a:pPr eaLnBrk="1" hangingPunct="1"/>
            <a:endParaRPr lang="tr-TR" smtClean="0"/>
          </a:p>
        </p:txBody>
      </p:sp>
      <p:sp>
        <p:nvSpPr>
          <p:cNvPr id="17411" name="Rectangle 3"/>
          <p:cNvSpPr>
            <a:spLocks noGrp="1" noChangeArrowheads="1"/>
          </p:cNvSpPr>
          <p:nvPr>
            <p:ph type="subTitle" idx="1"/>
          </p:nvPr>
        </p:nvSpPr>
        <p:spPr/>
        <p:txBody>
          <a:bodyPr/>
          <a:lstStyle/>
          <a:p>
            <a:pPr eaLnBrk="1" hangingPunct="1"/>
            <a:endParaRPr lang="tr-TR" smtClean="0"/>
          </a:p>
        </p:txBody>
      </p:sp>
      <p:sp>
        <p:nvSpPr>
          <p:cNvPr id="17412" name="Rectangle 4" descr="90%"/>
          <p:cNvSpPr>
            <a:spLocks noChangeArrowheads="1"/>
          </p:cNvSpPr>
          <p:nvPr/>
        </p:nvSpPr>
        <p:spPr bwMode="auto">
          <a:xfrm>
            <a:off x="0" y="0"/>
            <a:ext cx="9144000" cy="6858000"/>
          </a:xfrm>
          <a:prstGeom prst="rect">
            <a:avLst/>
          </a:prstGeom>
          <a:pattFill prst="pct90">
            <a:fgClr>
              <a:srgbClr val="FF9900"/>
            </a:fgClr>
            <a:bgClr>
              <a:srgbClr val="FFFFFF"/>
            </a:bgClr>
          </a:pattFill>
          <a:ln w="9525">
            <a:solidFill>
              <a:schemeClr val="tx1"/>
            </a:solidFill>
            <a:miter lim="800000"/>
            <a:headEnd/>
            <a:tailEnd/>
          </a:ln>
        </p:spPr>
        <p:txBody>
          <a:bodyPr wrap="none" anchor="ctr"/>
          <a:lstStyle/>
          <a:p>
            <a:endParaRPr lang="tr-TR"/>
          </a:p>
        </p:txBody>
      </p:sp>
      <p:sp>
        <p:nvSpPr>
          <p:cNvPr id="664581" name="Rectangle 5" descr="90%"/>
          <p:cNvSpPr>
            <a:spLocks noChangeArrowheads="1"/>
          </p:cNvSpPr>
          <p:nvPr/>
        </p:nvSpPr>
        <p:spPr bwMode="auto">
          <a:xfrm>
            <a:off x="0" y="0"/>
            <a:ext cx="9296400" cy="7010400"/>
          </a:xfrm>
          <a:prstGeom prst="rect">
            <a:avLst/>
          </a:prstGeom>
          <a:pattFill prst="pct90">
            <a:fgClr>
              <a:srgbClr val="FF9900"/>
            </a:fgClr>
            <a:bgClr>
              <a:schemeClr val="accent2"/>
            </a:bgClr>
          </a:pattFill>
          <a:ln w="76200">
            <a:solidFill>
              <a:schemeClr val="accent2"/>
            </a:solidFill>
            <a:miter lim="800000"/>
            <a:headEnd/>
            <a:tailEnd/>
          </a:ln>
        </p:spPr>
        <p:txBody>
          <a:bodyPr wrap="none" anchor="ctr"/>
          <a:lstStyle/>
          <a:p>
            <a:endParaRPr lang="tr-TR"/>
          </a:p>
        </p:txBody>
      </p:sp>
      <p:sp>
        <p:nvSpPr>
          <p:cNvPr id="664582" name="Rectangle 6" descr="90%"/>
          <p:cNvSpPr>
            <a:spLocks noChangeArrowheads="1"/>
          </p:cNvSpPr>
          <p:nvPr/>
        </p:nvSpPr>
        <p:spPr bwMode="auto">
          <a:xfrm>
            <a:off x="0" y="-152400"/>
            <a:ext cx="9296400" cy="7162800"/>
          </a:xfrm>
          <a:prstGeom prst="rect">
            <a:avLst/>
          </a:prstGeom>
          <a:pattFill prst="pct90">
            <a:fgClr>
              <a:srgbClr val="FF9900"/>
            </a:fgClr>
            <a:bgClr>
              <a:schemeClr val="bg1"/>
            </a:bgClr>
          </a:pattFill>
          <a:ln w="76200">
            <a:solidFill>
              <a:schemeClr val="accent2"/>
            </a:solidFill>
            <a:miter lim="800000"/>
            <a:headEnd/>
            <a:tailEnd/>
          </a:ln>
        </p:spPr>
        <p:txBody>
          <a:bodyPr wrap="none" anchor="ctr"/>
          <a:lstStyle/>
          <a:p>
            <a:endParaRPr lang="tr-TR"/>
          </a:p>
        </p:txBody>
      </p:sp>
      <p:sp>
        <p:nvSpPr>
          <p:cNvPr id="664583" name="Freeform 7" descr="80%"/>
          <p:cNvSpPr>
            <a:spLocks/>
          </p:cNvSpPr>
          <p:nvPr/>
        </p:nvSpPr>
        <p:spPr bwMode="auto">
          <a:xfrm>
            <a:off x="3268663" y="-152400"/>
            <a:ext cx="2065337" cy="6357938"/>
          </a:xfrm>
          <a:custGeom>
            <a:avLst/>
            <a:gdLst>
              <a:gd name="T0" fmla="*/ 531 w 1301"/>
              <a:gd name="T1" fmla="*/ 0 h 4005"/>
              <a:gd name="T2" fmla="*/ 558 w 1301"/>
              <a:gd name="T3" fmla="*/ 155 h 4005"/>
              <a:gd name="T4" fmla="*/ 540 w 1301"/>
              <a:gd name="T5" fmla="*/ 585 h 4005"/>
              <a:gd name="T6" fmla="*/ 503 w 1301"/>
              <a:gd name="T7" fmla="*/ 704 h 4005"/>
              <a:gd name="T8" fmla="*/ 485 w 1301"/>
              <a:gd name="T9" fmla="*/ 759 h 4005"/>
              <a:gd name="T10" fmla="*/ 494 w 1301"/>
              <a:gd name="T11" fmla="*/ 1033 h 4005"/>
              <a:gd name="T12" fmla="*/ 558 w 1301"/>
              <a:gd name="T13" fmla="*/ 1390 h 4005"/>
              <a:gd name="T14" fmla="*/ 521 w 1301"/>
              <a:gd name="T15" fmla="*/ 1737 h 4005"/>
              <a:gd name="T16" fmla="*/ 448 w 1301"/>
              <a:gd name="T17" fmla="*/ 1911 h 4005"/>
              <a:gd name="T18" fmla="*/ 393 w 1301"/>
              <a:gd name="T19" fmla="*/ 1975 h 4005"/>
              <a:gd name="T20" fmla="*/ 357 w 1301"/>
              <a:gd name="T21" fmla="*/ 2021 h 4005"/>
              <a:gd name="T22" fmla="*/ 329 w 1301"/>
              <a:gd name="T23" fmla="*/ 2066 h 4005"/>
              <a:gd name="T24" fmla="*/ 265 w 1301"/>
              <a:gd name="T25" fmla="*/ 2258 h 4005"/>
              <a:gd name="T26" fmla="*/ 247 w 1301"/>
              <a:gd name="T27" fmla="*/ 2350 h 4005"/>
              <a:gd name="T28" fmla="*/ 238 w 1301"/>
              <a:gd name="T29" fmla="*/ 2469 h 4005"/>
              <a:gd name="T30" fmla="*/ 147 w 1301"/>
              <a:gd name="T31" fmla="*/ 2624 h 4005"/>
              <a:gd name="T32" fmla="*/ 0 w 1301"/>
              <a:gd name="T33" fmla="*/ 2935 h 4005"/>
              <a:gd name="T34" fmla="*/ 19 w 1301"/>
              <a:gd name="T35" fmla="*/ 2990 h 4005"/>
              <a:gd name="T36" fmla="*/ 28 w 1301"/>
              <a:gd name="T37" fmla="*/ 3017 h 4005"/>
              <a:gd name="T38" fmla="*/ 55 w 1301"/>
              <a:gd name="T39" fmla="*/ 3337 h 4005"/>
              <a:gd name="T40" fmla="*/ 73 w 1301"/>
              <a:gd name="T41" fmla="*/ 3822 h 4005"/>
              <a:gd name="T42" fmla="*/ 128 w 1301"/>
              <a:gd name="T43" fmla="*/ 3922 h 4005"/>
              <a:gd name="T44" fmla="*/ 421 w 1301"/>
              <a:gd name="T45" fmla="*/ 4005 h 4005"/>
              <a:gd name="T46" fmla="*/ 604 w 1301"/>
              <a:gd name="T47" fmla="*/ 3995 h 4005"/>
              <a:gd name="T48" fmla="*/ 686 w 1301"/>
              <a:gd name="T49" fmla="*/ 3968 h 4005"/>
              <a:gd name="T50" fmla="*/ 713 w 1301"/>
              <a:gd name="T51" fmla="*/ 3959 h 4005"/>
              <a:gd name="T52" fmla="*/ 732 w 1301"/>
              <a:gd name="T53" fmla="*/ 3941 h 4005"/>
              <a:gd name="T54" fmla="*/ 759 w 1301"/>
              <a:gd name="T55" fmla="*/ 3931 h 4005"/>
              <a:gd name="T56" fmla="*/ 814 w 1301"/>
              <a:gd name="T57" fmla="*/ 3867 h 4005"/>
              <a:gd name="T58" fmla="*/ 869 w 1301"/>
              <a:gd name="T59" fmla="*/ 3758 h 4005"/>
              <a:gd name="T60" fmla="*/ 887 w 1301"/>
              <a:gd name="T61" fmla="*/ 3703 h 4005"/>
              <a:gd name="T62" fmla="*/ 896 w 1301"/>
              <a:gd name="T63" fmla="*/ 3675 h 4005"/>
              <a:gd name="T64" fmla="*/ 878 w 1301"/>
              <a:gd name="T65" fmla="*/ 3511 h 4005"/>
              <a:gd name="T66" fmla="*/ 805 w 1301"/>
              <a:gd name="T67" fmla="*/ 3456 h 4005"/>
              <a:gd name="T68" fmla="*/ 750 w 1301"/>
              <a:gd name="T69" fmla="*/ 3438 h 4005"/>
              <a:gd name="T70" fmla="*/ 695 w 1301"/>
              <a:gd name="T71" fmla="*/ 3374 h 4005"/>
              <a:gd name="T72" fmla="*/ 723 w 1301"/>
              <a:gd name="T73" fmla="*/ 3227 h 4005"/>
              <a:gd name="T74" fmla="*/ 805 w 1301"/>
              <a:gd name="T75" fmla="*/ 3145 h 4005"/>
              <a:gd name="T76" fmla="*/ 860 w 1301"/>
              <a:gd name="T77" fmla="*/ 3054 h 4005"/>
              <a:gd name="T78" fmla="*/ 878 w 1301"/>
              <a:gd name="T79" fmla="*/ 2999 h 4005"/>
              <a:gd name="T80" fmla="*/ 887 w 1301"/>
              <a:gd name="T81" fmla="*/ 2971 h 4005"/>
              <a:gd name="T82" fmla="*/ 787 w 1301"/>
              <a:gd name="T83" fmla="*/ 2642 h 4005"/>
              <a:gd name="T84" fmla="*/ 869 w 1301"/>
              <a:gd name="T85" fmla="*/ 2331 h 4005"/>
              <a:gd name="T86" fmla="*/ 878 w 1301"/>
              <a:gd name="T87" fmla="*/ 2304 h 4005"/>
              <a:gd name="T88" fmla="*/ 905 w 1301"/>
              <a:gd name="T89" fmla="*/ 2286 h 4005"/>
              <a:gd name="T90" fmla="*/ 969 w 1301"/>
              <a:gd name="T91" fmla="*/ 2231 h 4005"/>
              <a:gd name="T92" fmla="*/ 1043 w 1301"/>
              <a:gd name="T93" fmla="*/ 2149 h 4005"/>
              <a:gd name="T94" fmla="*/ 1079 w 1301"/>
              <a:gd name="T95" fmla="*/ 2103 h 4005"/>
              <a:gd name="T96" fmla="*/ 1088 w 1301"/>
              <a:gd name="T97" fmla="*/ 2075 h 4005"/>
              <a:gd name="T98" fmla="*/ 1107 w 1301"/>
              <a:gd name="T99" fmla="*/ 2057 h 4005"/>
              <a:gd name="T100" fmla="*/ 1134 w 1301"/>
              <a:gd name="T101" fmla="*/ 2011 h 4005"/>
              <a:gd name="T102" fmla="*/ 1189 w 1301"/>
              <a:gd name="T103" fmla="*/ 1856 h 4005"/>
              <a:gd name="T104" fmla="*/ 1207 w 1301"/>
              <a:gd name="T105" fmla="*/ 1746 h 4005"/>
              <a:gd name="T106" fmla="*/ 1235 w 1301"/>
              <a:gd name="T107" fmla="*/ 1490 h 4005"/>
              <a:gd name="T108" fmla="*/ 1161 w 1301"/>
              <a:gd name="T109" fmla="*/ 887 h 4005"/>
              <a:gd name="T110" fmla="*/ 1152 w 1301"/>
              <a:gd name="T111" fmla="*/ 859 h 4005"/>
              <a:gd name="T112" fmla="*/ 1116 w 1301"/>
              <a:gd name="T113" fmla="*/ 805 h 4005"/>
              <a:gd name="T114" fmla="*/ 1070 w 1301"/>
              <a:gd name="T115" fmla="*/ 658 h 4005"/>
              <a:gd name="T116" fmla="*/ 1143 w 1301"/>
              <a:gd name="T117" fmla="*/ 329 h 4005"/>
              <a:gd name="T118" fmla="*/ 1235 w 1301"/>
              <a:gd name="T119" fmla="*/ 210 h 4005"/>
              <a:gd name="T120" fmla="*/ 1299 w 1301"/>
              <a:gd name="T121" fmla="*/ 18 h 4005"/>
              <a:gd name="T122" fmla="*/ 1280 w 1301"/>
              <a:gd name="T123" fmla="*/ 9 h 4005"/>
              <a:gd name="T124" fmla="*/ 531 w 1301"/>
              <a:gd name="T125" fmla="*/ 0 h 4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1"/>
              <a:gd name="T190" fmla="*/ 0 h 4005"/>
              <a:gd name="T191" fmla="*/ 1301 w 1301"/>
              <a:gd name="T192" fmla="*/ 4005 h 4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1" h="4005">
                <a:moveTo>
                  <a:pt x="531" y="0"/>
                </a:moveTo>
                <a:cubicBezTo>
                  <a:pt x="543" y="51"/>
                  <a:pt x="551" y="103"/>
                  <a:pt x="558" y="155"/>
                </a:cubicBezTo>
                <a:cubicBezTo>
                  <a:pt x="557" y="183"/>
                  <a:pt x="543" y="543"/>
                  <a:pt x="540" y="585"/>
                </a:cubicBezTo>
                <a:cubicBezTo>
                  <a:pt x="537" y="622"/>
                  <a:pt x="514" y="671"/>
                  <a:pt x="503" y="704"/>
                </a:cubicBezTo>
                <a:cubicBezTo>
                  <a:pt x="497" y="722"/>
                  <a:pt x="485" y="759"/>
                  <a:pt x="485" y="759"/>
                </a:cubicBezTo>
                <a:cubicBezTo>
                  <a:pt x="488" y="850"/>
                  <a:pt x="489" y="942"/>
                  <a:pt x="494" y="1033"/>
                </a:cubicBezTo>
                <a:cubicBezTo>
                  <a:pt x="501" y="1152"/>
                  <a:pt x="541" y="1272"/>
                  <a:pt x="558" y="1390"/>
                </a:cubicBezTo>
                <a:cubicBezTo>
                  <a:pt x="552" y="1559"/>
                  <a:pt x="552" y="1604"/>
                  <a:pt x="521" y="1737"/>
                </a:cubicBezTo>
                <a:cubicBezTo>
                  <a:pt x="506" y="1802"/>
                  <a:pt x="498" y="1864"/>
                  <a:pt x="448" y="1911"/>
                </a:cubicBezTo>
                <a:cubicBezTo>
                  <a:pt x="436" y="1946"/>
                  <a:pt x="424" y="1955"/>
                  <a:pt x="393" y="1975"/>
                </a:cubicBezTo>
                <a:cubicBezTo>
                  <a:pt x="382" y="1991"/>
                  <a:pt x="367" y="2004"/>
                  <a:pt x="357" y="2021"/>
                </a:cubicBezTo>
                <a:cubicBezTo>
                  <a:pt x="325" y="2075"/>
                  <a:pt x="373" y="2024"/>
                  <a:pt x="329" y="2066"/>
                </a:cubicBezTo>
                <a:cubicBezTo>
                  <a:pt x="308" y="2129"/>
                  <a:pt x="280" y="2194"/>
                  <a:pt x="265" y="2258"/>
                </a:cubicBezTo>
                <a:cubicBezTo>
                  <a:pt x="258" y="2288"/>
                  <a:pt x="247" y="2350"/>
                  <a:pt x="247" y="2350"/>
                </a:cubicBezTo>
                <a:cubicBezTo>
                  <a:pt x="244" y="2390"/>
                  <a:pt x="245" y="2430"/>
                  <a:pt x="238" y="2469"/>
                </a:cubicBezTo>
                <a:cubicBezTo>
                  <a:pt x="232" y="2501"/>
                  <a:pt x="153" y="2606"/>
                  <a:pt x="147" y="2624"/>
                </a:cubicBezTo>
                <a:cubicBezTo>
                  <a:pt x="109" y="2733"/>
                  <a:pt x="36" y="2824"/>
                  <a:pt x="0" y="2935"/>
                </a:cubicBezTo>
                <a:cubicBezTo>
                  <a:pt x="6" y="2953"/>
                  <a:pt x="13" y="2972"/>
                  <a:pt x="19" y="2990"/>
                </a:cubicBezTo>
                <a:cubicBezTo>
                  <a:pt x="22" y="2999"/>
                  <a:pt x="28" y="3017"/>
                  <a:pt x="28" y="3017"/>
                </a:cubicBezTo>
                <a:cubicBezTo>
                  <a:pt x="41" y="3123"/>
                  <a:pt x="21" y="3236"/>
                  <a:pt x="55" y="3337"/>
                </a:cubicBezTo>
                <a:cubicBezTo>
                  <a:pt x="85" y="3554"/>
                  <a:pt x="51" y="3289"/>
                  <a:pt x="73" y="3822"/>
                </a:cubicBezTo>
                <a:cubicBezTo>
                  <a:pt x="75" y="3866"/>
                  <a:pt x="86" y="3908"/>
                  <a:pt x="128" y="3922"/>
                </a:cubicBezTo>
                <a:cubicBezTo>
                  <a:pt x="183" y="3977"/>
                  <a:pt x="349" y="3996"/>
                  <a:pt x="421" y="4005"/>
                </a:cubicBezTo>
                <a:cubicBezTo>
                  <a:pt x="482" y="4002"/>
                  <a:pt x="543" y="4002"/>
                  <a:pt x="604" y="3995"/>
                </a:cubicBezTo>
                <a:cubicBezTo>
                  <a:pt x="606" y="3995"/>
                  <a:pt x="671" y="3973"/>
                  <a:pt x="686" y="3968"/>
                </a:cubicBezTo>
                <a:cubicBezTo>
                  <a:pt x="695" y="3965"/>
                  <a:pt x="713" y="3959"/>
                  <a:pt x="713" y="3959"/>
                </a:cubicBezTo>
                <a:cubicBezTo>
                  <a:pt x="719" y="3953"/>
                  <a:pt x="725" y="3946"/>
                  <a:pt x="732" y="3941"/>
                </a:cubicBezTo>
                <a:cubicBezTo>
                  <a:pt x="740" y="3936"/>
                  <a:pt x="752" y="3937"/>
                  <a:pt x="759" y="3931"/>
                </a:cubicBezTo>
                <a:cubicBezTo>
                  <a:pt x="767" y="3924"/>
                  <a:pt x="803" y="3879"/>
                  <a:pt x="814" y="3867"/>
                </a:cubicBezTo>
                <a:cubicBezTo>
                  <a:pt x="827" y="3829"/>
                  <a:pt x="847" y="3791"/>
                  <a:pt x="869" y="3758"/>
                </a:cubicBezTo>
                <a:cubicBezTo>
                  <a:pt x="875" y="3740"/>
                  <a:pt x="881" y="3721"/>
                  <a:pt x="887" y="3703"/>
                </a:cubicBezTo>
                <a:cubicBezTo>
                  <a:pt x="890" y="3694"/>
                  <a:pt x="896" y="3675"/>
                  <a:pt x="896" y="3675"/>
                </a:cubicBezTo>
                <a:cubicBezTo>
                  <a:pt x="892" y="3620"/>
                  <a:pt x="912" y="3554"/>
                  <a:pt x="878" y="3511"/>
                </a:cubicBezTo>
                <a:cubicBezTo>
                  <a:pt x="867" y="3497"/>
                  <a:pt x="822" y="3464"/>
                  <a:pt x="805" y="3456"/>
                </a:cubicBezTo>
                <a:cubicBezTo>
                  <a:pt x="787" y="3448"/>
                  <a:pt x="750" y="3438"/>
                  <a:pt x="750" y="3438"/>
                </a:cubicBezTo>
                <a:cubicBezTo>
                  <a:pt x="730" y="3416"/>
                  <a:pt x="712" y="3399"/>
                  <a:pt x="695" y="3374"/>
                </a:cubicBezTo>
                <a:cubicBezTo>
                  <a:pt x="677" y="3317"/>
                  <a:pt x="690" y="3271"/>
                  <a:pt x="723" y="3227"/>
                </a:cubicBezTo>
                <a:cubicBezTo>
                  <a:pt x="755" y="3184"/>
                  <a:pt x="755" y="3161"/>
                  <a:pt x="805" y="3145"/>
                </a:cubicBezTo>
                <a:cubicBezTo>
                  <a:pt x="814" y="3117"/>
                  <a:pt x="839" y="3074"/>
                  <a:pt x="860" y="3054"/>
                </a:cubicBezTo>
                <a:cubicBezTo>
                  <a:pt x="866" y="3036"/>
                  <a:pt x="872" y="3017"/>
                  <a:pt x="878" y="2999"/>
                </a:cubicBezTo>
                <a:cubicBezTo>
                  <a:pt x="881" y="2990"/>
                  <a:pt x="887" y="2971"/>
                  <a:pt x="887" y="2971"/>
                </a:cubicBezTo>
                <a:cubicBezTo>
                  <a:pt x="880" y="2878"/>
                  <a:pt x="858" y="2717"/>
                  <a:pt x="787" y="2642"/>
                </a:cubicBezTo>
                <a:cubicBezTo>
                  <a:pt x="750" y="2510"/>
                  <a:pt x="785" y="2420"/>
                  <a:pt x="869" y="2331"/>
                </a:cubicBezTo>
                <a:cubicBezTo>
                  <a:pt x="872" y="2322"/>
                  <a:pt x="872" y="2311"/>
                  <a:pt x="878" y="2304"/>
                </a:cubicBezTo>
                <a:cubicBezTo>
                  <a:pt x="885" y="2296"/>
                  <a:pt x="897" y="2293"/>
                  <a:pt x="905" y="2286"/>
                </a:cubicBezTo>
                <a:cubicBezTo>
                  <a:pt x="936" y="2261"/>
                  <a:pt x="928" y="2245"/>
                  <a:pt x="969" y="2231"/>
                </a:cubicBezTo>
                <a:cubicBezTo>
                  <a:pt x="996" y="2205"/>
                  <a:pt x="1016" y="2175"/>
                  <a:pt x="1043" y="2149"/>
                </a:cubicBezTo>
                <a:cubicBezTo>
                  <a:pt x="1066" y="2078"/>
                  <a:pt x="1032" y="2163"/>
                  <a:pt x="1079" y="2103"/>
                </a:cubicBezTo>
                <a:cubicBezTo>
                  <a:pt x="1085" y="2095"/>
                  <a:pt x="1083" y="2083"/>
                  <a:pt x="1088" y="2075"/>
                </a:cubicBezTo>
                <a:cubicBezTo>
                  <a:pt x="1093" y="2068"/>
                  <a:pt x="1101" y="2063"/>
                  <a:pt x="1107" y="2057"/>
                </a:cubicBezTo>
                <a:cubicBezTo>
                  <a:pt x="1132" y="1982"/>
                  <a:pt x="1097" y="2074"/>
                  <a:pt x="1134" y="2011"/>
                </a:cubicBezTo>
                <a:cubicBezTo>
                  <a:pt x="1162" y="1964"/>
                  <a:pt x="1180" y="1910"/>
                  <a:pt x="1189" y="1856"/>
                </a:cubicBezTo>
                <a:cubicBezTo>
                  <a:pt x="1195" y="1819"/>
                  <a:pt x="1207" y="1746"/>
                  <a:pt x="1207" y="1746"/>
                </a:cubicBezTo>
                <a:cubicBezTo>
                  <a:pt x="1212" y="1653"/>
                  <a:pt x="1216" y="1578"/>
                  <a:pt x="1235" y="1490"/>
                </a:cubicBezTo>
                <a:cubicBezTo>
                  <a:pt x="1235" y="1473"/>
                  <a:pt x="1280" y="1000"/>
                  <a:pt x="1161" y="887"/>
                </a:cubicBezTo>
                <a:cubicBezTo>
                  <a:pt x="1158" y="878"/>
                  <a:pt x="1157" y="868"/>
                  <a:pt x="1152" y="859"/>
                </a:cubicBezTo>
                <a:cubicBezTo>
                  <a:pt x="1142" y="840"/>
                  <a:pt x="1116" y="805"/>
                  <a:pt x="1116" y="805"/>
                </a:cubicBezTo>
                <a:cubicBezTo>
                  <a:pt x="1100" y="756"/>
                  <a:pt x="1082" y="708"/>
                  <a:pt x="1070" y="658"/>
                </a:cubicBezTo>
                <a:cubicBezTo>
                  <a:pt x="1072" y="593"/>
                  <a:pt x="1026" y="368"/>
                  <a:pt x="1143" y="329"/>
                </a:cubicBezTo>
                <a:cubicBezTo>
                  <a:pt x="1170" y="288"/>
                  <a:pt x="1200" y="245"/>
                  <a:pt x="1235" y="210"/>
                </a:cubicBezTo>
                <a:cubicBezTo>
                  <a:pt x="1256" y="146"/>
                  <a:pt x="1276" y="82"/>
                  <a:pt x="1299" y="18"/>
                </a:cubicBezTo>
                <a:cubicBezTo>
                  <a:pt x="1301" y="11"/>
                  <a:pt x="1286" y="12"/>
                  <a:pt x="1280" y="9"/>
                </a:cubicBezTo>
                <a:lnTo>
                  <a:pt x="531" y="0"/>
                </a:lnTo>
                <a:close/>
              </a:path>
            </a:pathLst>
          </a:custGeom>
          <a:pattFill prst="pct80">
            <a:fgClr>
              <a:srgbClr val="C0C0C0"/>
            </a:fgClr>
            <a:bgClr>
              <a:schemeClr val="accent2"/>
            </a:bgClr>
          </a:pattFill>
          <a:ln w="9525">
            <a:noFill/>
            <a:round/>
            <a:headEnd/>
            <a:tailEnd/>
          </a:ln>
        </p:spPr>
        <p:txBody>
          <a:bodyPr/>
          <a:lstStyle/>
          <a:p>
            <a:endParaRPr lang="tr-TR"/>
          </a:p>
        </p:txBody>
      </p:sp>
      <p:sp>
        <p:nvSpPr>
          <p:cNvPr id="664584" name="Freeform 8"/>
          <p:cNvSpPr>
            <a:spLocks/>
          </p:cNvSpPr>
          <p:nvPr/>
        </p:nvSpPr>
        <p:spPr bwMode="auto">
          <a:xfrm>
            <a:off x="3810000" y="-76200"/>
            <a:ext cx="1101725" cy="5694363"/>
          </a:xfrm>
          <a:custGeom>
            <a:avLst/>
            <a:gdLst>
              <a:gd name="T0" fmla="*/ 451 w 694"/>
              <a:gd name="T1" fmla="*/ 5 h 3587"/>
              <a:gd name="T2" fmla="*/ 496 w 694"/>
              <a:gd name="T3" fmla="*/ 120 h 3587"/>
              <a:gd name="T4" fmla="*/ 505 w 694"/>
              <a:gd name="T5" fmla="*/ 147 h 3587"/>
              <a:gd name="T6" fmla="*/ 460 w 694"/>
              <a:gd name="T7" fmla="*/ 457 h 3587"/>
              <a:gd name="T8" fmla="*/ 425 w 694"/>
              <a:gd name="T9" fmla="*/ 537 h 3587"/>
              <a:gd name="T10" fmla="*/ 407 w 694"/>
              <a:gd name="T11" fmla="*/ 590 h 3587"/>
              <a:gd name="T12" fmla="*/ 398 w 694"/>
              <a:gd name="T13" fmla="*/ 616 h 3587"/>
              <a:gd name="T14" fmla="*/ 469 w 694"/>
              <a:gd name="T15" fmla="*/ 935 h 3587"/>
              <a:gd name="T16" fmla="*/ 540 w 694"/>
              <a:gd name="T17" fmla="*/ 1122 h 3587"/>
              <a:gd name="T18" fmla="*/ 558 w 694"/>
              <a:gd name="T19" fmla="*/ 1210 h 3587"/>
              <a:gd name="T20" fmla="*/ 549 w 694"/>
              <a:gd name="T21" fmla="*/ 1511 h 3587"/>
              <a:gd name="T22" fmla="*/ 496 w 694"/>
              <a:gd name="T23" fmla="*/ 1698 h 3587"/>
              <a:gd name="T24" fmla="*/ 248 w 694"/>
              <a:gd name="T25" fmla="*/ 2203 h 3587"/>
              <a:gd name="T26" fmla="*/ 185 w 694"/>
              <a:gd name="T27" fmla="*/ 2336 h 3587"/>
              <a:gd name="T28" fmla="*/ 150 w 694"/>
              <a:gd name="T29" fmla="*/ 2389 h 3587"/>
              <a:gd name="T30" fmla="*/ 132 w 694"/>
              <a:gd name="T31" fmla="*/ 2415 h 3587"/>
              <a:gd name="T32" fmla="*/ 88 w 694"/>
              <a:gd name="T33" fmla="*/ 2566 h 3587"/>
              <a:gd name="T34" fmla="*/ 97 w 694"/>
              <a:gd name="T35" fmla="*/ 2690 h 3587"/>
              <a:gd name="T36" fmla="*/ 115 w 694"/>
              <a:gd name="T37" fmla="*/ 2743 h 3587"/>
              <a:gd name="T38" fmla="*/ 97 w 694"/>
              <a:gd name="T39" fmla="*/ 3115 h 3587"/>
              <a:gd name="T40" fmla="*/ 35 w 694"/>
              <a:gd name="T41" fmla="*/ 3399 h 3587"/>
              <a:gd name="T42" fmla="*/ 132 w 694"/>
              <a:gd name="T43" fmla="*/ 3541 h 3587"/>
              <a:gd name="T44" fmla="*/ 185 w 694"/>
              <a:gd name="T45" fmla="*/ 3470 h 3587"/>
              <a:gd name="T46" fmla="*/ 159 w 694"/>
              <a:gd name="T47" fmla="*/ 3346 h 3587"/>
              <a:gd name="T48" fmla="*/ 141 w 694"/>
              <a:gd name="T49" fmla="*/ 3275 h 3587"/>
              <a:gd name="T50" fmla="*/ 212 w 694"/>
              <a:gd name="T51" fmla="*/ 3089 h 3587"/>
              <a:gd name="T52" fmla="*/ 230 w 694"/>
              <a:gd name="T53" fmla="*/ 3062 h 3587"/>
              <a:gd name="T54" fmla="*/ 256 w 694"/>
              <a:gd name="T55" fmla="*/ 3045 h 3587"/>
              <a:gd name="T56" fmla="*/ 265 w 694"/>
              <a:gd name="T57" fmla="*/ 3018 h 3587"/>
              <a:gd name="T58" fmla="*/ 283 w 694"/>
              <a:gd name="T59" fmla="*/ 2991 h 3587"/>
              <a:gd name="T60" fmla="*/ 301 w 694"/>
              <a:gd name="T61" fmla="*/ 2938 h 3587"/>
              <a:gd name="T62" fmla="*/ 274 w 694"/>
              <a:gd name="T63" fmla="*/ 2752 h 3587"/>
              <a:gd name="T64" fmla="*/ 248 w 694"/>
              <a:gd name="T65" fmla="*/ 2699 h 3587"/>
              <a:gd name="T66" fmla="*/ 230 w 694"/>
              <a:gd name="T67" fmla="*/ 2646 h 3587"/>
              <a:gd name="T68" fmla="*/ 292 w 694"/>
              <a:gd name="T69" fmla="*/ 2362 h 3587"/>
              <a:gd name="T70" fmla="*/ 354 w 694"/>
              <a:gd name="T71" fmla="*/ 2291 h 3587"/>
              <a:gd name="T72" fmla="*/ 389 w 694"/>
              <a:gd name="T73" fmla="*/ 2247 h 3587"/>
              <a:gd name="T74" fmla="*/ 425 w 694"/>
              <a:gd name="T75" fmla="*/ 2203 h 3587"/>
              <a:gd name="T76" fmla="*/ 496 w 694"/>
              <a:gd name="T77" fmla="*/ 2105 h 3587"/>
              <a:gd name="T78" fmla="*/ 531 w 694"/>
              <a:gd name="T79" fmla="*/ 2025 h 3587"/>
              <a:gd name="T80" fmla="*/ 567 w 694"/>
              <a:gd name="T81" fmla="*/ 1972 h 3587"/>
              <a:gd name="T82" fmla="*/ 611 w 694"/>
              <a:gd name="T83" fmla="*/ 1866 h 3587"/>
              <a:gd name="T84" fmla="*/ 637 w 694"/>
              <a:gd name="T85" fmla="*/ 1662 h 3587"/>
              <a:gd name="T86" fmla="*/ 682 w 694"/>
              <a:gd name="T87" fmla="*/ 1095 h 3587"/>
              <a:gd name="T88" fmla="*/ 602 w 694"/>
              <a:gd name="T89" fmla="*/ 838 h 3587"/>
              <a:gd name="T90" fmla="*/ 549 w 694"/>
              <a:gd name="T91" fmla="*/ 758 h 3587"/>
              <a:gd name="T92" fmla="*/ 531 w 694"/>
              <a:gd name="T93" fmla="*/ 705 h 3587"/>
              <a:gd name="T94" fmla="*/ 567 w 694"/>
              <a:gd name="T95" fmla="*/ 563 h 3587"/>
              <a:gd name="T96" fmla="*/ 611 w 694"/>
              <a:gd name="T97" fmla="*/ 484 h 3587"/>
              <a:gd name="T98" fmla="*/ 629 w 694"/>
              <a:gd name="T99" fmla="*/ 430 h 3587"/>
              <a:gd name="T100" fmla="*/ 646 w 694"/>
              <a:gd name="T101" fmla="*/ 404 h 3587"/>
              <a:gd name="T102" fmla="*/ 664 w 694"/>
              <a:gd name="T103" fmla="*/ 351 h 3587"/>
              <a:gd name="T104" fmla="*/ 673 w 694"/>
              <a:gd name="T105" fmla="*/ 324 h 3587"/>
              <a:gd name="T106" fmla="*/ 664 w 694"/>
              <a:gd name="T107" fmla="*/ 120 h 3587"/>
              <a:gd name="T108" fmla="*/ 629 w 694"/>
              <a:gd name="T109" fmla="*/ 5 h 3587"/>
              <a:gd name="T110" fmla="*/ 611 w 694"/>
              <a:gd name="T111" fmla="*/ 5 h 3587"/>
              <a:gd name="T112" fmla="*/ 451 w 694"/>
              <a:gd name="T113" fmla="*/ 5 h 35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3587"/>
              <a:gd name="T173" fmla="*/ 694 w 694"/>
              <a:gd name="T174" fmla="*/ 3587 h 35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3587">
                <a:moveTo>
                  <a:pt x="451" y="5"/>
                </a:moveTo>
                <a:cubicBezTo>
                  <a:pt x="485" y="82"/>
                  <a:pt x="471" y="47"/>
                  <a:pt x="496" y="120"/>
                </a:cubicBezTo>
                <a:cubicBezTo>
                  <a:pt x="499" y="129"/>
                  <a:pt x="505" y="147"/>
                  <a:pt x="505" y="147"/>
                </a:cubicBezTo>
                <a:cubicBezTo>
                  <a:pt x="498" y="315"/>
                  <a:pt x="502" y="332"/>
                  <a:pt x="460" y="457"/>
                </a:cubicBezTo>
                <a:cubicBezTo>
                  <a:pt x="450" y="487"/>
                  <a:pt x="437" y="509"/>
                  <a:pt x="425" y="537"/>
                </a:cubicBezTo>
                <a:cubicBezTo>
                  <a:pt x="418" y="554"/>
                  <a:pt x="413" y="572"/>
                  <a:pt x="407" y="590"/>
                </a:cubicBezTo>
                <a:cubicBezTo>
                  <a:pt x="404" y="599"/>
                  <a:pt x="398" y="616"/>
                  <a:pt x="398" y="616"/>
                </a:cubicBezTo>
                <a:cubicBezTo>
                  <a:pt x="404" y="720"/>
                  <a:pt x="406" y="844"/>
                  <a:pt x="469" y="935"/>
                </a:cubicBezTo>
                <a:cubicBezTo>
                  <a:pt x="490" y="998"/>
                  <a:pt x="526" y="1055"/>
                  <a:pt x="540" y="1122"/>
                </a:cubicBezTo>
                <a:cubicBezTo>
                  <a:pt x="546" y="1151"/>
                  <a:pt x="558" y="1210"/>
                  <a:pt x="558" y="1210"/>
                </a:cubicBezTo>
                <a:cubicBezTo>
                  <a:pt x="555" y="1310"/>
                  <a:pt x="555" y="1411"/>
                  <a:pt x="549" y="1511"/>
                </a:cubicBezTo>
                <a:cubicBezTo>
                  <a:pt x="546" y="1571"/>
                  <a:pt x="513" y="1640"/>
                  <a:pt x="496" y="1698"/>
                </a:cubicBezTo>
                <a:cubicBezTo>
                  <a:pt x="436" y="1903"/>
                  <a:pt x="401" y="2044"/>
                  <a:pt x="248" y="2203"/>
                </a:cubicBezTo>
                <a:cubicBezTo>
                  <a:pt x="233" y="2247"/>
                  <a:pt x="207" y="2295"/>
                  <a:pt x="185" y="2336"/>
                </a:cubicBezTo>
                <a:cubicBezTo>
                  <a:pt x="175" y="2355"/>
                  <a:pt x="162" y="2371"/>
                  <a:pt x="150" y="2389"/>
                </a:cubicBezTo>
                <a:cubicBezTo>
                  <a:pt x="144" y="2398"/>
                  <a:pt x="132" y="2415"/>
                  <a:pt x="132" y="2415"/>
                </a:cubicBezTo>
                <a:cubicBezTo>
                  <a:pt x="115" y="2465"/>
                  <a:pt x="99" y="2514"/>
                  <a:pt x="88" y="2566"/>
                </a:cubicBezTo>
                <a:cubicBezTo>
                  <a:pt x="91" y="2607"/>
                  <a:pt x="91" y="2649"/>
                  <a:pt x="97" y="2690"/>
                </a:cubicBezTo>
                <a:cubicBezTo>
                  <a:pt x="100" y="2708"/>
                  <a:pt x="115" y="2743"/>
                  <a:pt x="115" y="2743"/>
                </a:cubicBezTo>
                <a:cubicBezTo>
                  <a:pt x="110" y="2908"/>
                  <a:pt x="118" y="2983"/>
                  <a:pt x="97" y="3115"/>
                </a:cubicBezTo>
                <a:cubicBezTo>
                  <a:pt x="82" y="3212"/>
                  <a:pt x="47" y="3301"/>
                  <a:pt x="35" y="3399"/>
                </a:cubicBezTo>
                <a:cubicBezTo>
                  <a:pt x="44" y="3563"/>
                  <a:pt x="0" y="3587"/>
                  <a:pt x="132" y="3541"/>
                </a:cubicBezTo>
                <a:cubicBezTo>
                  <a:pt x="152" y="3511"/>
                  <a:pt x="175" y="3504"/>
                  <a:pt x="185" y="3470"/>
                </a:cubicBezTo>
                <a:cubicBezTo>
                  <a:pt x="168" y="3322"/>
                  <a:pt x="190" y="3468"/>
                  <a:pt x="159" y="3346"/>
                </a:cubicBezTo>
                <a:cubicBezTo>
                  <a:pt x="153" y="3322"/>
                  <a:pt x="141" y="3275"/>
                  <a:pt x="141" y="3275"/>
                </a:cubicBezTo>
                <a:cubicBezTo>
                  <a:pt x="149" y="3200"/>
                  <a:pt x="146" y="3133"/>
                  <a:pt x="212" y="3089"/>
                </a:cubicBezTo>
                <a:cubicBezTo>
                  <a:pt x="218" y="3080"/>
                  <a:pt x="222" y="3070"/>
                  <a:pt x="230" y="3062"/>
                </a:cubicBezTo>
                <a:cubicBezTo>
                  <a:pt x="237" y="3055"/>
                  <a:pt x="250" y="3053"/>
                  <a:pt x="256" y="3045"/>
                </a:cubicBezTo>
                <a:cubicBezTo>
                  <a:pt x="262" y="3038"/>
                  <a:pt x="261" y="3026"/>
                  <a:pt x="265" y="3018"/>
                </a:cubicBezTo>
                <a:cubicBezTo>
                  <a:pt x="270" y="3008"/>
                  <a:pt x="279" y="3001"/>
                  <a:pt x="283" y="2991"/>
                </a:cubicBezTo>
                <a:cubicBezTo>
                  <a:pt x="291" y="2974"/>
                  <a:pt x="301" y="2938"/>
                  <a:pt x="301" y="2938"/>
                </a:cubicBezTo>
                <a:cubicBezTo>
                  <a:pt x="291" y="2785"/>
                  <a:pt x="306" y="2848"/>
                  <a:pt x="274" y="2752"/>
                </a:cubicBezTo>
                <a:cubicBezTo>
                  <a:pt x="240" y="2652"/>
                  <a:pt x="294" y="2802"/>
                  <a:pt x="248" y="2699"/>
                </a:cubicBezTo>
                <a:cubicBezTo>
                  <a:pt x="240" y="2682"/>
                  <a:pt x="230" y="2646"/>
                  <a:pt x="230" y="2646"/>
                </a:cubicBezTo>
                <a:cubicBezTo>
                  <a:pt x="214" y="2552"/>
                  <a:pt x="203" y="2421"/>
                  <a:pt x="292" y="2362"/>
                </a:cubicBezTo>
                <a:cubicBezTo>
                  <a:pt x="333" y="2300"/>
                  <a:pt x="309" y="2321"/>
                  <a:pt x="354" y="2291"/>
                </a:cubicBezTo>
                <a:cubicBezTo>
                  <a:pt x="377" y="2224"/>
                  <a:pt x="343" y="2306"/>
                  <a:pt x="389" y="2247"/>
                </a:cubicBezTo>
                <a:cubicBezTo>
                  <a:pt x="434" y="2190"/>
                  <a:pt x="354" y="2248"/>
                  <a:pt x="425" y="2203"/>
                </a:cubicBezTo>
                <a:cubicBezTo>
                  <a:pt x="440" y="2159"/>
                  <a:pt x="459" y="2130"/>
                  <a:pt x="496" y="2105"/>
                </a:cubicBezTo>
                <a:cubicBezTo>
                  <a:pt x="505" y="2079"/>
                  <a:pt x="518" y="2049"/>
                  <a:pt x="531" y="2025"/>
                </a:cubicBezTo>
                <a:cubicBezTo>
                  <a:pt x="541" y="2006"/>
                  <a:pt x="567" y="1972"/>
                  <a:pt x="567" y="1972"/>
                </a:cubicBezTo>
                <a:cubicBezTo>
                  <a:pt x="579" y="1934"/>
                  <a:pt x="598" y="1904"/>
                  <a:pt x="611" y="1866"/>
                </a:cubicBezTo>
                <a:cubicBezTo>
                  <a:pt x="632" y="1804"/>
                  <a:pt x="632" y="1726"/>
                  <a:pt x="637" y="1662"/>
                </a:cubicBezTo>
                <a:cubicBezTo>
                  <a:pt x="643" y="1388"/>
                  <a:pt x="629" y="1301"/>
                  <a:pt x="682" y="1095"/>
                </a:cubicBezTo>
                <a:cubicBezTo>
                  <a:pt x="676" y="991"/>
                  <a:pt x="694" y="899"/>
                  <a:pt x="602" y="838"/>
                </a:cubicBezTo>
                <a:cubicBezTo>
                  <a:pt x="561" y="776"/>
                  <a:pt x="579" y="803"/>
                  <a:pt x="549" y="758"/>
                </a:cubicBezTo>
                <a:cubicBezTo>
                  <a:pt x="539" y="742"/>
                  <a:pt x="531" y="705"/>
                  <a:pt x="531" y="705"/>
                </a:cubicBezTo>
                <a:cubicBezTo>
                  <a:pt x="538" y="636"/>
                  <a:pt x="533" y="614"/>
                  <a:pt x="567" y="563"/>
                </a:cubicBezTo>
                <a:cubicBezTo>
                  <a:pt x="576" y="534"/>
                  <a:pt x="611" y="484"/>
                  <a:pt x="611" y="484"/>
                </a:cubicBezTo>
                <a:cubicBezTo>
                  <a:pt x="617" y="466"/>
                  <a:pt x="619" y="446"/>
                  <a:pt x="629" y="430"/>
                </a:cubicBezTo>
                <a:cubicBezTo>
                  <a:pt x="635" y="421"/>
                  <a:pt x="642" y="413"/>
                  <a:pt x="646" y="404"/>
                </a:cubicBezTo>
                <a:cubicBezTo>
                  <a:pt x="654" y="387"/>
                  <a:pt x="658" y="369"/>
                  <a:pt x="664" y="351"/>
                </a:cubicBezTo>
                <a:cubicBezTo>
                  <a:pt x="667" y="342"/>
                  <a:pt x="673" y="324"/>
                  <a:pt x="673" y="324"/>
                </a:cubicBezTo>
                <a:cubicBezTo>
                  <a:pt x="670" y="256"/>
                  <a:pt x="671" y="188"/>
                  <a:pt x="664" y="120"/>
                </a:cubicBezTo>
                <a:cubicBezTo>
                  <a:pt x="664" y="117"/>
                  <a:pt x="638" y="17"/>
                  <a:pt x="629" y="5"/>
                </a:cubicBezTo>
                <a:cubicBezTo>
                  <a:pt x="625" y="0"/>
                  <a:pt x="617" y="5"/>
                  <a:pt x="611" y="5"/>
                </a:cubicBezTo>
                <a:lnTo>
                  <a:pt x="451" y="5"/>
                </a:lnTo>
                <a:close/>
              </a:path>
            </a:pathLst>
          </a:custGeom>
          <a:solidFill>
            <a:srgbClr val="663300"/>
          </a:solidFill>
          <a:ln w="9525">
            <a:noFill/>
            <a:round/>
            <a:headEnd/>
            <a:tailEnd/>
          </a:ln>
        </p:spPr>
        <p:txBody>
          <a:bodyPr/>
          <a:lstStyle/>
          <a:p>
            <a:endParaRPr lang="tr-TR"/>
          </a:p>
        </p:txBody>
      </p:sp>
      <p:sp>
        <p:nvSpPr>
          <p:cNvPr id="664585" name="Freeform 9" descr="80%"/>
          <p:cNvSpPr>
            <a:spLocks/>
          </p:cNvSpPr>
          <p:nvPr/>
        </p:nvSpPr>
        <p:spPr bwMode="auto">
          <a:xfrm>
            <a:off x="3344863" y="-152400"/>
            <a:ext cx="2065337" cy="6357938"/>
          </a:xfrm>
          <a:custGeom>
            <a:avLst/>
            <a:gdLst>
              <a:gd name="T0" fmla="*/ 531 w 1301"/>
              <a:gd name="T1" fmla="*/ 0 h 4005"/>
              <a:gd name="T2" fmla="*/ 558 w 1301"/>
              <a:gd name="T3" fmla="*/ 155 h 4005"/>
              <a:gd name="T4" fmla="*/ 540 w 1301"/>
              <a:gd name="T5" fmla="*/ 585 h 4005"/>
              <a:gd name="T6" fmla="*/ 503 w 1301"/>
              <a:gd name="T7" fmla="*/ 704 h 4005"/>
              <a:gd name="T8" fmla="*/ 485 w 1301"/>
              <a:gd name="T9" fmla="*/ 759 h 4005"/>
              <a:gd name="T10" fmla="*/ 494 w 1301"/>
              <a:gd name="T11" fmla="*/ 1033 h 4005"/>
              <a:gd name="T12" fmla="*/ 558 w 1301"/>
              <a:gd name="T13" fmla="*/ 1390 h 4005"/>
              <a:gd name="T14" fmla="*/ 521 w 1301"/>
              <a:gd name="T15" fmla="*/ 1737 h 4005"/>
              <a:gd name="T16" fmla="*/ 448 w 1301"/>
              <a:gd name="T17" fmla="*/ 1911 h 4005"/>
              <a:gd name="T18" fmla="*/ 393 w 1301"/>
              <a:gd name="T19" fmla="*/ 1975 h 4005"/>
              <a:gd name="T20" fmla="*/ 357 w 1301"/>
              <a:gd name="T21" fmla="*/ 2021 h 4005"/>
              <a:gd name="T22" fmla="*/ 329 w 1301"/>
              <a:gd name="T23" fmla="*/ 2066 h 4005"/>
              <a:gd name="T24" fmla="*/ 265 w 1301"/>
              <a:gd name="T25" fmla="*/ 2258 h 4005"/>
              <a:gd name="T26" fmla="*/ 247 w 1301"/>
              <a:gd name="T27" fmla="*/ 2350 h 4005"/>
              <a:gd name="T28" fmla="*/ 238 w 1301"/>
              <a:gd name="T29" fmla="*/ 2469 h 4005"/>
              <a:gd name="T30" fmla="*/ 147 w 1301"/>
              <a:gd name="T31" fmla="*/ 2624 h 4005"/>
              <a:gd name="T32" fmla="*/ 0 w 1301"/>
              <a:gd name="T33" fmla="*/ 2935 h 4005"/>
              <a:gd name="T34" fmla="*/ 19 w 1301"/>
              <a:gd name="T35" fmla="*/ 2990 h 4005"/>
              <a:gd name="T36" fmla="*/ 28 w 1301"/>
              <a:gd name="T37" fmla="*/ 3017 h 4005"/>
              <a:gd name="T38" fmla="*/ 55 w 1301"/>
              <a:gd name="T39" fmla="*/ 3337 h 4005"/>
              <a:gd name="T40" fmla="*/ 73 w 1301"/>
              <a:gd name="T41" fmla="*/ 3822 h 4005"/>
              <a:gd name="T42" fmla="*/ 128 w 1301"/>
              <a:gd name="T43" fmla="*/ 3922 h 4005"/>
              <a:gd name="T44" fmla="*/ 421 w 1301"/>
              <a:gd name="T45" fmla="*/ 4005 h 4005"/>
              <a:gd name="T46" fmla="*/ 604 w 1301"/>
              <a:gd name="T47" fmla="*/ 3995 h 4005"/>
              <a:gd name="T48" fmla="*/ 686 w 1301"/>
              <a:gd name="T49" fmla="*/ 3968 h 4005"/>
              <a:gd name="T50" fmla="*/ 713 w 1301"/>
              <a:gd name="T51" fmla="*/ 3959 h 4005"/>
              <a:gd name="T52" fmla="*/ 732 w 1301"/>
              <a:gd name="T53" fmla="*/ 3941 h 4005"/>
              <a:gd name="T54" fmla="*/ 759 w 1301"/>
              <a:gd name="T55" fmla="*/ 3931 h 4005"/>
              <a:gd name="T56" fmla="*/ 814 w 1301"/>
              <a:gd name="T57" fmla="*/ 3867 h 4005"/>
              <a:gd name="T58" fmla="*/ 869 w 1301"/>
              <a:gd name="T59" fmla="*/ 3758 h 4005"/>
              <a:gd name="T60" fmla="*/ 887 w 1301"/>
              <a:gd name="T61" fmla="*/ 3703 h 4005"/>
              <a:gd name="T62" fmla="*/ 896 w 1301"/>
              <a:gd name="T63" fmla="*/ 3675 h 4005"/>
              <a:gd name="T64" fmla="*/ 878 w 1301"/>
              <a:gd name="T65" fmla="*/ 3511 h 4005"/>
              <a:gd name="T66" fmla="*/ 805 w 1301"/>
              <a:gd name="T67" fmla="*/ 3456 h 4005"/>
              <a:gd name="T68" fmla="*/ 750 w 1301"/>
              <a:gd name="T69" fmla="*/ 3438 h 4005"/>
              <a:gd name="T70" fmla="*/ 695 w 1301"/>
              <a:gd name="T71" fmla="*/ 3374 h 4005"/>
              <a:gd name="T72" fmla="*/ 723 w 1301"/>
              <a:gd name="T73" fmla="*/ 3227 h 4005"/>
              <a:gd name="T74" fmla="*/ 805 w 1301"/>
              <a:gd name="T75" fmla="*/ 3145 h 4005"/>
              <a:gd name="T76" fmla="*/ 860 w 1301"/>
              <a:gd name="T77" fmla="*/ 3054 h 4005"/>
              <a:gd name="T78" fmla="*/ 878 w 1301"/>
              <a:gd name="T79" fmla="*/ 2999 h 4005"/>
              <a:gd name="T80" fmla="*/ 887 w 1301"/>
              <a:gd name="T81" fmla="*/ 2971 h 4005"/>
              <a:gd name="T82" fmla="*/ 787 w 1301"/>
              <a:gd name="T83" fmla="*/ 2642 h 4005"/>
              <a:gd name="T84" fmla="*/ 869 w 1301"/>
              <a:gd name="T85" fmla="*/ 2331 h 4005"/>
              <a:gd name="T86" fmla="*/ 878 w 1301"/>
              <a:gd name="T87" fmla="*/ 2304 h 4005"/>
              <a:gd name="T88" fmla="*/ 905 w 1301"/>
              <a:gd name="T89" fmla="*/ 2286 h 4005"/>
              <a:gd name="T90" fmla="*/ 969 w 1301"/>
              <a:gd name="T91" fmla="*/ 2231 h 4005"/>
              <a:gd name="T92" fmla="*/ 1043 w 1301"/>
              <a:gd name="T93" fmla="*/ 2149 h 4005"/>
              <a:gd name="T94" fmla="*/ 1079 w 1301"/>
              <a:gd name="T95" fmla="*/ 2103 h 4005"/>
              <a:gd name="T96" fmla="*/ 1088 w 1301"/>
              <a:gd name="T97" fmla="*/ 2075 h 4005"/>
              <a:gd name="T98" fmla="*/ 1107 w 1301"/>
              <a:gd name="T99" fmla="*/ 2057 h 4005"/>
              <a:gd name="T100" fmla="*/ 1134 w 1301"/>
              <a:gd name="T101" fmla="*/ 2011 h 4005"/>
              <a:gd name="T102" fmla="*/ 1189 w 1301"/>
              <a:gd name="T103" fmla="*/ 1856 h 4005"/>
              <a:gd name="T104" fmla="*/ 1207 w 1301"/>
              <a:gd name="T105" fmla="*/ 1746 h 4005"/>
              <a:gd name="T106" fmla="*/ 1235 w 1301"/>
              <a:gd name="T107" fmla="*/ 1490 h 4005"/>
              <a:gd name="T108" fmla="*/ 1161 w 1301"/>
              <a:gd name="T109" fmla="*/ 887 h 4005"/>
              <a:gd name="T110" fmla="*/ 1152 w 1301"/>
              <a:gd name="T111" fmla="*/ 859 h 4005"/>
              <a:gd name="T112" fmla="*/ 1116 w 1301"/>
              <a:gd name="T113" fmla="*/ 805 h 4005"/>
              <a:gd name="T114" fmla="*/ 1070 w 1301"/>
              <a:gd name="T115" fmla="*/ 658 h 4005"/>
              <a:gd name="T116" fmla="*/ 1143 w 1301"/>
              <a:gd name="T117" fmla="*/ 329 h 4005"/>
              <a:gd name="T118" fmla="*/ 1235 w 1301"/>
              <a:gd name="T119" fmla="*/ 210 h 4005"/>
              <a:gd name="T120" fmla="*/ 1299 w 1301"/>
              <a:gd name="T121" fmla="*/ 18 h 4005"/>
              <a:gd name="T122" fmla="*/ 1280 w 1301"/>
              <a:gd name="T123" fmla="*/ 9 h 4005"/>
              <a:gd name="T124" fmla="*/ 531 w 1301"/>
              <a:gd name="T125" fmla="*/ 0 h 4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1"/>
              <a:gd name="T190" fmla="*/ 0 h 4005"/>
              <a:gd name="T191" fmla="*/ 1301 w 1301"/>
              <a:gd name="T192" fmla="*/ 4005 h 4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1" h="4005">
                <a:moveTo>
                  <a:pt x="531" y="0"/>
                </a:moveTo>
                <a:cubicBezTo>
                  <a:pt x="543" y="51"/>
                  <a:pt x="551" y="103"/>
                  <a:pt x="558" y="155"/>
                </a:cubicBezTo>
                <a:cubicBezTo>
                  <a:pt x="557" y="183"/>
                  <a:pt x="543" y="543"/>
                  <a:pt x="540" y="585"/>
                </a:cubicBezTo>
                <a:cubicBezTo>
                  <a:pt x="537" y="622"/>
                  <a:pt x="514" y="671"/>
                  <a:pt x="503" y="704"/>
                </a:cubicBezTo>
                <a:cubicBezTo>
                  <a:pt x="497" y="722"/>
                  <a:pt x="485" y="759"/>
                  <a:pt x="485" y="759"/>
                </a:cubicBezTo>
                <a:cubicBezTo>
                  <a:pt x="488" y="850"/>
                  <a:pt x="489" y="942"/>
                  <a:pt x="494" y="1033"/>
                </a:cubicBezTo>
                <a:cubicBezTo>
                  <a:pt x="501" y="1152"/>
                  <a:pt x="541" y="1272"/>
                  <a:pt x="558" y="1390"/>
                </a:cubicBezTo>
                <a:cubicBezTo>
                  <a:pt x="552" y="1559"/>
                  <a:pt x="552" y="1604"/>
                  <a:pt x="521" y="1737"/>
                </a:cubicBezTo>
                <a:cubicBezTo>
                  <a:pt x="506" y="1802"/>
                  <a:pt x="498" y="1864"/>
                  <a:pt x="448" y="1911"/>
                </a:cubicBezTo>
                <a:cubicBezTo>
                  <a:pt x="436" y="1946"/>
                  <a:pt x="424" y="1955"/>
                  <a:pt x="393" y="1975"/>
                </a:cubicBezTo>
                <a:cubicBezTo>
                  <a:pt x="382" y="1991"/>
                  <a:pt x="367" y="2004"/>
                  <a:pt x="357" y="2021"/>
                </a:cubicBezTo>
                <a:cubicBezTo>
                  <a:pt x="325" y="2075"/>
                  <a:pt x="373" y="2024"/>
                  <a:pt x="329" y="2066"/>
                </a:cubicBezTo>
                <a:cubicBezTo>
                  <a:pt x="308" y="2129"/>
                  <a:pt x="280" y="2194"/>
                  <a:pt x="265" y="2258"/>
                </a:cubicBezTo>
                <a:cubicBezTo>
                  <a:pt x="258" y="2288"/>
                  <a:pt x="247" y="2350"/>
                  <a:pt x="247" y="2350"/>
                </a:cubicBezTo>
                <a:cubicBezTo>
                  <a:pt x="244" y="2390"/>
                  <a:pt x="245" y="2430"/>
                  <a:pt x="238" y="2469"/>
                </a:cubicBezTo>
                <a:cubicBezTo>
                  <a:pt x="232" y="2501"/>
                  <a:pt x="153" y="2606"/>
                  <a:pt x="147" y="2624"/>
                </a:cubicBezTo>
                <a:cubicBezTo>
                  <a:pt x="109" y="2733"/>
                  <a:pt x="36" y="2824"/>
                  <a:pt x="0" y="2935"/>
                </a:cubicBezTo>
                <a:cubicBezTo>
                  <a:pt x="6" y="2953"/>
                  <a:pt x="13" y="2972"/>
                  <a:pt x="19" y="2990"/>
                </a:cubicBezTo>
                <a:cubicBezTo>
                  <a:pt x="22" y="2999"/>
                  <a:pt x="28" y="3017"/>
                  <a:pt x="28" y="3017"/>
                </a:cubicBezTo>
                <a:cubicBezTo>
                  <a:pt x="41" y="3123"/>
                  <a:pt x="21" y="3236"/>
                  <a:pt x="55" y="3337"/>
                </a:cubicBezTo>
                <a:cubicBezTo>
                  <a:pt x="85" y="3554"/>
                  <a:pt x="51" y="3289"/>
                  <a:pt x="73" y="3822"/>
                </a:cubicBezTo>
                <a:cubicBezTo>
                  <a:pt x="75" y="3866"/>
                  <a:pt x="86" y="3908"/>
                  <a:pt x="128" y="3922"/>
                </a:cubicBezTo>
                <a:cubicBezTo>
                  <a:pt x="183" y="3977"/>
                  <a:pt x="349" y="3996"/>
                  <a:pt x="421" y="4005"/>
                </a:cubicBezTo>
                <a:cubicBezTo>
                  <a:pt x="482" y="4002"/>
                  <a:pt x="543" y="4002"/>
                  <a:pt x="604" y="3995"/>
                </a:cubicBezTo>
                <a:cubicBezTo>
                  <a:pt x="606" y="3995"/>
                  <a:pt x="671" y="3973"/>
                  <a:pt x="686" y="3968"/>
                </a:cubicBezTo>
                <a:cubicBezTo>
                  <a:pt x="695" y="3965"/>
                  <a:pt x="713" y="3959"/>
                  <a:pt x="713" y="3959"/>
                </a:cubicBezTo>
                <a:cubicBezTo>
                  <a:pt x="719" y="3953"/>
                  <a:pt x="725" y="3946"/>
                  <a:pt x="732" y="3941"/>
                </a:cubicBezTo>
                <a:cubicBezTo>
                  <a:pt x="740" y="3936"/>
                  <a:pt x="752" y="3937"/>
                  <a:pt x="759" y="3931"/>
                </a:cubicBezTo>
                <a:cubicBezTo>
                  <a:pt x="767" y="3924"/>
                  <a:pt x="803" y="3879"/>
                  <a:pt x="814" y="3867"/>
                </a:cubicBezTo>
                <a:cubicBezTo>
                  <a:pt x="827" y="3829"/>
                  <a:pt x="847" y="3791"/>
                  <a:pt x="869" y="3758"/>
                </a:cubicBezTo>
                <a:cubicBezTo>
                  <a:pt x="875" y="3740"/>
                  <a:pt x="881" y="3721"/>
                  <a:pt x="887" y="3703"/>
                </a:cubicBezTo>
                <a:cubicBezTo>
                  <a:pt x="890" y="3694"/>
                  <a:pt x="896" y="3675"/>
                  <a:pt x="896" y="3675"/>
                </a:cubicBezTo>
                <a:cubicBezTo>
                  <a:pt x="892" y="3620"/>
                  <a:pt x="912" y="3554"/>
                  <a:pt x="878" y="3511"/>
                </a:cubicBezTo>
                <a:cubicBezTo>
                  <a:pt x="867" y="3497"/>
                  <a:pt x="822" y="3464"/>
                  <a:pt x="805" y="3456"/>
                </a:cubicBezTo>
                <a:cubicBezTo>
                  <a:pt x="787" y="3448"/>
                  <a:pt x="750" y="3438"/>
                  <a:pt x="750" y="3438"/>
                </a:cubicBezTo>
                <a:cubicBezTo>
                  <a:pt x="730" y="3416"/>
                  <a:pt x="712" y="3399"/>
                  <a:pt x="695" y="3374"/>
                </a:cubicBezTo>
                <a:cubicBezTo>
                  <a:pt x="677" y="3317"/>
                  <a:pt x="690" y="3271"/>
                  <a:pt x="723" y="3227"/>
                </a:cubicBezTo>
                <a:cubicBezTo>
                  <a:pt x="755" y="3184"/>
                  <a:pt x="755" y="3161"/>
                  <a:pt x="805" y="3145"/>
                </a:cubicBezTo>
                <a:cubicBezTo>
                  <a:pt x="814" y="3117"/>
                  <a:pt x="839" y="3074"/>
                  <a:pt x="860" y="3054"/>
                </a:cubicBezTo>
                <a:cubicBezTo>
                  <a:pt x="866" y="3036"/>
                  <a:pt x="872" y="3017"/>
                  <a:pt x="878" y="2999"/>
                </a:cubicBezTo>
                <a:cubicBezTo>
                  <a:pt x="881" y="2990"/>
                  <a:pt x="887" y="2971"/>
                  <a:pt x="887" y="2971"/>
                </a:cubicBezTo>
                <a:cubicBezTo>
                  <a:pt x="880" y="2878"/>
                  <a:pt x="858" y="2717"/>
                  <a:pt x="787" y="2642"/>
                </a:cubicBezTo>
                <a:cubicBezTo>
                  <a:pt x="750" y="2510"/>
                  <a:pt x="785" y="2420"/>
                  <a:pt x="869" y="2331"/>
                </a:cubicBezTo>
                <a:cubicBezTo>
                  <a:pt x="872" y="2322"/>
                  <a:pt x="872" y="2311"/>
                  <a:pt x="878" y="2304"/>
                </a:cubicBezTo>
                <a:cubicBezTo>
                  <a:pt x="885" y="2296"/>
                  <a:pt x="897" y="2293"/>
                  <a:pt x="905" y="2286"/>
                </a:cubicBezTo>
                <a:cubicBezTo>
                  <a:pt x="936" y="2261"/>
                  <a:pt x="928" y="2245"/>
                  <a:pt x="969" y="2231"/>
                </a:cubicBezTo>
                <a:cubicBezTo>
                  <a:pt x="996" y="2205"/>
                  <a:pt x="1016" y="2175"/>
                  <a:pt x="1043" y="2149"/>
                </a:cubicBezTo>
                <a:cubicBezTo>
                  <a:pt x="1066" y="2078"/>
                  <a:pt x="1032" y="2163"/>
                  <a:pt x="1079" y="2103"/>
                </a:cubicBezTo>
                <a:cubicBezTo>
                  <a:pt x="1085" y="2095"/>
                  <a:pt x="1083" y="2083"/>
                  <a:pt x="1088" y="2075"/>
                </a:cubicBezTo>
                <a:cubicBezTo>
                  <a:pt x="1093" y="2068"/>
                  <a:pt x="1101" y="2063"/>
                  <a:pt x="1107" y="2057"/>
                </a:cubicBezTo>
                <a:cubicBezTo>
                  <a:pt x="1132" y="1982"/>
                  <a:pt x="1097" y="2074"/>
                  <a:pt x="1134" y="2011"/>
                </a:cubicBezTo>
                <a:cubicBezTo>
                  <a:pt x="1162" y="1964"/>
                  <a:pt x="1180" y="1910"/>
                  <a:pt x="1189" y="1856"/>
                </a:cubicBezTo>
                <a:cubicBezTo>
                  <a:pt x="1195" y="1819"/>
                  <a:pt x="1207" y="1746"/>
                  <a:pt x="1207" y="1746"/>
                </a:cubicBezTo>
                <a:cubicBezTo>
                  <a:pt x="1212" y="1653"/>
                  <a:pt x="1216" y="1578"/>
                  <a:pt x="1235" y="1490"/>
                </a:cubicBezTo>
                <a:cubicBezTo>
                  <a:pt x="1235" y="1473"/>
                  <a:pt x="1280" y="1000"/>
                  <a:pt x="1161" y="887"/>
                </a:cubicBezTo>
                <a:cubicBezTo>
                  <a:pt x="1158" y="878"/>
                  <a:pt x="1157" y="868"/>
                  <a:pt x="1152" y="859"/>
                </a:cubicBezTo>
                <a:cubicBezTo>
                  <a:pt x="1142" y="840"/>
                  <a:pt x="1116" y="805"/>
                  <a:pt x="1116" y="805"/>
                </a:cubicBezTo>
                <a:cubicBezTo>
                  <a:pt x="1100" y="756"/>
                  <a:pt x="1082" y="708"/>
                  <a:pt x="1070" y="658"/>
                </a:cubicBezTo>
                <a:cubicBezTo>
                  <a:pt x="1072" y="593"/>
                  <a:pt x="1026" y="368"/>
                  <a:pt x="1143" y="329"/>
                </a:cubicBezTo>
                <a:cubicBezTo>
                  <a:pt x="1170" y="288"/>
                  <a:pt x="1200" y="245"/>
                  <a:pt x="1235" y="210"/>
                </a:cubicBezTo>
                <a:cubicBezTo>
                  <a:pt x="1256" y="146"/>
                  <a:pt x="1276" y="82"/>
                  <a:pt x="1299" y="18"/>
                </a:cubicBezTo>
                <a:cubicBezTo>
                  <a:pt x="1301" y="11"/>
                  <a:pt x="1286" y="12"/>
                  <a:pt x="1280" y="9"/>
                </a:cubicBezTo>
                <a:lnTo>
                  <a:pt x="531" y="0"/>
                </a:lnTo>
                <a:close/>
              </a:path>
            </a:pathLst>
          </a:custGeom>
          <a:pattFill prst="pct80">
            <a:fgClr>
              <a:srgbClr val="C0C0C0"/>
            </a:fgClr>
            <a:bgClr>
              <a:srgbClr val="F8F8F8"/>
            </a:bgClr>
          </a:pattFill>
          <a:ln w="9525">
            <a:noFill/>
            <a:round/>
            <a:headEnd/>
            <a:tailEnd/>
          </a:ln>
        </p:spPr>
        <p:txBody>
          <a:bodyPr/>
          <a:lstStyle/>
          <a:p>
            <a:endParaRPr lang="tr-TR"/>
          </a:p>
        </p:txBody>
      </p:sp>
      <p:sp>
        <p:nvSpPr>
          <p:cNvPr id="664586" name="Freeform 10"/>
          <p:cNvSpPr>
            <a:spLocks/>
          </p:cNvSpPr>
          <p:nvPr/>
        </p:nvSpPr>
        <p:spPr bwMode="auto">
          <a:xfrm>
            <a:off x="3810000" y="-76200"/>
            <a:ext cx="1101725" cy="5694363"/>
          </a:xfrm>
          <a:custGeom>
            <a:avLst/>
            <a:gdLst>
              <a:gd name="T0" fmla="*/ 451 w 694"/>
              <a:gd name="T1" fmla="*/ 5 h 3587"/>
              <a:gd name="T2" fmla="*/ 496 w 694"/>
              <a:gd name="T3" fmla="*/ 120 h 3587"/>
              <a:gd name="T4" fmla="*/ 505 w 694"/>
              <a:gd name="T5" fmla="*/ 147 h 3587"/>
              <a:gd name="T6" fmla="*/ 460 w 694"/>
              <a:gd name="T7" fmla="*/ 457 h 3587"/>
              <a:gd name="T8" fmla="*/ 425 w 694"/>
              <a:gd name="T9" fmla="*/ 537 h 3587"/>
              <a:gd name="T10" fmla="*/ 407 w 694"/>
              <a:gd name="T11" fmla="*/ 590 h 3587"/>
              <a:gd name="T12" fmla="*/ 398 w 694"/>
              <a:gd name="T13" fmla="*/ 616 h 3587"/>
              <a:gd name="T14" fmla="*/ 469 w 694"/>
              <a:gd name="T15" fmla="*/ 935 h 3587"/>
              <a:gd name="T16" fmla="*/ 540 w 694"/>
              <a:gd name="T17" fmla="*/ 1122 h 3587"/>
              <a:gd name="T18" fmla="*/ 558 w 694"/>
              <a:gd name="T19" fmla="*/ 1210 h 3587"/>
              <a:gd name="T20" fmla="*/ 549 w 694"/>
              <a:gd name="T21" fmla="*/ 1511 h 3587"/>
              <a:gd name="T22" fmla="*/ 496 w 694"/>
              <a:gd name="T23" fmla="*/ 1698 h 3587"/>
              <a:gd name="T24" fmla="*/ 248 w 694"/>
              <a:gd name="T25" fmla="*/ 2203 h 3587"/>
              <a:gd name="T26" fmla="*/ 185 w 694"/>
              <a:gd name="T27" fmla="*/ 2336 h 3587"/>
              <a:gd name="T28" fmla="*/ 150 w 694"/>
              <a:gd name="T29" fmla="*/ 2389 h 3587"/>
              <a:gd name="T30" fmla="*/ 132 w 694"/>
              <a:gd name="T31" fmla="*/ 2415 h 3587"/>
              <a:gd name="T32" fmla="*/ 88 w 694"/>
              <a:gd name="T33" fmla="*/ 2566 h 3587"/>
              <a:gd name="T34" fmla="*/ 97 w 694"/>
              <a:gd name="T35" fmla="*/ 2690 h 3587"/>
              <a:gd name="T36" fmla="*/ 115 w 694"/>
              <a:gd name="T37" fmla="*/ 2743 h 3587"/>
              <a:gd name="T38" fmla="*/ 97 w 694"/>
              <a:gd name="T39" fmla="*/ 3115 h 3587"/>
              <a:gd name="T40" fmla="*/ 35 w 694"/>
              <a:gd name="T41" fmla="*/ 3399 h 3587"/>
              <a:gd name="T42" fmla="*/ 132 w 694"/>
              <a:gd name="T43" fmla="*/ 3541 h 3587"/>
              <a:gd name="T44" fmla="*/ 185 w 694"/>
              <a:gd name="T45" fmla="*/ 3470 h 3587"/>
              <a:gd name="T46" fmla="*/ 159 w 694"/>
              <a:gd name="T47" fmla="*/ 3346 h 3587"/>
              <a:gd name="T48" fmla="*/ 141 w 694"/>
              <a:gd name="T49" fmla="*/ 3275 h 3587"/>
              <a:gd name="T50" fmla="*/ 212 w 694"/>
              <a:gd name="T51" fmla="*/ 3089 h 3587"/>
              <a:gd name="T52" fmla="*/ 230 w 694"/>
              <a:gd name="T53" fmla="*/ 3062 h 3587"/>
              <a:gd name="T54" fmla="*/ 256 w 694"/>
              <a:gd name="T55" fmla="*/ 3045 h 3587"/>
              <a:gd name="T56" fmla="*/ 265 w 694"/>
              <a:gd name="T57" fmla="*/ 3018 h 3587"/>
              <a:gd name="T58" fmla="*/ 283 w 694"/>
              <a:gd name="T59" fmla="*/ 2991 h 3587"/>
              <a:gd name="T60" fmla="*/ 301 w 694"/>
              <a:gd name="T61" fmla="*/ 2938 h 3587"/>
              <a:gd name="T62" fmla="*/ 274 w 694"/>
              <a:gd name="T63" fmla="*/ 2752 h 3587"/>
              <a:gd name="T64" fmla="*/ 248 w 694"/>
              <a:gd name="T65" fmla="*/ 2699 h 3587"/>
              <a:gd name="T66" fmla="*/ 230 w 694"/>
              <a:gd name="T67" fmla="*/ 2646 h 3587"/>
              <a:gd name="T68" fmla="*/ 292 w 694"/>
              <a:gd name="T69" fmla="*/ 2362 h 3587"/>
              <a:gd name="T70" fmla="*/ 354 w 694"/>
              <a:gd name="T71" fmla="*/ 2291 h 3587"/>
              <a:gd name="T72" fmla="*/ 389 w 694"/>
              <a:gd name="T73" fmla="*/ 2247 h 3587"/>
              <a:gd name="T74" fmla="*/ 425 w 694"/>
              <a:gd name="T75" fmla="*/ 2203 h 3587"/>
              <a:gd name="T76" fmla="*/ 496 w 694"/>
              <a:gd name="T77" fmla="*/ 2105 h 3587"/>
              <a:gd name="T78" fmla="*/ 531 w 694"/>
              <a:gd name="T79" fmla="*/ 2025 h 3587"/>
              <a:gd name="T80" fmla="*/ 567 w 694"/>
              <a:gd name="T81" fmla="*/ 1972 h 3587"/>
              <a:gd name="T82" fmla="*/ 611 w 694"/>
              <a:gd name="T83" fmla="*/ 1866 h 3587"/>
              <a:gd name="T84" fmla="*/ 637 w 694"/>
              <a:gd name="T85" fmla="*/ 1662 h 3587"/>
              <a:gd name="T86" fmla="*/ 682 w 694"/>
              <a:gd name="T87" fmla="*/ 1095 h 3587"/>
              <a:gd name="T88" fmla="*/ 602 w 694"/>
              <a:gd name="T89" fmla="*/ 838 h 3587"/>
              <a:gd name="T90" fmla="*/ 549 w 694"/>
              <a:gd name="T91" fmla="*/ 758 h 3587"/>
              <a:gd name="T92" fmla="*/ 531 w 694"/>
              <a:gd name="T93" fmla="*/ 705 h 3587"/>
              <a:gd name="T94" fmla="*/ 567 w 694"/>
              <a:gd name="T95" fmla="*/ 563 h 3587"/>
              <a:gd name="T96" fmla="*/ 611 w 694"/>
              <a:gd name="T97" fmla="*/ 484 h 3587"/>
              <a:gd name="T98" fmla="*/ 629 w 694"/>
              <a:gd name="T99" fmla="*/ 430 h 3587"/>
              <a:gd name="T100" fmla="*/ 646 w 694"/>
              <a:gd name="T101" fmla="*/ 404 h 3587"/>
              <a:gd name="T102" fmla="*/ 664 w 694"/>
              <a:gd name="T103" fmla="*/ 351 h 3587"/>
              <a:gd name="T104" fmla="*/ 673 w 694"/>
              <a:gd name="T105" fmla="*/ 324 h 3587"/>
              <a:gd name="T106" fmla="*/ 664 w 694"/>
              <a:gd name="T107" fmla="*/ 120 h 3587"/>
              <a:gd name="T108" fmla="*/ 629 w 694"/>
              <a:gd name="T109" fmla="*/ 5 h 3587"/>
              <a:gd name="T110" fmla="*/ 611 w 694"/>
              <a:gd name="T111" fmla="*/ 5 h 3587"/>
              <a:gd name="T112" fmla="*/ 451 w 694"/>
              <a:gd name="T113" fmla="*/ 5 h 35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3587"/>
              <a:gd name="T173" fmla="*/ 694 w 694"/>
              <a:gd name="T174" fmla="*/ 3587 h 35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3587">
                <a:moveTo>
                  <a:pt x="451" y="5"/>
                </a:moveTo>
                <a:cubicBezTo>
                  <a:pt x="485" y="82"/>
                  <a:pt x="471" y="47"/>
                  <a:pt x="496" y="120"/>
                </a:cubicBezTo>
                <a:cubicBezTo>
                  <a:pt x="499" y="129"/>
                  <a:pt x="505" y="147"/>
                  <a:pt x="505" y="147"/>
                </a:cubicBezTo>
                <a:cubicBezTo>
                  <a:pt x="498" y="315"/>
                  <a:pt x="502" y="332"/>
                  <a:pt x="460" y="457"/>
                </a:cubicBezTo>
                <a:cubicBezTo>
                  <a:pt x="450" y="487"/>
                  <a:pt x="437" y="509"/>
                  <a:pt x="425" y="537"/>
                </a:cubicBezTo>
                <a:cubicBezTo>
                  <a:pt x="418" y="554"/>
                  <a:pt x="413" y="572"/>
                  <a:pt x="407" y="590"/>
                </a:cubicBezTo>
                <a:cubicBezTo>
                  <a:pt x="404" y="599"/>
                  <a:pt x="398" y="616"/>
                  <a:pt x="398" y="616"/>
                </a:cubicBezTo>
                <a:cubicBezTo>
                  <a:pt x="404" y="720"/>
                  <a:pt x="406" y="844"/>
                  <a:pt x="469" y="935"/>
                </a:cubicBezTo>
                <a:cubicBezTo>
                  <a:pt x="490" y="998"/>
                  <a:pt x="526" y="1055"/>
                  <a:pt x="540" y="1122"/>
                </a:cubicBezTo>
                <a:cubicBezTo>
                  <a:pt x="546" y="1151"/>
                  <a:pt x="558" y="1210"/>
                  <a:pt x="558" y="1210"/>
                </a:cubicBezTo>
                <a:cubicBezTo>
                  <a:pt x="555" y="1310"/>
                  <a:pt x="555" y="1411"/>
                  <a:pt x="549" y="1511"/>
                </a:cubicBezTo>
                <a:cubicBezTo>
                  <a:pt x="546" y="1571"/>
                  <a:pt x="513" y="1640"/>
                  <a:pt x="496" y="1698"/>
                </a:cubicBezTo>
                <a:cubicBezTo>
                  <a:pt x="436" y="1903"/>
                  <a:pt x="401" y="2044"/>
                  <a:pt x="248" y="2203"/>
                </a:cubicBezTo>
                <a:cubicBezTo>
                  <a:pt x="233" y="2247"/>
                  <a:pt x="207" y="2295"/>
                  <a:pt x="185" y="2336"/>
                </a:cubicBezTo>
                <a:cubicBezTo>
                  <a:pt x="175" y="2355"/>
                  <a:pt x="162" y="2371"/>
                  <a:pt x="150" y="2389"/>
                </a:cubicBezTo>
                <a:cubicBezTo>
                  <a:pt x="144" y="2398"/>
                  <a:pt x="132" y="2415"/>
                  <a:pt x="132" y="2415"/>
                </a:cubicBezTo>
                <a:cubicBezTo>
                  <a:pt x="115" y="2465"/>
                  <a:pt x="99" y="2514"/>
                  <a:pt x="88" y="2566"/>
                </a:cubicBezTo>
                <a:cubicBezTo>
                  <a:pt x="91" y="2607"/>
                  <a:pt x="91" y="2649"/>
                  <a:pt x="97" y="2690"/>
                </a:cubicBezTo>
                <a:cubicBezTo>
                  <a:pt x="100" y="2708"/>
                  <a:pt x="115" y="2743"/>
                  <a:pt x="115" y="2743"/>
                </a:cubicBezTo>
                <a:cubicBezTo>
                  <a:pt x="110" y="2908"/>
                  <a:pt x="118" y="2983"/>
                  <a:pt x="97" y="3115"/>
                </a:cubicBezTo>
                <a:cubicBezTo>
                  <a:pt x="82" y="3212"/>
                  <a:pt x="47" y="3301"/>
                  <a:pt x="35" y="3399"/>
                </a:cubicBezTo>
                <a:cubicBezTo>
                  <a:pt x="44" y="3563"/>
                  <a:pt x="0" y="3587"/>
                  <a:pt x="132" y="3541"/>
                </a:cubicBezTo>
                <a:cubicBezTo>
                  <a:pt x="152" y="3511"/>
                  <a:pt x="175" y="3504"/>
                  <a:pt x="185" y="3470"/>
                </a:cubicBezTo>
                <a:cubicBezTo>
                  <a:pt x="168" y="3322"/>
                  <a:pt x="190" y="3468"/>
                  <a:pt x="159" y="3346"/>
                </a:cubicBezTo>
                <a:cubicBezTo>
                  <a:pt x="153" y="3322"/>
                  <a:pt x="141" y="3275"/>
                  <a:pt x="141" y="3275"/>
                </a:cubicBezTo>
                <a:cubicBezTo>
                  <a:pt x="149" y="3200"/>
                  <a:pt x="146" y="3133"/>
                  <a:pt x="212" y="3089"/>
                </a:cubicBezTo>
                <a:cubicBezTo>
                  <a:pt x="218" y="3080"/>
                  <a:pt x="222" y="3070"/>
                  <a:pt x="230" y="3062"/>
                </a:cubicBezTo>
                <a:cubicBezTo>
                  <a:pt x="237" y="3055"/>
                  <a:pt x="250" y="3053"/>
                  <a:pt x="256" y="3045"/>
                </a:cubicBezTo>
                <a:cubicBezTo>
                  <a:pt x="262" y="3038"/>
                  <a:pt x="261" y="3026"/>
                  <a:pt x="265" y="3018"/>
                </a:cubicBezTo>
                <a:cubicBezTo>
                  <a:pt x="270" y="3008"/>
                  <a:pt x="279" y="3001"/>
                  <a:pt x="283" y="2991"/>
                </a:cubicBezTo>
                <a:cubicBezTo>
                  <a:pt x="291" y="2974"/>
                  <a:pt x="301" y="2938"/>
                  <a:pt x="301" y="2938"/>
                </a:cubicBezTo>
                <a:cubicBezTo>
                  <a:pt x="291" y="2785"/>
                  <a:pt x="306" y="2848"/>
                  <a:pt x="274" y="2752"/>
                </a:cubicBezTo>
                <a:cubicBezTo>
                  <a:pt x="240" y="2652"/>
                  <a:pt x="294" y="2802"/>
                  <a:pt x="248" y="2699"/>
                </a:cubicBezTo>
                <a:cubicBezTo>
                  <a:pt x="240" y="2682"/>
                  <a:pt x="230" y="2646"/>
                  <a:pt x="230" y="2646"/>
                </a:cubicBezTo>
                <a:cubicBezTo>
                  <a:pt x="214" y="2552"/>
                  <a:pt x="203" y="2421"/>
                  <a:pt x="292" y="2362"/>
                </a:cubicBezTo>
                <a:cubicBezTo>
                  <a:pt x="333" y="2300"/>
                  <a:pt x="309" y="2321"/>
                  <a:pt x="354" y="2291"/>
                </a:cubicBezTo>
                <a:cubicBezTo>
                  <a:pt x="377" y="2224"/>
                  <a:pt x="343" y="2306"/>
                  <a:pt x="389" y="2247"/>
                </a:cubicBezTo>
                <a:cubicBezTo>
                  <a:pt x="434" y="2190"/>
                  <a:pt x="354" y="2248"/>
                  <a:pt x="425" y="2203"/>
                </a:cubicBezTo>
                <a:cubicBezTo>
                  <a:pt x="440" y="2159"/>
                  <a:pt x="459" y="2130"/>
                  <a:pt x="496" y="2105"/>
                </a:cubicBezTo>
                <a:cubicBezTo>
                  <a:pt x="505" y="2079"/>
                  <a:pt x="518" y="2049"/>
                  <a:pt x="531" y="2025"/>
                </a:cubicBezTo>
                <a:cubicBezTo>
                  <a:pt x="541" y="2006"/>
                  <a:pt x="567" y="1972"/>
                  <a:pt x="567" y="1972"/>
                </a:cubicBezTo>
                <a:cubicBezTo>
                  <a:pt x="579" y="1934"/>
                  <a:pt x="598" y="1904"/>
                  <a:pt x="611" y="1866"/>
                </a:cubicBezTo>
                <a:cubicBezTo>
                  <a:pt x="632" y="1804"/>
                  <a:pt x="632" y="1726"/>
                  <a:pt x="637" y="1662"/>
                </a:cubicBezTo>
                <a:cubicBezTo>
                  <a:pt x="643" y="1388"/>
                  <a:pt x="629" y="1301"/>
                  <a:pt x="682" y="1095"/>
                </a:cubicBezTo>
                <a:cubicBezTo>
                  <a:pt x="676" y="991"/>
                  <a:pt x="694" y="899"/>
                  <a:pt x="602" y="838"/>
                </a:cubicBezTo>
                <a:cubicBezTo>
                  <a:pt x="561" y="776"/>
                  <a:pt x="579" y="803"/>
                  <a:pt x="549" y="758"/>
                </a:cubicBezTo>
                <a:cubicBezTo>
                  <a:pt x="539" y="742"/>
                  <a:pt x="531" y="705"/>
                  <a:pt x="531" y="705"/>
                </a:cubicBezTo>
                <a:cubicBezTo>
                  <a:pt x="538" y="636"/>
                  <a:pt x="533" y="614"/>
                  <a:pt x="567" y="563"/>
                </a:cubicBezTo>
                <a:cubicBezTo>
                  <a:pt x="576" y="534"/>
                  <a:pt x="611" y="484"/>
                  <a:pt x="611" y="484"/>
                </a:cubicBezTo>
                <a:cubicBezTo>
                  <a:pt x="617" y="466"/>
                  <a:pt x="619" y="446"/>
                  <a:pt x="629" y="430"/>
                </a:cubicBezTo>
                <a:cubicBezTo>
                  <a:pt x="635" y="421"/>
                  <a:pt x="642" y="413"/>
                  <a:pt x="646" y="404"/>
                </a:cubicBezTo>
                <a:cubicBezTo>
                  <a:pt x="654" y="387"/>
                  <a:pt x="658" y="369"/>
                  <a:pt x="664" y="351"/>
                </a:cubicBezTo>
                <a:cubicBezTo>
                  <a:pt x="667" y="342"/>
                  <a:pt x="673" y="324"/>
                  <a:pt x="673" y="324"/>
                </a:cubicBezTo>
                <a:cubicBezTo>
                  <a:pt x="670" y="256"/>
                  <a:pt x="671" y="188"/>
                  <a:pt x="664" y="120"/>
                </a:cubicBezTo>
                <a:cubicBezTo>
                  <a:pt x="664" y="117"/>
                  <a:pt x="638" y="17"/>
                  <a:pt x="629" y="5"/>
                </a:cubicBezTo>
                <a:cubicBezTo>
                  <a:pt x="625" y="0"/>
                  <a:pt x="617" y="5"/>
                  <a:pt x="611" y="5"/>
                </a:cubicBezTo>
                <a:lnTo>
                  <a:pt x="451" y="5"/>
                </a:lnTo>
                <a:close/>
              </a:path>
            </a:pathLst>
          </a:custGeom>
          <a:solidFill>
            <a:srgbClr val="000000"/>
          </a:solidFill>
          <a:ln w="9525">
            <a:noFill/>
            <a:round/>
            <a:headEnd/>
            <a:tailEnd/>
          </a:ln>
        </p:spPr>
        <p:txBody>
          <a:bodyPr/>
          <a:lstStyle/>
          <a:p>
            <a:endParaRPr lang="tr-TR"/>
          </a:p>
        </p:txBody>
      </p:sp>
      <p:sp>
        <p:nvSpPr>
          <p:cNvPr id="664587" name="Freeform 11"/>
          <p:cNvSpPr>
            <a:spLocks/>
          </p:cNvSpPr>
          <p:nvPr/>
        </p:nvSpPr>
        <p:spPr bwMode="auto">
          <a:xfrm>
            <a:off x="3276600" y="-228600"/>
            <a:ext cx="2065338" cy="6477000"/>
          </a:xfrm>
          <a:custGeom>
            <a:avLst/>
            <a:gdLst>
              <a:gd name="T0" fmla="*/ 531 w 1301"/>
              <a:gd name="T1" fmla="*/ 0 h 4005"/>
              <a:gd name="T2" fmla="*/ 558 w 1301"/>
              <a:gd name="T3" fmla="*/ 155 h 4005"/>
              <a:gd name="T4" fmla="*/ 540 w 1301"/>
              <a:gd name="T5" fmla="*/ 585 h 4005"/>
              <a:gd name="T6" fmla="*/ 503 w 1301"/>
              <a:gd name="T7" fmla="*/ 704 h 4005"/>
              <a:gd name="T8" fmla="*/ 485 w 1301"/>
              <a:gd name="T9" fmla="*/ 759 h 4005"/>
              <a:gd name="T10" fmla="*/ 494 w 1301"/>
              <a:gd name="T11" fmla="*/ 1033 h 4005"/>
              <a:gd name="T12" fmla="*/ 558 w 1301"/>
              <a:gd name="T13" fmla="*/ 1390 h 4005"/>
              <a:gd name="T14" fmla="*/ 521 w 1301"/>
              <a:gd name="T15" fmla="*/ 1737 h 4005"/>
              <a:gd name="T16" fmla="*/ 448 w 1301"/>
              <a:gd name="T17" fmla="*/ 1911 h 4005"/>
              <a:gd name="T18" fmla="*/ 393 w 1301"/>
              <a:gd name="T19" fmla="*/ 1975 h 4005"/>
              <a:gd name="T20" fmla="*/ 357 w 1301"/>
              <a:gd name="T21" fmla="*/ 2021 h 4005"/>
              <a:gd name="T22" fmla="*/ 329 w 1301"/>
              <a:gd name="T23" fmla="*/ 2066 h 4005"/>
              <a:gd name="T24" fmla="*/ 265 w 1301"/>
              <a:gd name="T25" fmla="*/ 2258 h 4005"/>
              <a:gd name="T26" fmla="*/ 247 w 1301"/>
              <a:gd name="T27" fmla="*/ 2350 h 4005"/>
              <a:gd name="T28" fmla="*/ 238 w 1301"/>
              <a:gd name="T29" fmla="*/ 2469 h 4005"/>
              <a:gd name="T30" fmla="*/ 147 w 1301"/>
              <a:gd name="T31" fmla="*/ 2624 h 4005"/>
              <a:gd name="T32" fmla="*/ 0 w 1301"/>
              <a:gd name="T33" fmla="*/ 2935 h 4005"/>
              <a:gd name="T34" fmla="*/ 19 w 1301"/>
              <a:gd name="T35" fmla="*/ 2990 h 4005"/>
              <a:gd name="T36" fmla="*/ 28 w 1301"/>
              <a:gd name="T37" fmla="*/ 3017 h 4005"/>
              <a:gd name="T38" fmla="*/ 55 w 1301"/>
              <a:gd name="T39" fmla="*/ 3337 h 4005"/>
              <a:gd name="T40" fmla="*/ 73 w 1301"/>
              <a:gd name="T41" fmla="*/ 3822 h 4005"/>
              <a:gd name="T42" fmla="*/ 128 w 1301"/>
              <a:gd name="T43" fmla="*/ 3922 h 4005"/>
              <a:gd name="T44" fmla="*/ 421 w 1301"/>
              <a:gd name="T45" fmla="*/ 4005 h 4005"/>
              <a:gd name="T46" fmla="*/ 604 w 1301"/>
              <a:gd name="T47" fmla="*/ 3995 h 4005"/>
              <a:gd name="T48" fmla="*/ 686 w 1301"/>
              <a:gd name="T49" fmla="*/ 3968 h 4005"/>
              <a:gd name="T50" fmla="*/ 713 w 1301"/>
              <a:gd name="T51" fmla="*/ 3959 h 4005"/>
              <a:gd name="T52" fmla="*/ 732 w 1301"/>
              <a:gd name="T53" fmla="*/ 3941 h 4005"/>
              <a:gd name="T54" fmla="*/ 759 w 1301"/>
              <a:gd name="T55" fmla="*/ 3931 h 4005"/>
              <a:gd name="T56" fmla="*/ 814 w 1301"/>
              <a:gd name="T57" fmla="*/ 3867 h 4005"/>
              <a:gd name="T58" fmla="*/ 869 w 1301"/>
              <a:gd name="T59" fmla="*/ 3758 h 4005"/>
              <a:gd name="T60" fmla="*/ 887 w 1301"/>
              <a:gd name="T61" fmla="*/ 3703 h 4005"/>
              <a:gd name="T62" fmla="*/ 896 w 1301"/>
              <a:gd name="T63" fmla="*/ 3675 h 4005"/>
              <a:gd name="T64" fmla="*/ 878 w 1301"/>
              <a:gd name="T65" fmla="*/ 3511 h 4005"/>
              <a:gd name="T66" fmla="*/ 805 w 1301"/>
              <a:gd name="T67" fmla="*/ 3456 h 4005"/>
              <a:gd name="T68" fmla="*/ 750 w 1301"/>
              <a:gd name="T69" fmla="*/ 3438 h 4005"/>
              <a:gd name="T70" fmla="*/ 695 w 1301"/>
              <a:gd name="T71" fmla="*/ 3374 h 4005"/>
              <a:gd name="T72" fmla="*/ 723 w 1301"/>
              <a:gd name="T73" fmla="*/ 3227 h 4005"/>
              <a:gd name="T74" fmla="*/ 805 w 1301"/>
              <a:gd name="T75" fmla="*/ 3145 h 4005"/>
              <a:gd name="T76" fmla="*/ 860 w 1301"/>
              <a:gd name="T77" fmla="*/ 3054 h 4005"/>
              <a:gd name="T78" fmla="*/ 878 w 1301"/>
              <a:gd name="T79" fmla="*/ 2999 h 4005"/>
              <a:gd name="T80" fmla="*/ 887 w 1301"/>
              <a:gd name="T81" fmla="*/ 2971 h 4005"/>
              <a:gd name="T82" fmla="*/ 787 w 1301"/>
              <a:gd name="T83" fmla="*/ 2642 h 4005"/>
              <a:gd name="T84" fmla="*/ 869 w 1301"/>
              <a:gd name="T85" fmla="*/ 2331 h 4005"/>
              <a:gd name="T86" fmla="*/ 878 w 1301"/>
              <a:gd name="T87" fmla="*/ 2304 h 4005"/>
              <a:gd name="T88" fmla="*/ 905 w 1301"/>
              <a:gd name="T89" fmla="*/ 2286 h 4005"/>
              <a:gd name="T90" fmla="*/ 969 w 1301"/>
              <a:gd name="T91" fmla="*/ 2231 h 4005"/>
              <a:gd name="T92" fmla="*/ 1043 w 1301"/>
              <a:gd name="T93" fmla="*/ 2149 h 4005"/>
              <a:gd name="T94" fmla="*/ 1079 w 1301"/>
              <a:gd name="T95" fmla="*/ 2103 h 4005"/>
              <a:gd name="T96" fmla="*/ 1088 w 1301"/>
              <a:gd name="T97" fmla="*/ 2075 h 4005"/>
              <a:gd name="T98" fmla="*/ 1107 w 1301"/>
              <a:gd name="T99" fmla="*/ 2057 h 4005"/>
              <a:gd name="T100" fmla="*/ 1134 w 1301"/>
              <a:gd name="T101" fmla="*/ 2011 h 4005"/>
              <a:gd name="T102" fmla="*/ 1189 w 1301"/>
              <a:gd name="T103" fmla="*/ 1856 h 4005"/>
              <a:gd name="T104" fmla="*/ 1207 w 1301"/>
              <a:gd name="T105" fmla="*/ 1746 h 4005"/>
              <a:gd name="T106" fmla="*/ 1235 w 1301"/>
              <a:gd name="T107" fmla="*/ 1490 h 4005"/>
              <a:gd name="T108" fmla="*/ 1161 w 1301"/>
              <a:gd name="T109" fmla="*/ 887 h 4005"/>
              <a:gd name="T110" fmla="*/ 1152 w 1301"/>
              <a:gd name="T111" fmla="*/ 859 h 4005"/>
              <a:gd name="T112" fmla="*/ 1116 w 1301"/>
              <a:gd name="T113" fmla="*/ 805 h 4005"/>
              <a:gd name="T114" fmla="*/ 1070 w 1301"/>
              <a:gd name="T115" fmla="*/ 658 h 4005"/>
              <a:gd name="T116" fmla="*/ 1143 w 1301"/>
              <a:gd name="T117" fmla="*/ 329 h 4005"/>
              <a:gd name="T118" fmla="*/ 1235 w 1301"/>
              <a:gd name="T119" fmla="*/ 210 h 4005"/>
              <a:gd name="T120" fmla="*/ 1299 w 1301"/>
              <a:gd name="T121" fmla="*/ 18 h 4005"/>
              <a:gd name="T122" fmla="*/ 1280 w 1301"/>
              <a:gd name="T123" fmla="*/ 9 h 4005"/>
              <a:gd name="T124" fmla="*/ 531 w 1301"/>
              <a:gd name="T125" fmla="*/ 0 h 40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301"/>
              <a:gd name="T190" fmla="*/ 0 h 4005"/>
              <a:gd name="T191" fmla="*/ 1301 w 1301"/>
              <a:gd name="T192" fmla="*/ 4005 h 40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301" h="4005">
                <a:moveTo>
                  <a:pt x="531" y="0"/>
                </a:moveTo>
                <a:cubicBezTo>
                  <a:pt x="543" y="51"/>
                  <a:pt x="551" y="103"/>
                  <a:pt x="558" y="155"/>
                </a:cubicBezTo>
                <a:cubicBezTo>
                  <a:pt x="557" y="183"/>
                  <a:pt x="543" y="543"/>
                  <a:pt x="540" y="585"/>
                </a:cubicBezTo>
                <a:cubicBezTo>
                  <a:pt x="537" y="622"/>
                  <a:pt x="514" y="671"/>
                  <a:pt x="503" y="704"/>
                </a:cubicBezTo>
                <a:cubicBezTo>
                  <a:pt x="497" y="722"/>
                  <a:pt x="485" y="759"/>
                  <a:pt x="485" y="759"/>
                </a:cubicBezTo>
                <a:cubicBezTo>
                  <a:pt x="488" y="850"/>
                  <a:pt x="489" y="942"/>
                  <a:pt x="494" y="1033"/>
                </a:cubicBezTo>
                <a:cubicBezTo>
                  <a:pt x="501" y="1152"/>
                  <a:pt x="541" y="1272"/>
                  <a:pt x="558" y="1390"/>
                </a:cubicBezTo>
                <a:cubicBezTo>
                  <a:pt x="552" y="1559"/>
                  <a:pt x="552" y="1604"/>
                  <a:pt x="521" y="1737"/>
                </a:cubicBezTo>
                <a:cubicBezTo>
                  <a:pt x="506" y="1802"/>
                  <a:pt x="498" y="1864"/>
                  <a:pt x="448" y="1911"/>
                </a:cubicBezTo>
                <a:cubicBezTo>
                  <a:pt x="436" y="1946"/>
                  <a:pt x="424" y="1955"/>
                  <a:pt x="393" y="1975"/>
                </a:cubicBezTo>
                <a:cubicBezTo>
                  <a:pt x="382" y="1991"/>
                  <a:pt x="367" y="2004"/>
                  <a:pt x="357" y="2021"/>
                </a:cubicBezTo>
                <a:cubicBezTo>
                  <a:pt x="325" y="2075"/>
                  <a:pt x="373" y="2024"/>
                  <a:pt x="329" y="2066"/>
                </a:cubicBezTo>
                <a:cubicBezTo>
                  <a:pt x="308" y="2129"/>
                  <a:pt x="280" y="2194"/>
                  <a:pt x="265" y="2258"/>
                </a:cubicBezTo>
                <a:cubicBezTo>
                  <a:pt x="258" y="2288"/>
                  <a:pt x="247" y="2350"/>
                  <a:pt x="247" y="2350"/>
                </a:cubicBezTo>
                <a:cubicBezTo>
                  <a:pt x="244" y="2390"/>
                  <a:pt x="245" y="2430"/>
                  <a:pt x="238" y="2469"/>
                </a:cubicBezTo>
                <a:cubicBezTo>
                  <a:pt x="232" y="2501"/>
                  <a:pt x="153" y="2606"/>
                  <a:pt x="147" y="2624"/>
                </a:cubicBezTo>
                <a:cubicBezTo>
                  <a:pt x="109" y="2733"/>
                  <a:pt x="36" y="2824"/>
                  <a:pt x="0" y="2935"/>
                </a:cubicBezTo>
                <a:cubicBezTo>
                  <a:pt x="6" y="2953"/>
                  <a:pt x="13" y="2972"/>
                  <a:pt x="19" y="2990"/>
                </a:cubicBezTo>
                <a:cubicBezTo>
                  <a:pt x="22" y="2999"/>
                  <a:pt x="28" y="3017"/>
                  <a:pt x="28" y="3017"/>
                </a:cubicBezTo>
                <a:cubicBezTo>
                  <a:pt x="41" y="3123"/>
                  <a:pt x="21" y="3236"/>
                  <a:pt x="55" y="3337"/>
                </a:cubicBezTo>
                <a:cubicBezTo>
                  <a:pt x="85" y="3554"/>
                  <a:pt x="51" y="3289"/>
                  <a:pt x="73" y="3822"/>
                </a:cubicBezTo>
                <a:cubicBezTo>
                  <a:pt x="75" y="3866"/>
                  <a:pt x="86" y="3908"/>
                  <a:pt x="128" y="3922"/>
                </a:cubicBezTo>
                <a:cubicBezTo>
                  <a:pt x="183" y="3977"/>
                  <a:pt x="349" y="3996"/>
                  <a:pt x="421" y="4005"/>
                </a:cubicBezTo>
                <a:cubicBezTo>
                  <a:pt x="482" y="4002"/>
                  <a:pt x="543" y="4002"/>
                  <a:pt x="604" y="3995"/>
                </a:cubicBezTo>
                <a:cubicBezTo>
                  <a:pt x="606" y="3995"/>
                  <a:pt x="671" y="3973"/>
                  <a:pt x="686" y="3968"/>
                </a:cubicBezTo>
                <a:cubicBezTo>
                  <a:pt x="695" y="3965"/>
                  <a:pt x="713" y="3959"/>
                  <a:pt x="713" y="3959"/>
                </a:cubicBezTo>
                <a:cubicBezTo>
                  <a:pt x="719" y="3953"/>
                  <a:pt x="725" y="3946"/>
                  <a:pt x="732" y="3941"/>
                </a:cubicBezTo>
                <a:cubicBezTo>
                  <a:pt x="740" y="3936"/>
                  <a:pt x="752" y="3937"/>
                  <a:pt x="759" y="3931"/>
                </a:cubicBezTo>
                <a:cubicBezTo>
                  <a:pt x="767" y="3924"/>
                  <a:pt x="803" y="3879"/>
                  <a:pt x="814" y="3867"/>
                </a:cubicBezTo>
                <a:cubicBezTo>
                  <a:pt x="827" y="3829"/>
                  <a:pt x="847" y="3791"/>
                  <a:pt x="869" y="3758"/>
                </a:cubicBezTo>
                <a:cubicBezTo>
                  <a:pt x="875" y="3740"/>
                  <a:pt x="881" y="3721"/>
                  <a:pt x="887" y="3703"/>
                </a:cubicBezTo>
                <a:cubicBezTo>
                  <a:pt x="890" y="3694"/>
                  <a:pt x="896" y="3675"/>
                  <a:pt x="896" y="3675"/>
                </a:cubicBezTo>
                <a:cubicBezTo>
                  <a:pt x="892" y="3620"/>
                  <a:pt x="912" y="3554"/>
                  <a:pt x="878" y="3511"/>
                </a:cubicBezTo>
                <a:cubicBezTo>
                  <a:pt x="867" y="3497"/>
                  <a:pt x="822" y="3464"/>
                  <a:pt x="805" y="3456"/>
                </a:cubicBezTo>
                <a:cubicBezTo>
                  <a:pt x="787" y="3448"/>
                  <a:pt x="750" y="3438"/>
                  <a:pt x="750" y="3438"/>
                </a:cubicBezTo>
                <a:cubicBezTo>
                  <a:pt x="730" y="3416"/>
                  <a:pt x="712" y="3399"/>
                  <a:pt x="695" y="3374"/>
                </a:cubicBezTo>
                <a:cubicBezTo>
                  <a:pt x="677" y="3317"/>
                  <a:pt x="690" y="3271"/>
                  <a:pt x="723" y="3227"/>
                </a:cubicBezTo>
                <a:cubicBezTo>
                  <a:pt x="755" y="3184"/>
                  <a:pt x="755" y="3161"/>
                  <a:pt x="805" y="3145"/>
                </a:cubicBezTo>
                <a:cubicBezTo>
                  <a:pt x="814" y="3117"/>
                  <a:pt x="839" y="3074"/>
                  <a:pt x="860" y="3054"/>
                </a:cubicBezTo>
                <a:cubicBezTo>
                  <a:pt x="866" y="3036"/>
                  <a:pt x="872" y="3017"/>
                  <a:pt x="878" y="2999"/>
                </a:cubicBezTo>
                <a:cubicBezTo>
                  <a:pt x="881" y="2990"/>
                  <a:pt x="887" y="2971"/>
                  <a:pt x="887" y="2971"/>
                </a:cubicBezTo>
                <a:cubicBezTo>
                  <a:pt x="880" y="2878"/>
                  <a:pt x="858" y="2717"/>
                  <a:pt x="787" y="2642"/>
                </a:cubicBezTo>
                <a:cubicBezTo>
                  <a:pt x="750" y="2510"/>
                  <a:pt x="785" y="2420"/>
                  <a:pt x="869" y="2331"/>
                </a:cubicBezTo>
                <a:cubicBezTo>
                  <a:pt x="872" y="2322"/>
                  <a:pt x="872" y="2311"/>
                  <a:pt x="878" y="2304"/>
                </a:cubicBezTo>
                <a:cubicBezTo>
                  <a:pt x="885" y="2296"/>
                  <a:pt x="897" y="2293"/>
                  <a:pt x="905" y="2286"/>
                </a:cubicBezTo>
                <a:cubicBezTo>
                  <a:pt x="936" y="2261"/>
                  <a:pt x="928" y="2245"/>
                  <a:pt x="969" y="2231"/>
                </a:cubicBezTo>
                <a:cubicBezTo>
                  <a:pt x="996" y="2205"/>
                  <a:pt x="1016" y="2175"/>
                  <a:pt x="1043" y="2149"/>
                </a:cubicBezTo>
                <a:cubicBezTo>
                  <a:pt x="1066" y="2078"/>
                  <a:pt x="1032" y="2163"/>
                  <a:pt x="1079" y="2103"/>
                </a:cubicBezTo>
                <a:cubicBezTo>
                  <a:pt x="1085" y="2095"/>
                  <a:pt x="1083" y="2083"/>
                  <a:pt x="1088" y="2075"/>
                </a:cubicBezTo>
                <a:cubicBezTo>
                  <a:pt x="1093" y="2068"/>
                  <a:pt x="1101" y="2063"/>
                  <a:pt x="1107" y="2057"/>
                </a:cubicBezTo>
                <a:cubicBezTo>
                  <a:pt x="1132" y="1982"/>
                  <a:pt x="1097" y="2074"/>
                  <a:pt x="1134" y="2011"/>
                </a:cubicBezTo>
                <a:cubicBezTo>
                  <a:pt x="1162" y="1964"/>
                  <a:pt x="1180" y="1910"/>
                  <a:pt x="1189" y="1856"/>
                </a:cubicBezTo>
                <a:cubicBezTo>
                  <a:pt x="1195" y="1819"/>
                  <a:pt x="1207" y="1746"/>
                  <a:pt x="1207" y="1746"/>
                </a:cubicBezTo>
                <a:cubicBezTo>
                  <a:pt x="1212" y="1653"/>
                  <a:pt x="1216" y="1578"/>
                  <a:pt x="1235" y="1490"/>
                </a:cubicBezTo>
                <a:cubicBezTo>
                  <a:pt x="1235" y="1473"/>
                  <a:pt x="1280" y="1000"/>
                  <a:pt x="1161" y="887"/>
                </a:cubicBezTo>
                <a:cubicBezTo>
                  <a:pt x="1158" y="878"/>
                  <a:pt x="1157" y="868"/>
                  <a:pt x="1152" y="859"/>
                </a:cubicBezTo>
                <a:cubicBezTo>
                  <a:pt x="1142" y="840"/>
                  <a:pt x="1116" y="805"/>
                  <a:pt x="1116" y="805"/>
                </a:cubicBezTo>
                <a:cubicBezTo>
                  <a:pt x="1100" y="756"/>
                  <a:pt x="1082" y="708"/>
                  <a:pt x="1070" y="658"/>
                </a:cubicBezTo>
                <a:cubicBezTo>
                  <a:pt x="1072" y="593"/>
                  <a:pt x="1026" y="368"/>
                  <a:pt x="1143" y="329"/>
                </a:cubicBezTo>
                <a:cubicBezTo>
                  <a:pt x="1170" y="288"/>
                  <a:pt x="1200" y="245"/>
                  <a:pt x="1235" y="210"/>
                </a:cubicBezTo>
                <a:cubicBezTo>
                  <a:pt x="1256" y="146"/>
                  <a:pt x="1276" y="82"/>
                  <a:pt x="1299" y="18"/>
                </a:cubicBezTo>
                <a:cubicBezTo>
                  <a:pt x="1301" y="11"/>
                  <a:pt x="1286" y="12"/>
                  <a:pt x="1280" y="9"/>
                </a:cubicBezTo>
                <a:lnTo>
                  <a:pt x="531" y="0"/>
                </a:lnTo>
                <a:close/>
              </a:path>
            </a:pathLst>
          </a:custGeom>
          <a:noFill/>
          <a:ln w="190500">
            <a:solidFill>
              <a:srgbClr val="990000"/>
            </a:solidFill>
            <a:round/>
            <a:headEnd/>
            <a:tailEnd/>
          </a:ln>
        </p:spPr>
        <p:txBody>
          <a:bodyPr/>
          <a:lstStyle/>
          <a:p>
            <a:endParaRPr lang="tr-TR"/>
          </a:p>
        </p:txBody>
      </p:sp>
      <p:sp>
        <p:nvSpPr>
          <p:cNvPr id="664588" name="Freeform 12" descr="80%"/>
          <p:cNvSpPr>
            <a:spLocks/>
          </p:cNvSpPr>
          <p:nvPr/>
        </p:nvSpPr>
        <p:spPr bwMode="auto">
          <a:xfrm>
            <a:off x="3810000" y="-76200"/>
            <a:ext cx="1101725" cy="5694363"/>
          </a:xfrm>
          <a:custGeom>
            <a:avLst/>
            <a:gdLst>
              <a:gd name="T0" fmla="*/ 451 w 694"/>
              <a:gd name="T1" fmla="*/ 5 h 3587"/>
              <a:gd name="T2" fmla="*/ 496 w 694"/>
              <a:gd name="T3" fmla="*/ 120 h 3587"/>
              <a:gd name="T4" fmla="*/ 505 w 694"/>
              <a:gd name="T5" fmla="*/ 147 h 3587"/>
              <a:gd name="T6" fmla="*/ 460 w 694"/>
              <a:gd name="T7" fmla="*/ 457 h 3587"/>
              <a:gd name="T8" fmla="*/ 425 w 694"/>
              <a:gd name="T9" fmla="*/ 537 h 3587"/>
              <a:gd name="T10" fmla="*/ 407 w 694"/>
              <a:gd name="T11" fmla="*/ 590 h 3587"/>
              <a:gd name="T12" fmla="*/ 398 w 694"/>
              <a:gd name="T13" fmla="*/ 616 h 3587"/>
              <a:gd name="T14" fmla="*/ 469 w 694"/>
              <a:gd name="T15" fmla="*/ 935 h 3587"/>
              <a:gd name="T16" fmla="*/ 540 w 694"/>
              <a:gd name="T17" fmla="*/ 1122 h 3587"/>
              <a:gd name="T18" fmla="*/ 558 w 694"/>
              <a:gd name="T19" fmla="*/ 1210 h 3587"/>
              <a:gd name="T20" fmla="*/ 549 w 694"/>
              <a:gd name="T21" fmla="*/ 1511 h 3587"/>
              <a:gd name="T22" fmla="*/ 496 w 694"/>
              <a:gd name="T23" fmla="*/ 1698 h 3587"/>
              <a:gd name="T24" fmla="*/ 248 w 694"/>
              <a:gd name="T25" fmla="*/ 2203 h 3587"/>
              <a:gd name="T26" fmla="*/ 185 w 694"/>
              <a:gd name="T27" fmla="*/ 2336 h 3587"/>
              <a:gd name="T28" fmla="*/ 150 w 694"/>
              <a:gd name="T29" fmla="*/ 2389 h 3587"/>
              <a:gd name="T30" fmla="*/ 132 w 694"/>
              <a:gd name="T31" fmla="*/ 2415 h 3587"/>
              <a:gd name="T32" fmla="*/ 88 w 694"/>
              <a:gd name="T33" fmla="*/ 2566 h 3587"/>
              <a:gd name="T34" fmla="*/ 97 w 694"/>
              <a:gd name="T35" fmla="*/ 2690 h 3587"/>
              <a:gd name="T36" fmla="*/ 115 w 694"/>
              <a:gd name="T37" fmla="*/ 2743 h 3587"/>
              <a:gd name="T38" fmla="*/ 97 w 694"/>
              <a:gd name="T39" fmla="*/ 3115 h 3587"/>
              <a:gd name="T40" fmla="*/ 35 w 694"/>
              <a:gd name="T41" fmla="*/ 3399 h 3587"/>
              <a:gd name="T42" fmla="*/ 132 w 694"/>
              <a:gd name="T43" fmla="*/ 3541 h 3587"/>
              <a:gd name="T44" fmla="*/ 185 w 694"/>
              <a:gd name="T45" fmla="*/ 3470 h 3587"/>
              <a:gd name="T46" fmla="*/ 159 w 694"/>
              <a:gd name="T47" fmla="*/ 3346 h 3587"/>
              <a:gd name="T48" fmla="*/ 141 w 694"/>
              <a:gd name="T49" fmla="*/ 3275 h 3587"/>
              <a:gd name="T50" fmla="*/ 212 w 694"/>
              <a:gd name="T51" fmla="*/ 3089 h 3587"/>
              <a:gd name="T52" fmla="*/ 230 w 694"/>
              <a:gd name="T53" fmla="*/ 3062 h 3587"/>
              <a:gd name="T54" fmla="*/ 256 w 694"/>
              <a:gd name="T55" fmla="*/ 3045 h 3587"/>
              <a:gd name="T56" fmla="*/ 265 w 694"/>
              <a:gd name="T57" fmla="*/ 3018 h 3587"/>
              <a:gd name="T58" fmla="*/ 283 w 694"/>
              <a:gd name="T59" fmla="*/ 2991 h 3587"/>
              <a:gd name="T60" fmla="*/ 301 w 694"/>
              <a:gd name="T61" fmla="*/ 2938 h 3587"/>
              <a:gd name="T62" fmla="*/ 274 w 694"/>
              <a:gd name="T63" fmla="*/ 2752 h 3587"/>
              <a:gd name="T64" fmla="*/ 248 w 694"/>
              <a:gd name="T65" fmla="*/ 2699 h 3587"/>
              <a:gd name="T66" fmla="*/ 230 w 694"/>
              <a:gd name="T67" fmla="*/ 2646 h 3587"/>
              <a:gd name="T68" fmla="*/ 292 w 694"/>
              <a:gd name="T69" fmla="*/ 2362 h 3587"/>
              <a:gd name="T70" fmla="*/ 354 w 694"/>
              <a:gd name="T71" fmla="*/ 2291 h 3587"/>
              <a:gd name="T72" fmla="*/ 389 w 694"/>
              <a:gd name="T73" fmla="*/ 2247 h 3587"/>
              <a:gd name="T74" fmla="*/ 425 w 694"/>
              <a:gd name="T75" fmla="*/ 2203 h 3587"/>
              <a:gd name="T76" fmla="*/ 496 w 694"/>
              <a:gd name="T77" fmla="*/ 2105 h 3587"/>
              <a:gd name="T78" fmla="*/ 531 w 694"/>
              <a:gd name="T79" fmla="*/ 2025 h 3587"/>
              <a:gd name="T80" fmla="*/ 567 w 694"/>
              <a:gd name="T81" fmla="*/ 1972 h 3587"/>
              <a:gd name="T82" fmla="*/ 611 w 694"/>
              <a:gd name="T83" fmla="*/ 1866 h 3587"/>
              <a:gd name="T84" fmla="*/ 637 w 694"/>
              <a:gd name="T85" fmla="*/ 1662 h 3587"/>
              <a:gd name="T86" fmla="*/ 682 w 694"/>
              <a:gd name="T87" fmla="*/ 1095 h 3587"/>
              <a:gd name="T88" fmla="*/ 602 w 694"/>
              <a:gd name="T89" fmla="*/ 838 h 3587"/>
              <a:gd name="T90" fmla="*/ 549 w 694"/>
              <a:gd name="T91" fmla="*/ 758 h 3587"/>
              <a:gd name="T92" fmla="*/ 531 w 694"/>
              <a:gd name="T93" fmla="*/ 705 h 3587"/>
              <a:gd name="T94" fmla="*/ 567 w 694"/>
              <a:gd name="T95" fmla="*/ 563 h 3587"/>
              <a:gd name="T96" fmla="*/ 611 w 694"/>
              <a:gd name="T97" fmla="*/ 484 h 3587"/>
              <a:gd name="T98" fmla="*/ 629 w 694"/>
              <a:gd name="T99" fmla="*/ 430 h 3587"/>
              <a:gd name="T100" fmla="*/ 646 w 694"/>
              <a:gd name="T101" fmla="*/ 404 h 3587"/>
              <a:gd name="T102" fmla="*/ 664 w 694"/>
              <a:gd name="T103" fmla="*/ 351 h 3587"/>
              <a:gd name="T104" fmla="*/ 673 w 694"/>
              <a:gd name="T105" fmla="*/ 324 h 3587"/>
              <a:gd name="T106" fmla="*/ 664 w 694"/>
              <a:gd name="T107" fmla="*/ 120 h 3587"/>
              <a:gd name="T108" fmla="*/ 629 w 694"/>
              <a:gd name="T109" fmla="*/ 5 h 3587"/>
              <a:gd name="T110" fmla="*/ 611 w 694"/>
              <a:gd name="T111" fmla="*/ 5 h 3587"/>
              <a:gd name="T112" fmla="*/ 451 w 694"/>
              <a:gd name="T113" fmla="*/ 5 h 35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694"/>
              <a:gd name="T172" fmla="*/ 0 h 3587"/>
              <a:gd name="T173" fmla="*/ 694 w 694"/>
              <a:gd name="T174" fmla="*/ 3587 h 358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694" h="3587">
                <a:moveTo>
                  <a:pt x="451" y="5"/>
                </a:moveTo>
                <a:cubicBezTo>
                  <a:pt x="485" y="82"/>
                  <a:pt x="471" y="47"/>
                  <a:pt x="496" y="120"/>
                </a:cubicBezTo>
                <a:cubicBezTo>
                  <a:pt x="499" y="129"/>
                  <a:pt x="505" y="147"/>
                  <a:pt x="505" y="147"/>
                </a:cubicBezTo>
                <a:cubicBezTo>
                  <a:pt x="498" y="315"/>
                  <a:pt x="502" y="332"/>
                  <a:pt x="460" y="457"/>
                </a:cubicBezTo>
                <a:cubicBezTo>
                  <a:pt x="450" y="487"/>
                  <a:pt x="437" y="509"/>
                  <a:pt x="425" y="537"/>
                </a:cubicBezTo>
                <a:cubicBezTo>
                  <a:pt x="418" y="554"/>
                  <a:pt x="413" y="572"/>
                  <a:pt x="407" y="590"/>
                </a:cubicBezTo>
                <a:cubicBezTo>
                  <a:pt x="404" y="599"/>
                  <a:pt x="398" y="616"/>
                  <a:pt x="398" y="616"/>
                </a:cubicBezTo>
                <a:cubicBezTo>
                  <a:pt x="404" y="720"/>
                  <a:pt x="406" y="844"/>
                  <a:pt x="469" y="935"/>
                </a:cubicBezTo>
                <a:cubicBezTo>
                  <a:pt x="490" y="998"/>
                  <a:pt x="526" y="1055"/>
                  <a:pt x="540" y="1122"/>
                </a:cubicBezTo>
                <a:cubicBezTo>
                  <a:pt x="546" y="1151"/>
                  <a:pt x="558" y="1210"/>
                  <a:pt x="558" y="1210"/>
                </a:cubicBezTo>
                <a:cubicBezTo>
                  <a:pt x="555" y="1310"/>
                  <a:pt x="555" y="1411"/>
                  <a:pt x="549" y="1511"/>
                </a:cubicBezTo>
                <a:cubicBezTo>
                  <a:pt x="546" y="1571"/>
                  <a:pt x="513" y="1640"/>
                  <a:pt x="496" y="1698"/>
                </a:cubicBezTo>
                <a:cubicBezTo>
                  <a:pt x="436" y="1903"/>
                  <a:pt x="401" y="2044"/>
                  <a:pt x="248" y="2203"/>
                </a:cubicBezTo>
                <a:cubicBezTo>
                  <a:pt x="233" y="2247"/>
                  <a:pt x="207" y="2295"/>
                  <a:pt x="185" y="2336"/>
                </a:cubicBezTo>
                <a:cubicBezTo>
                  <a:pt x="175" y="2355"/>
                  <a:pt x="162" y="2371"/>
                  <a:pt x="150" y="2389"/>
                </a:cubicBezTo>
                <a:cubicBezTo>
                  <a:pt x="144" y="2398"/>
                  <a:pt x="132" y="2415"/>
                  <a:pt x="132" y="2415"/>
                </a:cubicBezTo>
                <a:cubicBezTo>
                  <a:pt x="115" y="2465"/>
                  <a:pt x="99" y="2514"/>
                  <a:pt x="88" y="2566"/>
                </a:cubicBezTo>
                <a:cubicBezTo>
                  <a:pt x="91" y="2607"/>
                  <a:pt x="91" y="2649"/>
                  <a:pt x="97" y="2690"/>
                </a:cubicBezTo>
                <a:cubicBezTo>
                  <a:pt x="100" y="2708"/>
                  <a:pt x="115" y="2743"/>
                  <a:pt x="115" y="2743"/>
                </a:cubicBezTo>
                <a:cubicBezTo>
                  <a:pt x="110" y="2908"/>
                  <a:pt x="118" y="2983"/>
                  <a:pt x="97" y="3115"/>
                </a:cubicBezTo>
                <a:cubicBezTo>
                  <a:pt x="82" y="3212"/>
                  <a:pt x="47" y="3301"/>
                  <a:pt x="35" y="3399"/>
                </a:cubicBezTo>
                <a:cubicBezTo>
                  <a:pt x="44" y="3563"/>
                  <a:pt x="0" y="3587"/>
                  <a:pt x="132" y="3541"/>
                </a:cubicBezTo>
                <a:cubicBezTo>
                  <a:pt x="152" y="3511"/>
                  <a:pt x="175" y="3504"/>
                  <a:pt x="185" y="3470"/>
                </a:cubicBezTo>
                <a:cubicBezTo>
                  <a:pt x="168" y="3322"/>
                  <a:pt x="190" y="3468"/>
                  <a:pt x="159" y="3346"/>
                </a:cubicBezTo>
                <a:cubicBezTo>
                  <a:pt x="153" y="3322"/>
                  <a:pt x="141" y="3275"/>
                  <a:pt x="141" y="3275"/>
                </a:cubicBezTo>
                <a:cubicBezTo>
                  <a:pt x="149" y="3200"/>
                  <a:pt x="146" y="3133"/>
                  <a:pt x="212" y="3089"/>
                </a:cubicBezTo>
                <a:cubicBezTo>
                  <a:pt x="218" y="3080"/>
                  <a:pt x="222" y="3070"/>
                  <a:pt x="230" y="3062"/>
                </a:cubicBezTo>
                <a:cubicBezTo>
                  <a:pt x="237" y="3055"/>
                  <a:pt x="250" y="3053"/>
                  <a:pt x="256" y="3045"/>
                </a:cubicBezTo>
                <a:cubicBezTo>
                  <a:pt x="262" y="3038"/>
                  <a:pt x="261" y="3026"/>
                  <a:pt x="265" y="3018"/>
                </a:cubicBezTo>
                <a:cubicBezTo>
                  <a:pt x="270" y="3008"/>
                  <a:pt x="279" y="3001"/>
                  <a:pt x="283" y="2991"/>
                </a:cubicBezTo>
                <a:cubicBezTo>
                  <a:pt x="291" y="2974"/>
                  <a:pt x="301" y="2938"/>
                  <a:pt x="301" y="2938"/>
                </a:cubicBezTo>
                <a:cubicBezTo>
                  <a:pt x="291" y="2785"/>
                  <a:pt x="306" y="2848"/>
                  <a:pt x="274" y="2752"/>
                </a:cubicBezTo>
                <a:cubicBezTo>
                  <a:pt x="240" y="2652"/>
                  <a:pt x="294" y="2802"/>
                  <a:pt x="248" y="2699"/>
                </a:cubicBezTo>
                <a:cubicBezTo>
                  <a:pt x="240" y="2682"/>
                  <a:pt x="230" y="2646"/>
                  <a:pt x="230" y="2646"/>
                </a:cubicBezTo>
                <a:cubicBezTo>
                  <a:pt x="214" y="2552"/>
                  <a:pt x="203" y="2421"/>
                  <a:pt x="292" y="2362"/>
                </a:cubicBezTo>
                <a:cubicBezTo>
                  <a:pt x="333" y="2300"/>
                  <a:pt x="309" y="2321"/>
                  <a:pt x="354" y="2291"/>
                </a:cubicBezTo>
                <a:cubicBezTo>
                  <a:pt x="377" y="2224"/>
                  <a:pt x="343" y="2306"/>
                  <a:pt x="389" y="2247"/>
                </a:cubicBezTo>
                <a:cubicBezTo>
                  <a:pt x="434" y="2190"/>
                  <a:pt x="354" y="2248"/>
                  <a:pt x="425" y="2203"/>
                </a:cubicBezTo>
                <a:cubicBezTo>
                  <a:pt x="440" y="2159"/>
                  <a:pt x="459" y="2130"/>
                  <a:pt x="496" y="2105"/>
                </a:cubicBezTo>
                <a:cubicBezTo>
                  <a:pt x="505" y="2079"/>
                  <a:pt x="518" y="2049"/>
                  <a:pt x="531" y="2025"/>
                </a:cubicBezTo>
                <a:cubicBezTo>
                  <a:pt x="541" y="2006"/>
                  <a:pt x="567" y="1972"/>
                  <a:pt x="567" y="1972"/>
                </a:cubicBezTo>
                <a:cubicBezTo>
                  <a:pt x="579" y="1934"/>
                  <a:pt x="598" y="1904"/>
                  <a:pt x="611" y="1866"/>
                </a:cubicBezTo>
                <a:cubicBezTo>
                  <a:pt x="632" y="1804"/>
                  <a:pt x="632" y="1726"/>
                  <a:pt x="637" y="1662"/>
                </a:cubicBezTo>
                <a:cubicBezTo>
                  <a:pt x="643" y="1388"/>
                  <a:pt x="629" y="1301"/>
                  <a:pt x="682" y="1095"/>
                </a:cubicBezTo>
                <a:cubicBezTo>
                  <a:pt x="676" y="991"/>
                  <a:pt x="694" y="899"/>
                  <a:pt x="602" y="838"/>
                </a:cubicBezTo>
                <a:cubicBezTo>
                  <a:pt x="561" y="776"/>
                  <a:pt x="579" y="803"/>
                  <a:pt x="549" y="758"/>
                </a:cubicBezTo>
                <a:cubicBezTo>
                  <a:pt x="539" y="742"/>
                  <a:pt x="531" y="705"/>
                  <a:pt x="531" y="705"/>
                </a:cubicBezTo>
                <a:cubicBezTo>
                  <a:pt x="538" y="636"/>
                  <a:pt x="533" y="614"/>
                  <a:pt x="567" y="563"/>
                </a:cubicBezTo>
                <a:cubicBezTo>
                  <a:pt x="576" y="534"/>
                  <a:pt x="611" y="484"/>
                  <a:pt x="611" y="484"/>
                </a:cubicBezTo>
                <a:cubicBezTo>
                  <a:pt x="617" y="466"/>
                  <a:pt x="619" y="446"/>
                  <a:pt x="629" y="430"/>
                </a:cubicBezTo>
                <a:cubicBezTo>
                  <a:pt x="635" y="421"/>
                  <a:pt x="642" y="413"/>
                  <a:pt x="646" y="404"/>
                </a:cubicBezTo>
                <a:cubicBezTo>
                  <a:pt x="654" y="387"/>
                  <a:pt x="658" y="369"/>
                  <a:pt x="664" y="351"/>
                </a:cubicBezTo>
                <a:cubicBezTo>
                  <a:pt x="667" y="342"/>
                  <a:pt x="673" y="324"/>
                  <a:pt x="673" y="324"/>
                </a:cubicBezTo>
                <a:cubicBezTo>
                  <a:pt x="670" y="256"/>
                  <a:pt x="671" y="188"/>
                  <a:pt x="664" y="120"/>
                </a:cubicBezTo>
                <a:cubicBezTo>
                  <a:pt x="664" y="117"/>
                  <a:pt x="638" y="17"/>
                  <a:pt x="629" y="5"/>
                </a:cubicBezTo>
                <a:cubicBezTo>
                  <a:pt x="625" y="0"/>
                  <a:pt x="617" y="5"/>
                  <a:pt x="611" y="5"/>
                </a:cubicBezTo>
                <a:lnTo>
                  <a:pt x="451" y="5"/>
                </a:lnTo>
                <a:close/>
              </a:path>
            </a:pathLst>
          </a:custGeom>
          <a:pattFill prst="pct80">
            <a:fgClr>
              <a:srgbClr val="C0C0C0"/>
            </a:fgClr>
            <a:bgClr>
              <a:srgbClr val="FFFFFF"/>
            </a:bgClr>
          </a:pattFill>
          <a:ln w="9525">
            <a:pattFill prst="pct80">
              <a:fgClr>
                <a:srgbClr val="C0C0C0"/>
              </a:fgClr>
              <a:bgClr>
                <a:srgbClr val="FFFFFF"/>
              </a:bgClr>
            </a:pattFill>
            <a:round/>
            <a:headEnd/>
            <a:tailEnd/>
          </a:ln>
        </p:spPr>
        <p:txBody>
          <a:bodyPr/>
          <a:lstStyle/>
          <a:p>
            <a:endParaRPr lang="tr-TR"/>
          </a:p>
        </p:txBody>
      </p:sp>
      <p:sp>
        <p:nvSpPr>
          <p:cNvPr id="664589" name="Text Box 13"/>
          <p:cNvSpPr txBox="1">
            <a:spLocks noChangeArrowheads="1"/>
          </p:cNvSpPr>
          <p:nvPr/>
        </p:nvSpPr>
        <p:spPr bwMode="auto">
          <a:xfrm>
            <a:off x="152400" y="457200"/>
            <a:ext cx="3886200" cy="822325"/>
          </a:xfrm>
          <a:prstGeom prst="rect">
            <a:avLst/>
          </a:prstGeom>
          <a:noFill/>
          <a:ln w="9525">
            <a:noFill/>
            <a:miter lim="800000"/>
            <a:headEnd/>
            <a:tailEnd/>
          </a:ln>
          <a:effectLst/>
        </p:spPr>
        <p:txBody>
          <a:bodyPr>
            <a:spAutoFit/>
          </a:bodyPr>
          <a:lstStyle/>
          <a:p>
            <a:pPr>
              <a:spcBef>
                <a:spcPct val="50000"/>
              </a:spcBef>
              <a:defRPr/>
            </a:pPr>
            <a:r>
              <a:rPr lang="en-US" sz="2400" b="1">
                <a:solidFill>
                  <a:srgbClr val="663300"/>
                </a:solidFill>
                <a:effectLst>
                  <a:outerShdw blurRad="38100" dist="38100" dir="2700000" algn="tl">
                    <a:srgbClr val="000000"/>
                  </a:outerShdw>
                </a:effectLst>
                <a:latin typeface="Arial" charset="0"/>
              </a:rPr>
              <a:t>1. Plant root grows into soil</a:t>
            </a:r>
          </a:p>
        </p:txBody>
      </p:sp>
      <p:sp>
        <p:nvSpPr>
          <p:cNvPr id="664590" name="Text Box 14"/>
          <p:cNvSpPr txBox="1">
            <a:spLocks noChangeArrowheads="1"/>
          </p:cNvSpPr>
          <p:nvPr/>
        </p:nvSpPr>
        <p:spPr bwMode="auto">
          <a:xfrm>
            <a:off x="152400" y="1219200"/>
            <a:ext cx="3810000" cy="822325"/>
          </a:xfrm>
          <a:prstGeom prst="rect">
            <a:avLst/>
          </a:prstGeom>
          <a:noFill/>
          <a:ln w="9525">
            <a:noFill/>
            <a:miter lim="800000"/>
            <a:headEnd/>
            <a:tailEnd/>
          </a:ln>
          <a:effectLst/>
        </p:spPr>
        <p:txBody>
          <a:bodyPr>
            <a:spAutoFit/>
          </a:bodyPr>
          <a:lstStyle/>
          <a:p>
            <a:pPr>
              <a:spcBef>
                <a:spcPct val="50000"/>
              </a:spcBef>
              <a:defRPr/>
            </a:pPr>
            <a:r>
              <a:rPr lang="en-US" sz="2400" b="1" dirty="0">
                <a:solidFill>
                  <a:srgbClr val="F8F8F8"/>
                </a:solidFill>
                <a:effectLst>
                  <a:outerShdw blurRad="38100" dist="38100" dir="2700000" algn="tl">
                    <a:srgbClr val="000000"/>
                  </a:outerShdw>
                </a:effectLst>
                <a:latin typeface="Arial" charset="0"/>
              </a:rPr>
              <a:t>2. Root dies and starts to decompose</a:t>
            </a:r>
          </a:p>
        </p:txBody>
      </p:sp>
      <p:sp>
        <p:nvSpPr>
          <p:cNvPr id="664591" name="Text Box 15"/>
          <p:cNvSpPr txBox="1">
            <a:spLocks noChangeArrowheads="1"/>
          </p:cNvSpPr>
          <p:nvPr/>
        </p:nvSpPr>
        <p:spPr bwMode="auto">
          <a:xfrm>
            <a:off x="152400" y="2133600"/>
            <a:ext cx="3124200" cy="457200"/>
          </a:xfrm>
          <a:prstGeom prst="rect">
            <a:avLst/>
          </a:prstGeom>
          <a:noFill/>
          <a:ln w="9525">
            <a:noFill/>
            <a:miter lim="800000"/>
            <a:headEnd/>
            <a:tailEnd/>
          </a:ln>
          <a:effectLst/>
        </p:spPr>
        <p:txBody>
          <a:bodyPr>
            <a:spAutoFit/>
          </a:bodyPr>
          <a:lstStyle/>
          <a:p>
            <a:pPr>
              <a:spcBef>
                <a:spcPct val="50000"/>
              </a:spcBef>
              <a:defRPr/>
            </a:pPr>
            <a:r>
              <a:rPr lang="en-US" sz="2400" b="1">
                <a:solidFill>
                  <a:schemeClr val="accent2"/>
                </a:solidFill>
                <a:effectLst>
                  <a:outerShdw blurRad="38100" dist="38100" dir="2700000" algn="tl">
                    <a:srgbClr val="000000"/>
                  </a:outerShdw>
                </a:effectLst>
                <a:latin typeface="Arial" charset="0"/>
              </a:rPr>
              <a:t>3. Water table rises</a:t>
            </a:r>
          </a:p>
        </p:txBody>
      </p:sp>
      <p:sp>
        <p:nvSpPr>
          <p:cNvPr id="664592" name="Text Box 16"/>
          <p:cNvSpPr txBox="1">
            <a:spLocks noChangeArrowheads="1"/>
          </p:cNvSpPr>
          <p:nvPr/>
        </p:nvSpPr>
        <p:spPr bwMode="auto">
          <a:xfrm>
            <a:off x="152400" y="2743200"/>
            <a:ext cx="3429000" cy="3195638"/>
          </a:xfrm>
          <a:prstGeom prst="rect">
            <a:avLst/>
          </a:prstGeom>
          <a:noFill/>
          <a:ln w="9525">
            <a:noFill/>
            <a:miter lim="800000"/>
            <a:headEnd/>
            <a:tailEnd/>
          </a:ln>
          <a:effectLst/>
        </p:spPr>
        <p:txBody>
          <a:bodyPr>
            <a:spAutoFit/>
          </a:bodyPr>
          <a:lstStyle/>
          <a:p>
            <a:pPr>
              <a:spcBef>
                <a:spcPct val="50000"/>
              </a:spcBef>
              <a:defRPr/>
            </a:pPr>
            <a:r>
              <a:rPr lang="en-US" sz="2400" b="1">
                <a:solidFill>
                  <a:srgbClr val="F8F8F8"/>
                </a:solidFill>
                <a:effectLst>
                  <a:outerShdw blurRad="38100" dist="38100" dir="2700000" algn="tl">
                    <a:srgbClr val="000000"/>
                  </a:outerShdw>
                </a:effectLst>
                <a:latin typeface="Arial" charset="0"/>
              </a:rPr>
              <a:t>4. Bacteria continue to decompose root</a:t>
            </a:r>
          </a:p>
          <a:p>
            <a:pPr>
              <a:spcBef>
                <a:spcPct val="50000"/>
              </a:spcBef>
              <a:defRPr/>
            </a:pPr>
            <a:r>
              <a:rPr lang="en-US" sz="2400" b="1">
                <a:solidFill>
                  <a:srgbClr val="F8F8F8"/>
                </a:solidFill>
                <a:effectLst>
                  <a:outerShdw blurRad="38100" dist="38100" dir="2700000" algn="tl">
                    <a:srgbClr val="000000"/>
                  </a:outerShdw>
                </a:effectLst>
                <a:latin typeface="Arial" charset="0"/>
              </a:rPr>
              <a:t>Oxygen reduced</a:t>
            </a:r>
          </a:p>
          <a:p>
            <a:pPr>
              <a:spcBef>
                <a:spcPct val="50000"/>
              </a:spcBef>
              <a:defRPr/>
            </a:pPr>
            <a:r>
              <a:rPr lang="en-US" sz="2400" b="1">
                <a:solidFill>
                  <a:srgbClr val="F8F8F8"/>
                </a:solidFill>
                <a:effectLst>
                  <a:outerShdw blurRad="38100" dist="38100" dir="2700000" algn="tl">
                    <a:srgbClr val="000000"/>
                  </a:outerShdw>
                </a:effectLst>
                <a:latin typeface="Arial" charset="0"/>
              </a:rPr>
              <a:t>Nitrate reduced</a:t>
            </a:r>
          </a:p>
          <a:p>
            <a:pPr>
              <a:spcBef>
                <a:spcPct val="50000"/>
              </a:spcBef>
              <a:defRPr/>
            </a:pPr>
            <a:r>
              <a:rPr lang="en-US" sz="2400" b="1">
                <a:solidFill>
                  <a:srgbClr val="F8F8F8"/>
                </a:solidFill>
                <a:effectLst>
                  <a:outerShdw blurRad="38100" dist="38100" dir="2700000" algn="tl">
                    <a:srgbClr val="000000"/>
                  </a:outerShdw>
                </a:effectLst>
                <a:latin typeface="Arial" charset="0"/>
              </a:rPr>
              <a:t>Fe reduced and removed, soil turns</a:t>
            </a:r>
            <a:r>
              <a:rPr lang="en-US" sz="2400" b="1">
                <a:effectLst>
                  <a:outerShdw blurRad="38100" dist="38100" dir="2700000" algn="tl">
                    <a:srgbClr val="FFFFFF"/>
                  </a:outerShdw>
                </a:effectLst>
                <a:latin typeface="Arial" charset="0"/>
              </a:rPr>
              <a:t> </a:t>
            </a:r>
            <a:r>
              <a:rPr lang="en-US" sz="2400" b="1">
                <a:solidFill>
                  <a:srgbClr val="FFFF99"/>
                </a:solidFill>
                <a:effectDag name="">
                  <a:cont type="tree" name="">
                    <a:effect ref="fillLine"/>
                    <a:outerShdw dist="38100" dir="13500000" algn="br">
                      <a:srgbClr val="FFFFBB"/>
                    </a:outerShdw>
                  </a:cont>
                  <a:cont type="tree" name="">
                    <a:effect ref="fillLine"/>
                    <a:outerShdw dist="38100" dir="2700000" algn="tl">
                      <a:srgbClr val="99985B"/>
                    </a:outerShdw>
                  </a:cont>
                  <a:effect ref="fillLine"/>
                </a:effectDag>
                <a:latin typeface="Arial" charset="0"/>
              </a:rPr>
              <a:t>gray</a:t>
            </a:r>
          </a:p>
        </p:txBody>
      </p:sp>
      <p:sp>
        <p:nvSpPr>
          <p:cNvPr id="664593" name="Text Box 17"/>
          <p:cNvSpPr txBox="1">
            <a:spLocks noChangeArrowheads="1"/>
          </p:cNvSpPr>
          <p:nvPr/>
        </p:nvSpPr>
        <p:spPr bwMode="auto">
          <a:xfrm>
            <a:off x="5334000" y="1100138"/>
            <a:ext cx="3810000" cy="2100262"/>
          </a:xfrm>
          <a:prstGeom prst="rect">
            <a:avLst/>
          </a:prstGeom>
          <a:noFill/>
          <a:ln w="9525">
            <a:noFill/>
            <a:miter lim="800000"/>
            <a:headEnd/>
            <a:tailEnd/>
          </a:ln>
          <a:effectLst/>
        </p:spPr>
        <p:txBody>
          <a:bodyPr>
            <a:spAutoFit/>
          </a:bodyPr>
          <a:lstStyle/>
          <a:p>
            <a:pPr>
              <a:spcBef>
                <a:spcPct val="50000"/>
              </a:spcBef>
              <a:defRPr/>
            </a:pPr>
            <a:r>
              <a:rPr lang="en-US" sz="2400" b="1">
                <a:solidFill>
                  <a:srgbClr val="F8F8F8"/>
                </a:solidFill>
                <a:effectLst>
                  <a:outerShdw blurRad="38100" dist="38100" dir="2700000" algn="tl">
                    <a:srgbClr val="000000"/>
                  </a:outerShdw>
                </a:effectLst>
                <a:latin typeface="Arial" charset="0"/>
              </a:rPr>
              <a:t>5. Reduced Fe moves away from decomposing root</a:t>
            </a:r>
          </a:p>
          <a:p>
            <a:pPr>
              <a:spcBef>
                <a:spcPct val="50000"/>
              </a:spcBef>
              <a:defRPr/>
            </a:pPr>
            <a:r>
              <a:rPr lang="en-US" sz="2400" b="1">
                <a:solidFill>
                  <a:srgbClr val="F8F8F8"/>
                </a:solidFill>
                <a:effectLst>
                  <a:outerShdw blurRad="38100" dist="38100" dir="2700000" algn="tl">
                    <a:srgbClr val="000000"/>
                  </a:outerShdw>
                </a:effectLst>
                <a:latin typeface="Arial" charset="0"/>
              </a:rPr>
              <a:t>Reduced Fe oxidizes, soil turns</a:t>
            </a:r>
            <a:r>
              <a:rPr lang="en-US" sz="2400" b="1">
                <a:effectLst>
                  <a:outerShdw blurRad="38100" dist="38100" dir="2700000" algn="tl">
                    <a:srgbClr val="FFFFFF"/>
                  </a:outerShdw>
                </a:effectLst>
                <a:latin typeface="Arial" charset="0"/>
              </a:rPr>
              <a:t> </a:t>
            </a:r>
            <a:r>
              <a:rPr lang="en-US" sz="2400" b="1">
                <a:solidFill>
                  <a:srgbClr val="990000"/>
                </a:solidFill>
                <a:effectLst>
                  <a:outerShdw blurRad="38100" dist="38100" dir="2700000" algn="tl">
                    <a:srgbClr val="000000"/>
                  </a:outerShdw>
                </a:effectLst>
                <a:latin typeface="Arial" charset="0"/>
              </a:rPr>
              <a:t>red</a:t>
            </a:r>
          </a:p>
        </p:txBody>
      </p:sp>
      <p:sp>
        <p:nvSpPr>
          <p:cNvPr id="664594" name="Text Box 18"/>
          <p:cNvSpPr txBox="1">
            <a:spLocks noChangeArrowheads="1"/>
          </p:cNvSpPr>
          <p:nvPr/>
        </p:nvSpPr>
        <p:spPr bwMode="auto">
          <a:xfrm>
            <a:off x="5410200" y="4283075"/>
            <a:ext cx="3657600" cy="822325"/>
          </a:xfrm>
          <a:prstGeom prst="rect">
            <a:avLst/>
          </a:prstGeom>
          <a:noFill/>
          <a:ln w="9525">
            <a:noFill/>
            <a:miter lim="800000"/>
            <a:headEnd/>
            <a:tailEnd/>
          </a:ln>
          <a:effectLst/>
        </p:spPr>
        <p:txBody>
          <a:bodyPr>
            <a:spAutoFit/>
          </a:bodyPr>
          <a:lstStyle/>
          <a:p>
            <a:pPr>
              <a:spcBef>
                <a:spcPct val="50000"/>
              </a:spcBef>
              <a:defRPr/>
            </a:pPr>
            <a:r>
              <a:rPr lang="en-US" sz="2400" b="1">
                <a:solidFill>
                  <a:srgbClr val="F8F8F8"/>
                </a:solidFill>
                <a:effectLst>
                  <a:outerShdw blurRad="38100" dist="38100" dir="2700000" algn="tl">
                    <a:srgbClr val="000000"/>
                  </a:outerShdw>
                </a:effectLst>
                <a:latin typeface="Arial" charset="0"/>
              </a:rPr>
              <a:t>7. Root completely decomposed</a:t>
            </a:r>
          </a:p>
        </p:txBody>
      </p:sp>
      <p:sp>
        <p:nvSpPr>
          <p:cNvPr id="664595" name="Text Box 19"/>
          <p:cNvSpPr txBox="1">
            <a:spLocks noChangeArrowheads="1"/>
          </p:cNvSpPr>
          <p:nvPr/>
        </p:nvSpPr>
        <p:spPr bwMode="auto">
          <a:xfrm>
            <a:off x="5410200" y="3292475"/>
            <a:ext cx="3657600" cy="822325"/>
          </a:xfrm>
          <a:prstGeom prst="rect">
            <a:avLst/>
          </a:prstGeom>
          <a:noFill/>
          <a:ln w="9525">
            <a:noFill/>
            <a:miter lim="800000"/>
            <a:headEnd/>
            <a:tailEnd/>
          </a:ln>
          <a:effectLst/>
        </p:spPr>
        <p:txBody>
          <a:bodyPr>
            <a:spAutoFit/>
          </a:bodyPr>
          <a:lstStyle/>
          <a:p>
            <a:pPr>
              <a:spcBef>
                <a:spcPct val="50000"/>
              </a:spcBef>
              <a:defRPr/>
            </a:pPr>
            <a:r>
              <a:rPr lang="en-US" sz="2400" b="1">
                <a:solidFill>
                  <a:srgbClr val="F8F8F8"/>
                </a:solidFill>
                <a:effectLst>
                  <a:outerShdw blurRad="38100" dist="38100" dir="2700000" algn="tl">
                    <a:srgbClr val="000000"/>
                  </a:outerShdw>
                </a:effectLst>
                <a:latin typeface="Arial" charset="0"/>
              </a:rPr>
              <a:t>6. Water drains from root channel</a:t>
            </a:r>
          </a:p>
        </p:txBody>
      </p:sp>
      <p:sp>
        <p:nvSpPr>
          <p:cNvPr id="664596" name="Text Box 20"/>
          <p:cNvSpPr txBox="1">
            <a:spLocks noChangeArrowheads="1"/>
          </p:cNvSpPr>
          <p:nvPr/>
        </p:nvSpPr>
        <p:spPr bwMode="auto">
          <a:xfrm>
            <a:off x="5410200" y="5334000"/>
            <a:ext cx="3657600" cy="457200"/>
          </a:xfrm>
          <a:prstGeom prst="rect">
            <a:avLst/>
          </a:prstGeom>
          <a:noFill/>
          <a:ln w="9525">
            <a:noFill/>
            <a:miter lim="800000"/>
            <a:headEnd/>
            <a:tailEnd/>
          </a:ln>
          <a:effectLst/>
        </p:spPr>
        <p:txBody>
          <a:bodyPr>
            <a:spAutoFit/>
          </a:bodyPr>
          <a:lstStyle/>
          <a:p>
            <a:pPr>
              <a:spcBef>
                <a:spcPct val="50000"/>
              </a:spcBef>
              <a:defRPr/>
            </a:pPr>
            <a:r>
              <a:rPr lang="en-US" sz="2400" b="1">
                <a:solidFill>
                  <a:schemeClr val="accent2"/>
                </a:solidFill>
                <a:effectLst>
                  <a:outerShdw blurRad="38100" dist="38100" dir="2700000" algn="tl">
                    <a:srgbClr val="000000"/>
                  </a:outerShdw>
                </a:effectLst>
                <a:latin typeface="Arial" charset="0"/>
              </a:rPr>
              <a:t>8. Water table drops</a:t>
            </a:r>
            <a:r>
              <a:rPr lang="en-US" sz="2400">
                <a:latin typeface="Arial" charset="0"/>
              </a:rPr>
              <a:t> </a:t>
            </a:r>
          </a:p>
        </p:txBody>
      </p:sp>
      <p:sp>
        <p:nvSpPr>
          <p:cNvPr id="664597" name="Text Box 21"/>
          <p:cNvSpPr txBox="1">
            <a:spLocks noChangeArrowheads="1"/>
          </p:cNvSpPr>
          <p:nvPr/>
        </p:nvSpPr>
        <p:spPr bwMode="auto">
          <a:xfrm>
            <a:off x="762000" y="6172200"/>
            <a:ext cx="25908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F8F8F8"/>
                </a:solidFill>
                <a:effectLst>
                  <a:outerShdw blurRad="38100" dist="38100" dir="2700000" algn="tl">
                    <a:srgbClr val="000000"/>
                  </a:outerShdw>
                </a:effectLst>
                <a:latin typeface="Arial" charset="0"/>
              </a:rPr>
              <a:t>Redox depletion</a:t>
            </a:r>
          </a:p>
        </p:txBody>
      </p:sp>
      <p:sp>
        <p:nvSpPr>
          <p:cNvPr id="664598" name="Line 22"/>
          <p:cNvSpPr>
            <a:spLocks noChangeShapeType="1"/>
          </p:cNvSpPr>
          <p:nvPr/>
        </p:nvSpPr>
        <p:spPr bwMode="auto">
          <a:xfrm flipV="1">
            <a:off x="2819400" y="3810000"/>
            <a:ext cx="1295400" cy="2362200"/>
          </a:xfrm>
          <a:prstGeom prst="line">
            <a:avLst/>
          </a:prstGeom>
          <a:noFill/>
          <a:ln w="76200">
            <a:solidFill>
              <a:srgbClr val="F8F8F8"/>
            </a:solidFill>
            <a:round/>
            <a:headEnd/>
            <a:tailEnd type="triangle" w="med" len="med"/>
          </a:ln>
        </p:spPr>
        <p:txBody>
          <a:bodyPr/>
          <a:lstStyle/>
          <a:p>
            <a:endParaRPr lang="tr-TR"/>
          </a:p>
        </p:txBody>
      </p:sp>
      <p:sp>
        <p:nvSpPr>
          <p:cNvPr id="664599" name="Text Box 23"/>
          <p:cNvSpPr txBox="1">
            <a:spLocks noChangeArrowheads="1"/>
          </p:cNvSpPr>
          <p:nvPr/>
        </p:nvSpPr>
        <p:spPr bwMode="auto">
          <a:xfrm>
            <a:off x="5638800" y="152400"/>
            <a:ext cx="3352800" cy="822325"/>
          </a:xfrm>
          <a:prstGeom prst="rect">
            <a:avLst/>
          </a:prstGeom>
          <a:noFill/>
          <a:ln w="9525">
            <a:noFill/>
            <a:miter lim="800000"/>
            <a:headEnd/>
            <a:tailEnd/>
          </a:ln>
          <a:effectLst/>
        </p:spPr>
        <p:txBody>
          <a:bodyPr>
            <a:spAutoFit/>
          </a:bodyPr>
          <a:lstStyle/>
          <a:p>
            <a:pPr algn="ctr">
              <a:spcBef>
                <a:spcPct val="50000"/>
              </a:spcBef>
              <a:defRPr/>
            </a:pPr>
            <a:r>
              <a:rPr lang="en-US" sz="2400" b="1">
                <a:solidFill>
                  <a:srgbClr val="F8F8F8"/>
                </a:solidFill>
                <a:effectLst>
                  <a:outerShdw blurRad="38100" dist="38100" dir="2700000" algn="tl">
                    <a:srgbClr val="000000"/>
                  </a:outerShdw>
                </a:effectLst>
                <a:latin typeface="Arial" charset="0"/>
              </a:rPr>
              <a:t>Redox Concentration (Pore lining)</a:t>
            </a:r>
          </a:p>
        </p:txBody>
      </p:sp>
      <p:sp>
        <p:nvSpPr>
          <p:cNvPr id="664600" name="Line 24"/>
          <p:cNvSpPr>
            <a:spLocks noChangeShapeType="1"/>
          </p:cNvSpPr>
          <p:nvPr/>
        </p:nvSpPr>
        <p:spPr bwMode="auto">
          <a:xfrm flipH="1">
            <a:off x="4267200" y="685800"/>
            <a:ext cx="1828800" cy="1295400"/>
          </a:xfrm>
          <a:prstGeom prst="line">
            <a:avLst/>
          </a:prstGeom>
          <a:noFill/>
          <a:ln w="76200">
            <a:solidFill>
              <a:srgbClr val="F8F8F8"/>
            </a:solidFill>
            <a:round/>
            <a:headEnd/>
            <a:tailEnd type="triangle" w="med" len="med"/>
          </a:ln>
        </p:spPr>
        <p:txBody>
          <a:bodyPr/>
          <a:lstStyle/>
          <a:p>
            <a:endParaRPr lang="tr-TR"/>
          </a:p>
        </p:txBody>
      </p:sp>
      <p:sp>
        <p:nvSpPr>
          <p:cNvPr id="664601" name="Line 25"/>
          <p:cNvSpPr>
            <a:spLocks noChangeShapeType="1"/>
          </p:cNvSpPr>
          <p:nvPr/>
        </p:nvSpPr>
        <p:spPr bwMode="auto">
          <a:xfrm flipH="1">
            <a:off x="5029200" y="685800"/>
            <a:ext cx="1066800" cy="0"/>
          </a:xfrm>
          <a:prstGeom prst="line">
            <a:avLst/>
          </a:prstGeom>
          <a:noFill/>
          <a:ln w="76200">
            <a:solidFill>
              <a:srgbClr val="F8F8F8"/>
            </a:solidFill>
            <a:round/>
            <a:headEnd/>
            <a:tailEnd type="triangle" w="med" len="med"/>
          </a:ln>
        </p:spPr>
        <p:txBody>
          <a:bodyPr/>
          <a:lstStyle/>
          <a:p>
            <a:endParaRPr lang="tr-TR"/>
          </a:p>
        </p:txBody>
      </p:sp>
      <p:grpSp>
        <p:nvGrpSpPr>
          <p:cNvPr id="2" name="Group 26"/>
          <p:cNvGrpSpPr>
            <a:grpSpLocks/>
          </p:cNvGrpSpPr>
          <p:nvPr/>
        </p:nvGrpSpPr>
        <p:grpSpPr bwMode="auto">
          <a:xfrm>
            <a:off x="0" y="138113"/>
            <a:ext cx="9144000" cy="6858000"/>
            <a:chOff x="0" y="0"/>
            <a:chExt cx="5760" cy="4320"/>
          </a:xfrm>
        </p:grpSpPr>
        <p:sp>
          <p:nvSpPr>
            <p:cNvPr id="664603" name="Text Box 27"/>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64604" name="Text Box 28"/>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664605" name="Text Box 29"/>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7438" name="Line 30"/>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3" name="Group 31"/>
            <p:cNvGrpSpPr>
              <a:grpSpLocks/>
            </p:cNvGrpSpPr>
            <p:nvPr/>
          </p:nvGrpSpPr>
          <p:grpSpPr bwMode="auto">
            <a:xfrm>
              <a:off x="4320" y="4136"/>
              <a:ext cx="1440" cy="184"/>
              <a:chOff x="3843" y="3984"/>
              <a:chExt cx="1917" cy="328"/>
            </a:xfrm>
          </p:grpSpPr>
          <p:sp>
            <p:nvSpPr>
              <p:cNvPr id="664608" name="Text Box 32"/>
              <p:cNvSpPr txBox="1">
                <a:spLocks noChangeArrowheads="1"/>
              </p:cNvSpPr>
              <p:nvPr/>
            </p:nvSpPr>
            <p:spPr bwMode="auto">
              <a:xfrm>
                <a:off x="3843" y="3984"/>
                <a:ext cx="1917" cy="328"/>
              </a:xfrm>
              <a:prstGeom prst="rect">
                <a:avLst/>
              </a:prstGeom>
              <a:solidFill>
                <a:schemeClr val="tx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808080"/>
                    </a:outerShdw>
                  </a:effectLst>
                  <a:latin typeface="Arial" charset="0"/>
                </a:endParaRPr>
              </a:p>
            </p:txBody>
          </p:sp>
          <p:pic>
            <p:nvPicPr>
              <p:cNvPr id="17448" name="Picture 33"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tx1"/>
              </a:solidFill>
              <a:ln w="9525">
                <a:noFill/>
                <a:miter lim="800000"/>
                <a:headEnd/>
                <a:tailEnd/>
              </a:ln>
            </p:spPr>
          </p:pic>
        </p:grpSp>
        <p:sp>
          <p:nvSpPr>
            <p:cNvPr id="664610" name="Text Box 34"/>
            <p:cNvSpPr txBox="1">
              <a:spLocks noChangeArrowheads="1"/>
            </p:cNvSpPr>
            <p:nvPr/>
          </p:nvSpPr>
          <p:spPr bwMode="auto">
            <a:xfrm>
              <a:off x="0" y="4128"/>
              <a:ext cx="1344" cy="192"/>
            </a:xfrm>
            <a:prstGeom prst="rect">
              <a:avLst/>
            </a:prstGeom>
            <a:solidFill>
              <a:srgbClr val="FF0000"/>
            </a:solidFill>
            <a:ln w="12700">
              <a:noFill/>
              <a:miter lim="800000"/>
              <a:headEnd type="none" w="sm" len="sm"/>
              <a:tailEnd type="none" w="sm" len="sm"/>
            </a:ln>
            <a:effectLst/>
          </p:spPr>
          <p:txBody>
            <a:bodyPr/>
            <a:lstStyle/>
            <a:p>
              <a:pPr algn="ctr" eaLnBrk="0" hangingPunct="0">
                <a:defRPr/>
              </a:pPr>
              <a:r>
                <a:rPr lang="en-US" sz="800" b="1">
                  <a:solidFill>
                    <a:srgbClr val="FFFFFF"/>
                  </a:solidFill>
                  <a:effectLst>
                    <a:outerShdw blurRad="38100" dist="38100" dir="2700000" algn="tl">
                      <a:srgbClr val="000000"/>
                    </a:outerShdw>
                  </a:effectLst>
                  <a:latin typeface="Arial" charset="0"/>
                </a:rPr>
                <a:t>NC STATE</a:t>
              </a:r>
              <a:r>
                <a:rPr lang="en-US" sz="800">
                  <a:solidFill>
                    <a:srgbClr val="FFFFFF"/>
                  </a:solidFill>
                  <a:effectLst>
                    <a:outerShdw blurRad="38100" dist="38100" dir="2700000" algn="tl">
                      <a:srgbClr val="000000"/>
                    </a:outerShdw>
                  </a:effectLst>
                  <a:latin typeface="Arial" charset="0"/>
                </a:rPr>
                <a:t> UNIVERSITY</a:t>
              </a:r>
            </a:p>
            <a:p>
              <a:pPr algn="ctr" eaLnBrk="0" hangingPunct="0">
                <a:defRPr/>
              </a:pPr>
              <a:r>
                <a:rPr lang="en-US" sz="800">
                  <a:solidFill>
                    <a:srgbClr val="FFFFFF"/>
                  </a:solidFill>
                  <a:effectLst>
                    <a:outerShdw blurRad="38100" dist="38100" dir="2700000" algn="tl">
                      <a:srgbClr val="000000"/>
                    </a:outerShdw>
                  </a:effectLst>
                  <a:latin typeface="Arial" charset="0"/>
                </a:rPr>
                <a:t>DEPARTMENT of </a:t>
              </a:r>
              <a:r>
                <a:rPr lang="en-US" sz="800" b="1">
                  <a:solidFill>
                    <a:srgbClr val="FFFFFF"/>
                  </a:solidFill>
                  <a:effectLst>
                    <a:outerShdw blurRad="38100" dist="38100" dir="2700000" algn="tl">
                      <a:srgbClr val="000000"/>
                    </a:outerShdw>
                  </a:effectLst>
                  <a:latin typeface="Arial" charset="0"/>
                </a:rPr>
                <a:t>SOIL SCIENCE</a:t>
              </a:r>
            </a:p>
          </p:txBody>
        </p:sp>
        <p:sp>
          <p:nvSpPr>
            <p:cNvPr id="17441" name="Line 35"/>
            <p:cNvSpPr>
              <a:spLocks noChangeShapeType="1"/>
            </p:cNvSpPr>
            <p:nvPr/>
          </p:nvSpPr>
          <p:spPr bwMode="auto">
            <a:xfrm>
              <a:off x="0" y="4320"/>
              <a:ext cx="5760" cy="0"/>
            </a:xfrm>
            <a:prstGeom prst="line">
              <a:avLst/>
            </a:prstGeom>
            <a:noFill/>
            <a:ln w="38100">
              <a:solidFill>
                <a:srgbClr val="FF0000"/>
              </a:solidFill>
              <a:round/>
              <a:headEnd/>
              <a:tailEnd/>
            </a:ln>
          </p:spPr>
          <p:txBody>
            <a:bodyPr wrap="none" anchor="ctr"/>
            <a:lstStyle/>
            <a:p>
              <a:endParaRPr lang="tr-TR"/>
            </a:p>
          </p:txBody>
        </p:sp>
        <p:grpSp>
          <p:nvGrpSpPr>
            <p:cNvPr id="4" name="Group 36"/>
            <p:cNvGrpSpPr>
              <a:grpSpLocks/>
            </p:cNvGrpSpPr>
            <p:nvPr/>
          </p:nvGrpSpPr>
          <p:grpSpPr bwMode="auto">
            <a:xfrm>
              <a:off x="4320" y="4136"/>
              <a:ext cx="1440" cy="184"/>
              <a:chOff x="3843" y="3984"/>
              <a:chExt cx="1917" cy="328"/>
            </a:xfrm>
          </p:grpSpPr>
          <p:sp>
            <p:nvSpPr>
              <p:cNvPr id="664613" name="Text Box 37"/>
              <p:cNvSpPr txBox="1">
                <a:spLocks noChangeArrowheads="1"/>
              </p:cNvSpPr>
              <p:nvPr/>
            </p:nvSpPr>
            <p:spPr bwMode="auto">
              <a:xfrm>
                <a:off x="3843" y="3984"/>
                <a:ext cx="1917" cy="328"/>
              </a:xfrm>
              <a:prstGeom prst="rect">
                <a:avLst/>
              </a:prstGeom>
              <a:solidFill>
                <a:schemeClr val="bg1"/>
              </a:solidFill>
              <a:ln w="12700">
                <a:noFill/>
                <a:miter lim="800000"/>
                <a:headEnd type="none" w="sm" len="sm"/>
                <a:tailEnd type="none" w="sm" len="sm"/>
              </a:ln>
              <a:effectLst/>
            </p:spPr>
            <p:txBody>
              <a:bodyPr/>
              <a:lstStyle/>
              <a:p>
                <a:pPr eaLnBrk="0" hangingPunct="0">
                  <a:defRPr/>
                </a:pPr>
                <a:endParaRPr lang="en-US" sz="1400" b="1">
                  <a:solidFill>
                    <a:srgbClr val="FFFFFF"/>
                  </a:solidFill>
                  <a:effectLst>
                    <a:outerShdw blurRad="38100" dist="38100" dir="2700000" algn="tl">
                      <a:srgbClr val="C0C0C0"/>
                    </a:outerShdw>
                  </a:effectLst>
                  <a:latin typeface="Arial" charset="0"/>
                </a:endParaRPr>
              </a:p>
            </p:txBody>
          </p:sp>
          <p:pic>
            <p:nvPicPr>
              <p:cNvPr id="17446" name="Picture 38" descr="cals_r&amp;b"/>
              <p:cNvPicPr>
                <a:picLocks noChangeAspect="1" noChangeArrowheads="1"/>
              </p:cNvPicPr>
              <p:nvPr/>
            </p:nvPicPr>
            <p:blipFill>
              <a:blip r:embed="rId3" cstate="print"/>
              <a:srcRect/>
              <a:stretch>
                <a:fillRect/>
              </a:stretch>
            </p:blipFill>
            <p:spPr bwMode="auto">
              <a:xfrm>
                <a:off x="3962" y="4020"/>
                <a:ext cx="1680" cy="257"/>
              </a:xfrm>
              <a:prstGeom prst="rect">
                <a:avLst/>
              </a:prstGeom>
              <a:solidFill>
                <a:schemeClr val="bg1"/>
              </a:solidFill>
              <a:ln w="9525">
                <a:noFill/>
                <a:miter lim="800000"/>
                <a:headEnd/>
                <a:tailEnd/>
              </a:ln>
            </p:spPr>
          </p:pic>
        </p:grpSp>
        <p:sp>
          <p:nvSpPr>
            <p:cNvPr id="17443" name="Line 39"/>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sp>
          <p:nvSpPr>
            <p:cNvPr id="17444" name="Line 40"/>
            <p:cNvSpPr>
              <a:spLocks noChangeShapeType="1"/>
            </p:cNvSpPr>
            <p:nvPr/>
          </p:nvSpPr>
          <p:spPr bwMode="auto">
            <a:xfrm>
              <a:off x="0" y="0"/>
              <a:ext cx="0" cy="4320"/>
            </a:xfrm>
            <a:prstGeom prst="line">
              <a:avLst/>
            </a:prstGeom>
            <a:noFill/>
            <a:ln w="38100">
              <a:solidFill>
                <a:srgbClr val="FF0000"/>
              </a:solidFill>
              <a:round/>
              <a:headEnd/>
              <a:tailEnd/>
            </a:ln>
          </p:spPr>
          <p:txBody>
            <a:bodyPr wrap="none" anchor="ctr"/>
            <a:lstStyle/>
            <a:p>
              <a:endParaRPr lang="tr-T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664589"/>
                                        </p:tgtEl>
                                        <p:attrNameLst>
                                          <p:attrName>style.visibility</p:attrName>
                                        </p:attrNameLst>
                                      </p:cBhvr>
                                      <p:to>
                                        <p:strVal val="visible"/>
                                      </p:to>
                                    </p:set>
                                    <p:anim calcmode="lin" valueType="num">
                                      <p:cBhvr additive="base">
                                        <p:cTn id="7" dur="1000" fill="hold"/>
                                        <p:tgtEl>
                                          <p:spTgt spid="664589"/>
                                        </p:tgtEl>
                                        <p:attrNameLst>
                                          <p:attrName>ppt_x</p:attrName>
                                        </p:attrNameLst>
                                      </p:cBhvr>
                                      <p:tavLst>
                                        <p:tav tm="0">
                                          <p:val>
                                            <p:strVal val="#ppt_x"/>
                                          </p:val>
                                        </p:tav>
                                        <p:tav tm="100000">
                                          <p:val>
                                            <p:strVal val="#ppt_x"/>
                                          </p:val>
                                        </p:tav>
                                      </p:tavLst>
                                    </p:anim>
                                    <p:anim calcmode="lin" valueType="num">
                                      <p:cBhvr additive="base">
                                        <p:cTn id="8" dur="1000" fill="hold"/>
                                        <p:tgtEl>
                                          <p:spTgt spid="66458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664589"/>
                                        </p:tgtEl>
                                        <p:attrNameLst>
                                          <p:attrName>style.visibility</p:attrName>
                                        </p:attrNameLst>
                                      </p:cBhvr>
                                      <p:to>
                                        <p:strVal val="hidden"/>
                                      </p:to>
                                    </p:set>
                                  </p:subTnLst>
                                </p:cTn>
                              </p:par>
                              <p:par>
                                <p:cTn id="9" presetID="2" presetClass="entr" presetSubtype="1" fill="hold" grpId="0" nodeType="withEffect">
                                  <p:stCondLst>
                                    <p:cond delay="0"/>
                                  </p:stCondLst>
                                  <p:childTnLst>
                                    <p:set>
                                      <p:cBhvr>
                                        <p:cTn id="10" dur="1" fill="hold">
                                          <p:stCondLst>
                                            <p:cond delay="0"/>
                                          </p:stCondLst>
                                        </p:cTn>
                                        <p:tgtEl>
                                          <p:spTgt spid="664584"/>
                                        </p:tgtEl>
                                        <p:attrNameLst>
                                          <p:attrName>style.visibility</p:attrName>
                                        </p:attrNameLst>
                                      </p:cBhvr>
                                      <p:to>
                                        <p:strVal val="visible"/>
                                      </p:to>
                                    </p:set>
                                    <p:anim calcmode="lin" valueType="num">
                                      <p:cBhvr additive="base">
                                        <p:cTn id="11" dur="2000" fill="hold"/>
                                        <p:tgtEl>
                                          <p:spTgt spid="664584"/>
                                        </p:tgtEl>
                                        <p:attrNameLst>
                                          <p:attrName>ppt_x</p:attrName>
                                        </p:attrNameLst>
                                      </p:cBhvr>
                                      <p:tavLst>
                                        <p:tav tm="0">
                                          <p:val>
                                            <p:strVal val="#ppt_x"/>
                                          </p:val>
                                        </p:tav>
                                        <p:tav tm="100000">
                                          <p:val>
                                            <p:strVal val="#ppt_x"/>
                                          </p:val>
                                        </p:tav>
                                      </p:tavLst>
                                    </p:anim>
                                    <p:anim calcmode="lin" valueType="num">
                                      <p:cBhvr additive="base">
                                        <p:cTn id="12" dur="2000" fill="hold"/>
                                        <p:tgtEl>
                                          <p:spTgt spid="66458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64586"/>
                                        </p:tgtEl>
                                        <p:attrNameLst>
                                          <p:attrName>style.visibility</p:attrName>
                                        </p:attrNameLst>
                                      </p:cBhvr>
                                      <p:to>
                                        <p:strVal val="visible"/>
                                      </p:to>
                                    </p:set>
                                    <p:animEffect transition="in" filter="dissolve">
                                      <p:cBhvr>
                                        <p:cTn id="17" dur="3000"/>
                                        <p:tgtEl>
                                          <p:spTgt spid="66458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64590"/>
                                        </p:tgtEl>
                                        <p:attrNameLst>
                                          <p:attrName>style.visibility</p:attrName>
                                        </p:attrNameLst>
                                      </p:cBhvr>
                                      <p:to>
                                        <p:strVal val="visible"/>
                                      </p:to>
                                    </p:set>
                                    <p:animEffect transition="in" filter="fade">
                                      <p:cBhvr>
                                        <p:cTn id="20" dur="2000"/>
                                        <p:tgtEl>
                                          <p:spTgt spid="664590"/>
                                        </p:tgtEl>
                                      </p:cBhvr>
                                    </p:animEffect>
                                  </p:childTnLst>
                                  <p:subTnLst>
                                    <p:set>
                                      <p:cBhvr override="childStyle">
                                        <p:cTn dur="1" fill="hold" display="0" masterRel="nextClick" afterEffect="1"/>
                                        <p:tgtEl>
                                          <p:spTgt spid="664590"/>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64581"/>
                                        </p:tgtEl>
                                        <p:attrNameLst>
                                          <p:attrName>style.visibility</p:attrName>
                                        </p:attrNameLst>
                                      </p:cBhvr>
                                      <p:to>
                                        <p:strVal val="visible"/>
                                      </p:to>
                                    </p:set>
                                    <p:anim calcmode="lin" valueType="num">
                                      <p:cBhvr additive="base">
                                        <p:cTn id="25" dur="2000" fill="hold"/>
                                        <p:tgtEl>
                                          <p:spTgt spid="664581"/>
                                        </p:tgtEl>
                                        <p:attrNameLst>
                                          <p:attrName>ppt_x</p:attrName>
                                        </p:attrNameLst>
                                      </p:cBhvr>
                                      <p:tavLst>
                                        <p:tav tm="0">
                                          <p:val>
                                            <p:strVal val="#ppt_x"/>
                                          </p:val>
                                        </p:tav>
                                        <p:tav tm="100000">
                                          <p:val>
                                            <p:strVal val="#ppt_x"/>
                                          </p:val>
                                        </p:tav>
                                      </p:tavLst>
                                    </p:anim>
                                    <p:anim calcmode="lin" valueType="num">
                                      <p:cBhvr additive="base">
                                        <p:cTn id="26" dur="2000" fill="hold"/>
                                        <p:tgtEl>
                                          <p:spTgt spid="664581"/>
                                        </p:tgtEl>
                                        <p:attrNameLst>
                                          <p:attrName>ppt_y</p:attrName>
                                        </p:attrNameLst>
                                      </p:cBhvr>
                                      <p:tavLst>
                                        <p:tav tm="0">
                                          <p:val>
                                            <p:strVal val="1+#ppt_h/2"/>
                                          </p:val>
                                        </p:tav>
                                        <p:tav tm="100000">
                                          <p:val>
                                            <p:strVal val="#ppt_y"/>
                                          </p:val>
                                        </p:tav>
                                      </p:tavLst>
                                    </p:anim>
                                  </p:childTnLst>
                                </p:cTn>
                              </p:par>
                              <p:par>
                                <p:cTn id="27" presetID="7" presetClass="entr" presetSubtype="4" fill="hold" grpId="0" nodeType="withEffect">
                                  <p:stCondLst>
                                    <p:cond delay="0"/>
                                  </p:stCondLst>
                                  <p:childTnLst>
                                    <p:set>
                                      <p:cBhvr>
                                        <p:cTn id="28" dur="1" fill="hold">
                                          <p:stCondLst>
                                            <p:cond delay="0"/>
                                          </p:stCondLst>
                                        </p:cTn>
                                        <p:tgtEl>
                                          <p:spTgt spid="664591"/>
                                        </p:tgtEl>
                                        <p:attrNameLst>
                                          <p:attrName>style.visibility</p:attrName>
                                        </p:attrNameLst>
                                      </p:cBhvr>
                                      <p:to>
                                        <p:strVal val="visible"/>
                                      </p:to>
                                    </p:set>
                                    <p:anim calcmode="lin" valueType="num">
                                      <p:cBhvr additive="base">
                                        <p:cTn id="29" dur="2000" fill="hold"/>
                                        <p:tgtEl>
                                          <p:spTgt spid="664591"/>
                                        </p:tgtEl>
                                        <p:attrNameLst>
                                          <p:attrName>ppt_x</p:attrName>
                                        </p:attrNameLst>
                                      </p:cBhvr>
                                      <p:tavLst>
                                        <p:tav tm="0">
                                          <p:val>
                                            <p:strVal val="#ppt_x"/>
                                          </p:val>
                                        </p:tav>
                                        <p:tav tm="100000">
                                          <p:val>
                                            <p:strVal val="#ppt_x"/>
                                          </p:val>
                                        </p:tav>
                                      </p:tavLst>
                                    </p:anim>
                                    <p:anim calcmode="lin" valueType="num">
                                      <p:cBhvr additive="base">
                                        <p:cTn id="30" dur="2000" fill="hold"/>
                                        <p:tgtEl>
                                          <p:spTgt spid="664591"/>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664591"/>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64583"/>
                                        </p:tgtEl>
                                        <p:attrNameLst>
                                          <p:attrName>style.visibility</p:attrName>
                                        </p:attrNameLst>
                                      </p:cBhvr>
                                      <p:to>
                                        <p:strVal val="visible"/>
                                      </p:to>
                                    </p:set>
                                    <p:animEffect transition="in" filter="fade">
                                      <p:cBhvr>
                                        <p:cTn id="35" dur="5000"/>
                                        <p:tgtEl>
                                          <p:spTgt spid="66458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64592"/>
                                        </p:tgtEl>
                                        <p:attrNameLst>
                                          <p:attrName>style.visibility</p:attrName>
                                        </p:attrNameLst>
                                      </p:cBhvr>
                                      <p:to>
                                        <p:strVal val="visible"/>
                                      </p:to>
                                    </p:set>
                                    <p:animEffect transition="in" filter="fade">
                                      <p:cBhvr>
                                        <p:cTn id="38" dur="5000"/>
                                        <p:tgtEl>
                                          <p:spTgt spid="664592"/>
                                        </p:tgtEl>
                                      </p:cBhvr>
                                    </p:animEffect>
                                  </p:childTnLst>
                                  <p:subTnLst>
                                    <p:set>
                                      <p:cBhvr override="childStyle">
                                        <p:cTn dur="1" fill="hold" display="0" masterRel="nextClick" afterEffect="1"/>
                                        <p:tgtEl>
                                          <p:spTgt spid="664592"/>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64587"/>
                                        </p:tgtEl>
                                        <p:attrNameLst>
                                          <p:attrName>style.visibility</p:attrName>
                                        </p:attrNameLst>
                                      </p:cBhvr>
                                      <p:to>
                                        <p:strVal val="visible"/>
                                      </p:to>
                                    </p:set>
                                    <p:animEffect transition="in" filter="fade">
                                      <p:cBhvr>
                                        <p:cTn id="43" dur="5000"/>
                                        <p:tgtEl>
                                          <p:spTgt spid="66458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64593"/>
                                        </p:tgtEl>
                                        <p:attrNameLst>
                                          <p:attrName>style.visibility</p:attrName>
                                        </p:attrNameLst>
                                      </p:cBhvr>
                                      <p:to>
                                        <p:strVal val="visible"/>
                                      </p:to>
                                    </p:set>
                                    <p:animEffect transition="in" filter="fade">
                                      <p:cBhvr>
                                        <p:cTn id="46" dur="2000"/>
                                        <p:tgtEl>
                                          <p:spTgt spid="664593"/>
                                        </p:tgtEl>
                                      </p:cBhvr>
                                    </p:animEffect>
                                  </p:childTnLst>
                                  <p:subTnLst>
                                    <p:set>
                                      <p:cBhvr override="childStyle">
                                        <p:cTn dur="1" fill="hold" display="0" masterRel="nextClick" afterEffect="1"/>
                                        <p:tgtEl>
                                          <p:spTgt spid="66459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64585"/>
                                        </p:tgtEl>
                                        <p:attrNameLst>
                                          <p:attrName>style.visibility</p:attrName>
                                        </p:attrNameLst>
                                      </p:cBhvr>
                                      <p:to>
                                        <p:strVal val="visible"/>
                                      </p:to>
                                    </p:set>
                                    <p:animEffect transition="in" filter="fade">
                                      <p:cBhvr>
                                        <p:cTn id="51" dur="2000"/>
                                        <p:tgtEl>
                                          <p:spTgt spid="66458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64595"/>
                                        </p:tgtEl>
                                        <p:attrNameLst>
                                          <p:attrName>style.visibility</p:attrName>
                                        </p:attrNameLst>
                                      </p:cBhvr>
                                      <p:to>
                                        <p:strVal val="visible"/>
                                      </p:to>
                                    </p:set>
                                    <p:animEffect transition="in" filter="fade">
                                      <p:cBhvr>
                                        <p:cTn id="54" dur="2000"/>
                                        <p:tgtEl>
                                          <p:spTgt spid="664595"/>
                                        </p:tgtEl>
                                      </p:cBhvr>
                                    </p:animEffect>
                                  </p:childTnLst>
                                  <p:subTnLst>
                                    <p:set>
                                      <p:cBhvr override="childStyle">
                                        <p:cTn dur="1" fill="hold" display="0" masterRel="nextClick" afterEffect="1"/>
                                        <p:tgtEl>
                                          <p:spTgt spid="664595"/>
                                        </p:tgtEl>
                                        <p:attrNameLst>
                                          <p:attrName>style.visibility</p:attrName>
                                        </p:attrNameLst>
                                      </p:cBhvr>
                                      <p:to>
                                        <p:strVal val="hidden"/>
                                      </p:to>
                                    </p:set>
                                  </p:sub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664588"/>
                                        </p:tgtEl>
                                        <p:attrNameLst>
                                          <p:attrName>style.visibility</p:attrName>
                                        </p:attrNameLst>
                                      </p:cBhvr>
                                      <p:to>
                                        <p:strVal val="visible"/>
                                      </p:to>
                                    </p:set>
                                    <p:animEffect transition="in" filter="dissolve">
                                      <p:cBhvr>
                                        <p:cTn id="59" dur="500"/>
                                        <p:tgtEl>
                                          <p:spTgt spid="664588"/>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64594"/>
                                        </p:tgtEl>
                                        <p:attrNameLst>
                                          <p:attrName>style.visibility</p:attrName>
                                        </p:attrNameLst>
                                      </p:cBhvr>
                                      <p:to>
                                        <p:strVal val="visible"/>
                                      </p:to>
                                    </p:set>
                                    <p:animEffect transition="in" filter="fade">
                                      <p:cBhvr>
                                        <p:cTn id="62" dur="2000"/>
                                        <p:tgtEl>
                                          <p:spTgt spid="664594"/>
                                        </p:tgtEl>
                                      </p:cBhvr>
                                    </p:animEffect>
                                  </p:childTnLst>
                                  <p:subTnLst>
                                    <p:set>
                                      <p:cBhvr override="childStyle">
                                        <p:cTn dur="1" fill="hold" display="0" masterRel="nextClick" afterEffect="1"/>
                                        <p:tgtEl>
                                          <p:spTgt spid="664594"/>
                                        </p:tgtEl>
                                        <p:attrNameLst>
                                          <p:attrName>style.visibility</p:attrName>
                                        </p:attrNameLst>
                                      </p:cBhvr>
                                      <p:to>
                                        <p:strVal val="hidden"/>
                                      </p:to>
                                    </p:set>
                                  </p:subTnLst>
                                </p:cTn>
                              </p:par>
                            </p:childTnLst>
                          </p:cTn>
                        </p:par>
                      </p:childTnLst>
                    </p:cTn>
                  </p:par>
                  <p:par>
                    <p:cTn id="63" fill="hold">
                      <p:stCondLst>
                        <p:cond delay="indefinite"/>
                      </p:stCondLst>
                      <p:childTnLst>
                        <p:par>
                          <p:cTn id="64" fill="hold">
                            <p:stCondLst>
                              <p:cond delay="0"/>
                            </p:stCondLst>
                            <p:childTnLst>
                              <p:par>
                                <p:cTn id="65" presetID="7" presetClass="entr" presetSubtype="1" fill="hold" grpId="0" nodeType="clickEffect">
                                  <p:stCondLst>
                                    <p:cond delay="0"/>
                                  </p:stCondLst>
                                  <p:childTnLst>
                                    <p:set>
                                      <p:cBhvr>
                                        <p:cTn id="66" dur="1" fill="hold">
                                          <p:stCondLst>
                                            <p:cond delay="0"/>
                                          </p:stCondLst>
                                        </p:cTn>
                                        <p:tgtEl>
                                          <p:spTgt spid="664582"/>
                                        </p:tgtEl>
                                        <p:attrNameLst>
                                          <p:attrName>style.visibility</p:attrName>
                                        </p:attrNameLst>
                                      </p:cBhvr>
                                      <p:to>
                                        <p:strVal val="visible"/>
                                      </p:to>
                                    </p:set>
                                    <p:anim calcmode="lin" valueType="num">
                                      <p:cBhvr additive="base">
                                        <p:cTn id="67" dur="5000" fill="hold"/>
                                        <p:tgtEl>
                                          <p:spTgt spid="664582"/>
                                        </p:tgtEl>
                                        <p:attrNameLst>
                                          <p:attrName>ppt_x</p:attrName>
                                        </p:attrNameLst>
                                      </p:cBhvr>
                                      <p:tavLst>
                                        <p:tav tm="0">
                                          <p:val>
                                            <p:strVal val="#ppt_x"/>
                                          </p:val>
                                        </p:tav>
                                        <p:tav tm="100000">
                                          <p:val>
                                            <p:strVal val="#ppt_x"/>
                                          </p:val>
                                        </p:tav>
                                      </p:tavLst>
                                    </p:anim>
                                    <p:anim calcmode="lin" valueType="num">
                                      <p:cBhvr additive="base">
                                        <p:cTn id="68" dur="5000" fill="hold"/>
                                        <p:tgtEl>
                                          <p:spTgt spid="664582"/>
                                        </p:tgtEl>
                                        <p:attrNameLst>
                                          <p:attrName>ppt_y</p:attrName>
                                        </p:attrNameLst>
                                      </p:cBhvr>
                                      <p:tavLst>
                                        <p:tav tm="0">
                                          <p:val>
                                            <p:strVal val="0-#ppt_h/2"/>
                                          </p:val>
                                        </p:tav>
                                        <p:tav tm="100000">
                                          <p:val>
                                            <p:strVal val="#ppt_y"/>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664596"/>
                                        </p:tgtEl>
                                        <p:attrNameLst>
                                          <p:attrName>style.visibility</p:attrName>
                                        </p:attrNameLst>
                                      </p:cBhvr>
                                      <p:to>
                                        <p:strVal val="visible"/>
                                      </p:to>
                                    </p:set>
                                    <p:animEffect transition="in" filter="fade">
                                      <p:cBhvr>
                                        <p:cTn id="71" dur="2000"/>
                                        <p:tgtEl>
                                          <p:spTgt spid="664596"/>
                                        </p:tgtEl>
                                      </p:cBhvr>
                                    </p:animEffect>
                                  </p:childTnLst>
                                  <p:subTnLst>
                                    <p:set>
                                      <p:cBhvr override="childStyle">
                                        <p:cTn dur="1" fill="hold" display="0" masterRel="nextClick" afterEffect="1"/>
                                        <p:tgtEl>
                                          <p:spTgt spid="664596"/>
                                        </p:tgtEl>
                                        <p:attrNameLst>
                                          <p:attrName>style.visibility</p:attrName>
                                        </p:attrNameLst>
                                      </p:cBhvr>
                                      <p:to>
                                        <p:strVal val="hidden"/>
                                      </p:to>
                                    </p:set>
                                  </p:sub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64597"/>
                                        </p:tgtEl>
                                        <p:attrNameLst>
                                          <p:attrName>style.visibility</p:attrName>
                                        </p:attrNameLst>
                                      </p:cBhvr>
                                      <p:to>
                                        <p:strVal val="visible"/>
                                      </p:to>
                                    </p:set>
                                    <p:animEffect transition="in" filter="fade">
                                      <p:cBhvr>
                                        <p:cTn id="76" dur="2000"/>
                                        <p:tgtEl>
                                          <p:spTgt spid="66459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64598"/>
                                        </p:tgtEl>
                                        <p:attrNameLst>
                                          <p:attrName>style.visibility</p:attrName>
                                        </p:attrNameLst>
                                      </p:cBhvr>
                                      <p:to>
                                        <p:strVal val="visible"/>
                                      </p:to>
                                    </p:set>
                                    <p:animEffect transition="in" filter="fade">
                                      <p:cBhvr>
                                        <p:cTn id="79" dur="2000"/>
                                        <p:tgtEl>
                                          <p:spTgt spid="664598"/>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64599"/>
                                        </p:tgtEl>
                                        <p:attrNameLst>
                                          <p:attrName>style.visibility</p:attrName>
                                        </p:attrNameLst>
                                      </p:cBhvr>
                                      <p:to>
                                        <p:strVal val="visible"/>
                                      </p:to>
                                    </p:set>
                                    <p:animEffect transition="in" filter="fade">
                                      <p:cBhvr>
                                        <p:cTn id="84" dur="2000"/>
                                        <p:tgtEl>
                                          <p:spTgt spid="664599"/>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664601"/>
                                        </p:tgtEl>
                                        <p:attrNameLst>
                                          <p:attrName>style.visibility</p:attrName>
                                        </p:attrNameLst>
                                      </p:cBhvr>
                                      <p:to>
                                        <p:strVal val="visible"/>
                                      </p:to>
                                    </p:set>
                                    <p:animEffect transition="in" filter="fade">
                                      <p:cBhvr>
                                        <p:cTn id="87" dur="2000"/>
                                        <p:tgtEl>
                                          <p:spTgt spid="66460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664600"/>
                                        </p:tgtEl>
                                        <p:attrNameLst>
                                          <p:attrName>style.visibility</p:attrName>
                                        </p:attrNameLst>
                                      </p:cBhvr>
                                      <p:to>
                                        <p:strVal val="visible"/>
                                      </p:to>
                                    </p:set>
                                    <p:animEffect transition="in" filter="fade">
                                      <p:cBhvr>
                                        <p:cTn id="90" dur="2000"/>
                                        <p:tgtEl>
                                          <p:spTgt spid="6646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animBg="1"/>
      <p:bldP spid="664582" grpId="0" animBg="1"/>
      <p:bldP spid="664583" grpId="0" animBg="1"/>
      <p:bldP spid="664584" grpId="0" animBg="1"/>
      <p:bldP spid="664585" grpId="0" animBg="1"/>
      <p:bldP spid="664586" grpId="0" animBg="1"/>
      <p:bldP spid="664587" grpId="0" animBg="1"/>
      <p:bldP spid="664588" grpId="0" animBg="1"/>
      <p:bldP spid="664589" grpId="0"/>
      <p:bldP spid="664590" grpId="0"/>
      <p:bldP spid="664591" grpId="0"/>
      <p:bldP spid="664592" grpId="0"/>
      <p:bldP spid="664593" grpId="0"/>
      <p:bldP spid="664594" grpId="0"/>
      <p:bldP spid="664595" grpId="0"/>
      <p:bldP spid="664596" grpId="0"/>
      <p:bldP spid="664597" grpId="0"/>
      <p:bldP spid="664598" grpId="0" animBg="1"/>
      <p:bldP spid="664599" grpId="0"/>
      <p:bldP spid="664600" grpId="0" animBg="1"/>
      <p:bldP spid="6646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Topraklarda nem kapsamında meydana gelen hızlı değişimler toprağın havalanma durumunu önemli düzeyde etkiler. </a:t>
            </a:r>
            <a:r>
              <a:rPr lang="tr-TR" dirty="0" err="1" smtClean="0"/>
              <a:t>Topragın</a:t>
            </a:r>
            <a:r>
              <a:rPr lang="tr-TR" dirty="0" smtClean="0"/>
              <a:t> içinde küçük alanlarda veya </a:t>
            </a:r>
            <a:r>
              <a:rPr lang="tr-TR" dirty="0" err="1" smtClean="0"/>
              <a:t>zonlarda</a:t>
            </a:r>
            <a:r>
              <a:rPr lang="tr-TR" dirty="0" smtClean="0"/>
              <a:t> küçük boşlukların su ile dolması sonucu oksijenin difüzyonu sınırlanır ,</a:t>
            </a:r>
            <a:r>
              <a:rPr lang="tr-TR" dirty="0" err="1" smtClean="0"/>
              <a:t>aggregatların</a:t>
            </a:r>
            <a:r>
              <a:rPr lang="tr-TR" dirty="0" smtClean="0"/>
              <a:t> içlerinde oksijen tüketimi difüzyondan daha hızlı olur. Havanın kolay </a:t>
            </a:r>
            <a:r>
              <a:rPr lang="tr-TR" dirty="0" err="1" smtClean="0"/>
              <a:t>uşaltığı</a:t>
            </a:r>
            <a:r>
              <a:rPr lang="tr-TR" dirty="0" smtClean="0"/>
              <a:t> yerlerde </a:t>
            </a:r>
            <a:r>
              <a:rPr lang="tr-TR" dirty="0" err="1" smtClean="0"/>
              <a:t>eger</a:t>
            </a:r>
            <a:r>
              <a:rPr lang="tr-TR" dirty="0" smtClean="0"/>
              <a:t> organik madde varsa buralarda hızlı </a:t>
            </a:r>
            <a:r>
              <a:rPr lang="tr-TR" dirty="0" err="1" smtClean="0"/>
              <a:t>dekompoziyon</a:t>
            </a:r>
            <a:r>
              <a:rPr lang="tr-TR" dirty="0" smtClean="0"/>
              <a:t> gerçekleşir.redoks aktif organik bileşikler oluşur.</a:t>
            </a:r>
          </a:p>
          <a:p>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77500" lnSpcReduction="20000"/>
          </a:bodyPr>
          <a:lstStyle/>
          <a:p>
            <a:r>
              <a:rPr lang="tr-TR" dirty="0" smtClean="0"/>
              <a:t>Küresel açıdan bakışla </a:t>
            </a:r>
            <a:r>
              <a:rPr lang="tr-TR" b="1" dirty="0" smtClean="0"/>
              <a:t>redoks</a:t>
            </a:r>
            <a:r>
              <a:rPr lang="tr-TR" dirty="0" smtClean="0"/>
              <a:t>,</a:t>
            </a:r>
          </a:p>
          <a:p>
            <a:r>
              <a:rPr lang="tr-TR" b="1" dirty="0" smtClean="0"/>
              <a:t>enerji ve karbon transferinin </a:t>
            </a:r>
            <a:r>
              <a:rPr lang="tr-TR" dirty="0" smtClean="0"/>
              <a:t>önemli bir görünüşüdür.</a:t>
            </a:r>
          </a:p>
          <a:p>
            <a:r>
              <a:rPr lang="tr-TR" dirty="0" smtClean="0"/>
              <a:t>Karbonun indirgenmesi ve daha sonra yükseltgenmesi biyolojik yaşamın </a:t>
            </a:r>
            <a:r>
              <a:rPr lang="tr-TR" b="1" dirty="0" smtClean="0"/>
              <a:t>yakıtını oluşturur..</a:t>
            </a:r>
          </a:p>
          <a:p>
            <a:r>
              <a:rPr lang="tr-TR" dirty="0" smtClean="0"/>
              <a:t>Fotosentez ve solunum insanlar ve hayvanlar için</a:t>
            </a:r>
          </a:p>
          <a:p>
            <a:r>
              <a:rPr lang="en-US" dirty="0" smtClean="0"/>
              <a:t>Carbon reduction or gain in electrons is often called photosynthesis by the uninitiated and the reverse oxidation reaction is called respiration when applied to humans and other large animals. Microbial respiration accompanies or is synonymous with mineralization. </a:t>
            </a:r>
            <a:endParaRPr lang="tr-T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dirty="0"/>
          </a:p>
        </p:txBody>
      </p:sp>
      <p:pic>
        <p:nvPicPr>
          <p:cNvPr id="1026" name="Picture 2" descr="http://media5.picsearch.com/is?6RKRjYSJpOMryARZqtDE4GcfUELxxEQNPpKKRn8yNfw&amp;height=209"/>
          <p:cNvPicPr>
            <a:picLocks noChangeAspect="1" noChangeArrowheads="1"/>
          </p:cNvPicPr>
          <p:nvPr/>
        </p:nvPicPr>
        <p:blipFill>
          <a:blip r:embed="rId2" cstate="print"/>
          <a:srcRect/>
          <a:stretch>
            <a:fillRect/>
          </a:stretch>
        </p:blipFill>
        <p:spPr bwMode="auto">
          <a:xfrm>
            <a:off x="1259632" y="1710099"/>
            <a:ext cx="6552728" cy="4016189"/>
          </a:xfrm>
          <a:prstGeom prst="rect">
            <a:avLst/>
          </a:prstGeom>
          <a:noFill/>
        </p:spPr>
      </p:pic>
      <p:sp>
        <p:nvSpPr>
          <p:cNvPr id="6" name="5 Metin kutusu"/>
          <p:cNvSpPr txBox="1"/>
          <p:nvPr/>
        </p:nvSpPr>
        <p:spPr>
          <a:xfrm>
            <a:off x="1043608" y="1412776"/>
            <a:ext cx="3536776" cy="369332"/>
          </a:xfrm>
          <a:prstGeom prst="rect">
            <a:avLst/>
          </a:prstGeom>
          <a:solidFill>
            <a:schemeClr val="accent6"/>
          </a:solidFill>
        </p:spPr>
        <p:txBody>
          <a:bodyPr wrap="square" rtlCol="0">
            <a:spAutoFit/>
          </a:bodyPr>
          <a:lstStyle/>
          <a:p>
            <a:r>
              <a:rPr lang="tr-TR" dirty="0" smtClean="0"/>
              <a:t>İndirgenmiş bileşik (A)</a:t>
            </a:r>
            <a:endParaRPr lang="tr-TR" dirty="0"/>
          </a:p>
        </p:txBody>
      </p:sp>
      <p:sp>
        <p:nvSpPr>
          <p:cNvPr id="8" name="7 Metin kutusu"/>
          <p:cNvSpPr txBox="1"/>
          <p:nvPr/>
        </p:nvSpPr>
        <p:spPr>
          <a:xfrm>
            <a:off x="4788024" y="1772816"/>
            <a:ext cx="3536776" cy="646331"/>
          </a:xfrm>
          <a:prstGeom prst="rect">
            <a:avLst/>
          </a:prstGeom>
          <a:solidFill>
            <a:schemeClr val="accent6"/>
          </a:solidFill>
        </p:spPr>
        <p:txBody>
          <a:bodyPr wrap="square" rtlCol="0">
            <a:spAutoFit/>
          </a:bodyPr>
          <a:lstStyle/>
          <a:p>
            <a:r>
              <a:rPr lang="tr-TR" dirty="0" smtClean="0"/>
              <a:t>Okside olmuş yükseltgenmiş bileşik (B)</a:t>
            </a:r>
            <a:endParaRPr lang="tr-TR" dirty="0"/>
          </a:p>
        </p:txBody>
      </p:sp>
      <p:sp>
        <p:nvSpPr>
          <p:cNvPr id="9" name="8 Metin kutusu"/>
          <p:cNvSpPr txBox="1"/>
          <p:nvPr/>
        </p:nvSpPr>
        <p:spPr>
          <a:xfrm>
            <a:off x="467544" y="2996952"/>
            <a:ext cx="3536776" cy="369332"/>
          </a:xfrm>
          <a:prstGeom prst="rect">
            <a:avLst/>
          </a:prstGeom>
          <a:solidFill>
            <a:schemeClr val="accent6"/>
          </a:solidFill>
        </p:spPr>
        <p:txBody>
          <a:bodyPr wrap="square" rtlCol="0">
            <a:spAutoFit/>
          </a:bodyPr>
          <a:lstStyle/>
          <a:p>
            <a:r>
              <a:rPr lang="tr-TR" dirty="0" smtClean="0"/>
              <a:t>(A)Elektron vererek okside olur</a:t>
            </a:r>
            <a:endParaRPr lang="tr-TR" dirty="0"/>
          </a:p>
        </p:txBody>
      </p:sp>
      <p:sp>
        <p:nvSpPr>
          <p:cNvPr id="10" name="9 Metin kutusu"/>
          <p:cNvSpPr txBox="1"/>
          <p:nvPr/>
        </p:nvSpPr>
        <p:spPr>
          <a:xfrm>
            <a:off x="5220072" y="3068961"/>
            <a:ext cx="3923928" cy="369332"/>
          </a:xfrm>
          <a:prstGeom prst="rect">
            <a:avLst/>
          </a:prstGeom>
          <a:solidFill>
            <a:schemeClr val="accent6"/>
          </a:solidFill>
        </p:spPr>
        <p:txBody>
          <a:bodyPr wrap="square" rtlCol="0">
            <a:spAutoFit/>
          </a:bodyPr>
          <a:lstStyle/>
          <a:p>
            <a:r>
              <a:rPr lang="tr-TR" dirty="0" smtClean="0"/>
              <a:t>(B )Elektron alarak İndirgenir.</a:t>
            </a:r>
            <a:endParaRPr lang="tr-TR" dirty="0"/>
          </a:p>
        </p:txBody>
      </p:sp>
      <p:sp>
        <p:nvSpPr>
          <p:cNvPr id="11" name="10 Metin kutusu"/>
          <p:cNvSpPr txBox="1"/>
          <p:nvPr/>
        </p:nvSpPr>
        <p:spPr>
          <a:xfrm>
            <a:off x="323528" y="4293096"/>
            <a:ext cx="3536776" cy="369332"/>
          </a:xfrm>
          <a:prstGeom prst="rect">
            <a:avLst/>
          </a:prstGeom>
          <a:solidFill>
            <a:schemeClr val="accent6"/>
          </a:solidFill>
        </p:spPr>
        <p:txBody>
          <a:bodyPr wrap="square" rtlCol="0">
            <a:spAutoFit/>
          </a:bodyPr>
          <a:lstStyle/>
          <a:p>
            <a:r>
              <a:rPr lang="tr-TR" dirty="0" smtClean="0"/>
              <a:t>Okside </a:t>
            </a:r>
            <a:r>
              <a:rPr lang="tr-TR" dirty="0" err="1" smtClean="0"/>
              <a:t>olmuşbileşik</a:t>
            </a:r>
            <a:r>
              <a:rPr lang="tr-TR" dirty="0" smtClean="0"/>
              <a:t> (A)</a:t>
            </a:r>
            <a:endParaRPr lang="tr-TR" dirty="0"/>
          </a:p>
        </p:txBody>
      </p:sp>
      <p:sp>
        <p:nvSpPr>
          <p:cNvPr id="12" name="11 Metin kutusu"/>
          <p:cNvSpPr txBox="1"/>
          <p:nvPr/>
        </p:nvSpPr>
        <p:spPr>
          <a:xfrm>
            <a:off x="6372200" y="4437112"/>
            <a:ext cx="3680792" cy="369332"/>
          </a:xfrm>
          <a:prstGeom prst="rect">
            <a:avLst/>
          </a:prstGeom>
          <a:solidFill>
            <a:schemeClr val="accent6"/>
          </a:solidFill>
        </p:spPr>
        <p:txBody>
          <a:bodyPr wrap="square" rtlCol="0">
            <a:spAutoFit/>
          </a:bodyPr>
          <a:lstStyle/>
          <a:p>
            <a:r>
              <a:rPr lang="tr-TR" dirty="0" smtClean="0"/>
              <a:t>İndirgenmiş bileşik (B)</a:t>
            </a:r>
            <a:endParaRPr lang="tr-T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Başlık"/>
          <p:cNvSpPr>
            <a:spLocks noGrp="1"/>
          </p:cNvSpPr>
          <p:nvPr>
            <p:ph type="title"/>
          </p:nvPr>
        </p:nvSpPr>
        <p:spPr>
          <a:xfrm>
            <a:off x="457200" y="274638"/>
            <a:ext cx="8229600" cy="562074"/>
          </a:xfrm>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endParaRPr lang="tr-TR" dirty="0"/>
          </a:p>
        </p:txBody>
      </p:sp>
      <p:sp>
        <p:nvSpPr>
          <p:cNvPr id="7" name="6 Metin Yer Tutucusu"/>
          <p:cNvSpPr>
            <a:spLocks noGrp="1"/>
          </p:cNvSpPr>
          <p:nvPr>
            <p:ph type="body" idx="1"/>
          </p:nvPr>
        </p:nvSpPr>
        <p:spPr>
          <a:xfrm>
            <a:off x="395536" y="332656"/>
            <a:ext cx="4752528" cy="2232248"/>
          </a:xfrm>
          <a:ln w="38100">
            <a:solidFill>
              <a:srgbClr val="FFC000"/>
            </a:solidFill>
          </a:ln>
        </p:spPr>
        <p:txBody>
          <a:bodyPr>
            <a:normAutofit fontScale="32500" lnSpcReduction="20000"/>
          </a:bodyPr>
          <a:lstStyle/>
          <a:p>
            <a:r>
              <a:rPr lang="tr-TR" sz="6200" dirty="0" smtClean="0"/>
              <a:t>Çeltik suyla doygun koşullarda yetiştirildiği için azotun (NH4+)uygulama şekli</a:t>
            </a:r>
          </a:p>
          <a:p>
            <a:r>
              <a:rPr lang="tr-TR" sz="6200" dirty="0" smtClean="0"/>
              <a:t>Toprak yüzeyine verildiğinde </a:t>
            </a:r>
            <a:r>
              <a:rPr lang="tr-TR" sz="6200" dirty="0" err="1" smtClean="0"/>
              <a:t>nitrifikasyona</a:t>
            </a:r>
            <a:r>
              <a:rPr lang="tr-TR" sz="6200" dirty="0" smtClean="0"/>
              <a:t> uğrar. Havasız koşulların bulunduğu daha alt katlara gider. NO3 </a:t>
            </a:r>
            <a:r>
              <a:rPr lang="tr-TR" sz="6200" dirty="0" err="1" smtClean="0"/>
              <a:t>denitrifikasyona</a:t>
            </a:r>
            <a:r>
              <a:rPr lang="tr-TR" sz="6200" dirty="0" smtClean="0"/>
              <a:t> </a:t>
            </a:r>
            <a:r>
              <a:rPr lang="tr-TR" sz="6200" dirty="0" err="1" smtClean="0"/>
              <a:t>ugrar</a:t>
            </a:r>
            <a:r>
              <a:rPr lang="tr-TR" sz="6200" dirty="0" smtClean="0"/>
              <a:t> ve N2 şeklinde uzaklaşır.</a:t>
            </a:r>
          </a:p>
          <a:p>
            <a:endParaRPr lang="tr-TR" dirty="0"/>
          </a:p>
        </p:txBody>
      </p:sp>
      <p:sp>
        <p:nvSpPr>
          <p:cNvPr id="8" name="7 Metin Yer Tutucusu"/>
          <p:cNvSpPr>
            <a:spLocks noGrp="1"/>
          </p:cNvSpPr>
          <p:nvPr>
            <p:ph type="body" sz="half" idx="3"/>
          </p:nvPr>
        </p:nvSpPr>
        <p:spPr>
          <a:xfrm>
            <a:off x="5436096" y="620688"/>
            <a:ext cx="3250704" cy="1944216"/>
          </a:xfrm>
          <a:ln w="38100">
            <a:solidFill>
              <a:schemeClr val="accent3">
                <a:lumMod val="75000"/>
              </a:schemeClr>
            </a:solidFill>
          </a:ln>
        </p:spPr>
        <p:txBody>
          <a:bodyPr>
            <a:noAutofit/>
          </a:bodyPr>
          <a:lstStyle/>
          <a:p>
            <a:endParaRPr lang="tr-TR" dirty="0" smtClean="0"/>
          </a:p>
          <a:p>
            <a:endParaRPr lang="tr-TR" dirty="0"/>
          </a:p>
          <a:p>
            <a:r>
              <a:rPr lang="tr-TR" b="0" dirty="0" smtClean="0"/>
              <a:t>Amonyum 5-10 </a:t>
            </a:r>
            <a:r>
              <a:rPr lang="tr-TR" b="0" dirty="0" err="1" smtClean="0"/>
              <a:t>cm’e</a:t>
            </a:r>
            <a:r>
              <a:rPr lang="tr-TR" b="0" dirty="0" smtClean="0"/>
              <a:t> uygulanmalı, indirgenme bölgesinde kalacağından </a:t>
            </a:r>
            <a:r>
              <a:rPr lang="tr-TR" b="0" dirty="0" err="1" smtClean="0"/>
              <a:t>nitrifikasyona</a:t>
            </a:r>
            <a:r>
              <a:rPr lang="tr-TR" b="0" dirty="0" smtClean="0"/>
              <a:t> </a:t>
            </a:r>
            <a:r>
              <a:rPr lang="tr-TR" b="0" dirty="0" err="1" smtClean="0"/>
              <a:t>ugramaz</a:t>
            </a:r>
            <a:r>
              <a:rPr lang="tr-TR" b="0" dirty="0" smtClean="0"/>
              <a:t>, bitkiye yararlı olur.</a:t>
            </a:r>
            <a:endParaRPr lang="tr-TR" b="0" dirty="0"/>
          </a:p>
        </p:txBody>
      </p:sp>
      <p:sp>
        <p:nvSpPr>
          <p:cNvPr id="3" name="2 İçerik Yer Tutucusu"/>
          <p:cNvSpPr>
            <a:spLocks noGrp="1"/>
          </p:cNvSpPr>
          <p:nvPr>
            <p:ph sz="quarter" idx="2"/>
          </p:nvPr>
        </p:nvSpPr>
        <p:spPr>
          <a:xfrm>
            <a:off x="611560" y="2708920"/>
            <a:ext cx="3885828" cy="3417243"/>
          </a:xfrm>
        </p:spPr>
        <p:txBody>
          <a:bodyPr/>
          <a:lstStyle/>
          <a:p>
            <a:endParaRPr lang="tr-TR" dirty="0"/>
          </a:p>
        </p:txBody>
      </p:sp>
      <p:pic>
        <p:nvPicPr>
          <p:cNvPr id="7172" name="Picture 4"/>
          <p:cNvPicPr>
            <a:picLocks noGrp="1" noChangeAspect="1" noChangeArrowheads="1"/>
          </p:cNvPicPr>
          <p:nvPr>
            <p:ph sz="quarter" idx="4"/>
          </p:nvPr>
        </p:nvPicPr>
        <p:blipFill>
          <a:blip r:embed="rId2" cstate="print"/>
          <a:srcRect/>
          <a:stretch>
            <a:fillRect/>
          </a:stretch>
        </p:blipFill>
        <p:spPr bwMode="auto">
          <a:xfrm>
            <a:off x="586864" y="2708920"/>
            <a:ext cx="3693077" cy="3401435"/>
          </a:xfrm>
          <a:prstGeom prst="rect">
            <a:avLst/>
          </a:prstGeom>
          <a:noFill/>
          <a:ln w="9525">
            <a:noFill/>
            <a:miter lim="800000"/>
            <a:headEnd/>
            <a:tailEnd/>
          </a:ln>
        </p:spPr>
      </p:pic>
      <p:pic>
        <p:nvPicPr>
          <p:cNvPr id="7170" name="Picture 2" descr="http://media1.picsearch.com/is?EZvsJQ9Q0wQaRBkM-0Kd4x02UGRMx_xy60V71pXxCBc&amp;height=235"/>
          <p:cNvPicPr>
            <a:picLocks noChangeAspect="1" noChangeArrowheads="1"/>
          </p:cNvPicPr>
          <p:nvPr/>
        </p:nvPicPr>
        <p:blipFill>
          <a:blip r:embed="rId3" cstate="print"/>
          <a:srcRect/>
          <a:stretch>
            <a:fillRect/>
          </a:stretch>
        </p:blipFill>
        <p:spPr bwMode="auto">
          <a:xfrm>
            <a:off x="4572000" y="2852936"/>
            <a:ext cx="4339482" cy="299055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a:bodyPr>
          <a:lstStyle/>
          <a:p>
            <a:r>
              <a:rPr lang="tr-TR" dirty="0" smtClean="0"/>
              <a:t>Çeltik tarlaları </a:t>
            </a:r>
            <a:r>
              <a:rPr lang="tr-TR" dirty="0" err="1" smtClean="0"/>
              <a:t>hasaatan</a:t>
            </a:r>
            <a:r>
              <a:rPr lang="tr-TR" dirty="0" smtClean="0"/>
              <a:t> önce drene edildiğinde redoks potansiyelleri yükselir. </a:t>
            </a:r>
            <a:r>
              <a:rPr lang="tr-TR" dirty="0" err="1" smtClean="0"/>
              <a:t>Fe</a:t>
            </a:r>
            <a:r>
              <a:rPr lang="tr-TR" dirty="0" smtClean="0"/>
              <a:t>+2 ve </a:t>
            </a:r>
            <a:r>
              <a:rPr lang="tr-TR" dirty="0" err="1" smtClean="0"/>
              <a:t>Mn</a:t>
            </a:r>
            <a:r>
              <a:rPr lang="tr-TR" dirty="0" smtClean="0"/>
              <a:t>+2 </a:t>
            </a:r>
            <a:r>
              <a:rPr lang="tr-TR" dirty="0" err="1" smtClean="0"/>
              <a:t>kons</a:t>
            </a:r>
            <a:r>
              <a:rPr lang="tr-TR" dirty="0" smtClean="0"/>
              <a:t>. Azalır. Azot, kükürt ve karbon okside olur. Topraklara su verildiğinde </a:t>
            </a:r>
            <a:r>
              <a:rPr lang="tr-TR" dirty="0" err="1" smtClean="0"/>
              <a:t>reak</a:t>
            </a:r>
            <a:r>
              <a:rPr lang="tr-TR" dirty="0" smtClean="0"/>
              <a:t>. tersine döner.</a:t>
            </a:r>
          </a:p>
          <a:p>
            <a:r>
              <a:rPr lang="tr-TR" dirty="0" smtClean="0"/>
              <a:t>Çeltik tarlası kuruduğunda fosfatlar </a:t>
            </a:r>
            <a:r>
              <a:rPr lang="tr-TR" dirty="0" err="1" smtClean="0"/>
              <a:t>femir</a:t>
            </a:r>
            <a:r>
              <a:rPr lang="tr-TR" dirty="0" smtClean="0"/>
              <a:t> ve Al fosfatlar halinde çöker. Sulu koşullarda ise demir (III) fosfatlar daha kolay çözünebilen  demir (II) fosfatlara dönüşür.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Histosoller</a:t>
            </a:r>
            <a:r>
              <a:rPr lang="tr-TR" dirty="0" smtClean="0"/>
              <a:t>(</a:t>
            </a:r>
            <a:r>
              <a:rPr lang="tr-TR" dirty="0" err="1" smtClean="0"/>
              <a:t>peat</a:t>
            </a:r>
            <a:r>
              <a:rPr lang="tr-TR" dirty="0" smtClean="0"/>
              <a:t> ve </a:t>
            </a:r>
            <a:r>
              <a:rPr lang="tr-TR" dirty="0" err="1" smtClean="0"/>
              <a:t>muck</a:t>
            </a:r>
            <a:r>
              <a:rPr lang="tr-TR" dirty="0" smtClean="0"/>
              <a:t> topraklar</a:t>
            </a:r>
          </a:p>
          <a:p>
            <a:r>
              <a:rPr lang="tr-TR" dirty="0" smtClean="0"/>
              <a:t>Bu toprakların oluşumunda organik maddenin </a:t>
            </a:r>
            <a:r>
              <a:rPr lang="tr-TR" dirty="0" err="1" smtClean="0"/>
              <a:t>oksidasyon</a:t>
            </a:r>
            <a:r>
              <a:rPr lang="tr-TR" dirty="0" smtClean="0"/>
              <a:t> oranlarının düşük olması ve birikmelerinde durgun sulardan dolayı O2 yayılımının az olması, ayrıca</a:t>
            </a:r>
          </a:p>
          <a:p>
            <a:r>
              <a:rPr lang="tr-TR" dirty="0" smtClean="0"/>
              <a:t>düşük sıcaklık, mineral besin maddelerinin yetersiz olması</a:t>
            </a:r>
            <a:endParaRPr lang="tr-T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381000" y="838200"/>
            <a:ext cx="8534400" cy="2043113"/>
          </a:xfrm>
          <a:prstGeom prst="rect">
            <a:avLst/>
          </a:prstGeom>
          <a:noFill/>
          <a:ln w="9525">
            <a:noFill/>
            <a:miter lim="800000"/>
            <a:headEnd/>
            <a:tailEnd/>
          </a:ln>
          <a:effectLst/>
        </p:spPr>
        <p:txBody>
          <a:bodyPr>
            <a:spAutoFit/>
          </a:bodyPr>
          <a:lstStyle/>
          <a:p>
            <a:pPr algn="ctr">
              <a:spcBef>
                <a:spcPct val="50000"/>
              </a:spcBef>
            </a:pPr>
            <a:r>
              <a:rPr lang="en-US" sz="3200">
                <a:solidFill>
                  <a:schemeClr val="tx2"/>
                </a:solidFill>
                <a:latin typeface="Arial" pitchFamily="34" charset="0"/>
              </a:rPr>
              <a:t>Wetland (Hydric) Soils</a:t>
            </a:r>
          </a:p>
          <a:p>
            <a:pPr algn="ctr">
              <a:spcBef>
                <a:spcPct val="50000"/>
              </a:spcBef>
            </a:pPr>
            <a:r>
              <a:rPr lang="en-US" altLang="en-US" sz="3200">
                <a:solidFill>
                  <a:schemeClr val="tx2"/>
                </a:solidFill>
                <a:latin typeface="Arial" pitchFamily="34" charset="0"/>
              </a:rPr>
              <a:t>and</a:t>
            </a:r>
          </a:p>
          <a:p>
            <a:pPr algn="ctr">
              <a:spcBef>
                <a:spcPct val="50000"/>
              </a:spcBef>
            </a:pPr>
            <a:r>
              <a:rPr lang="en-US" altLang="en-US" sz="3200">
                <a:solidFill>
                  <a:schemeClr val="tx2"/>
                </a:solidFill>
                <a:latin typeface="Arial" pitchFamily="34" charset="0"/>
              </a:rPr>
              <a:t>Redox Conditions</a:t>
            </a:r>
          </a:p>
        </p:txBody>
      </p:sp>
      <p:sp>
        <p:nvSpPr>
          <p:cNvPr id="56323" name="Rectangle 3"/>
          <p:cNvSpPr>
            <a:spLocks noChangeArrowheads="1"/>
          </p:cNvSpPr>
          <p:nvPr/>
        </p:nvSpPr>
        <p:spPr bwMode="auto">
          <a:xfrm>
            <a:off x="5105400" y="3429000"/>
            <a:ext cx="2362200" cy="1295400"/>
          </a:xfrm>
          <a:prstGeom prst="rect">
            <a:avLst/>
          </a:prstGeom>
          <a:gradFill rotWithShape="0">
            <a:gsLst>
              <a:gs pos="0">
                <a:srgbClr val="092B09"/>
              </a:gs>
              <a:gs pos="100000">
                <a:srgbClr val="000000"/>
              </a:gs>
            </a:gsLst>
            <a:lin ang="0" scaled="1"/>
          </a:gradFill>
          <a:ln w="9525">
            <a:noFill/>
            <a:miter lim="800000"/>
            <a:headEnd/>
            <a:tailEnd/>
          </a:ln>
          <a:effectLst/>
        </p:spPr>
        <p:txBody>
          <a:bodyPr wrap="none" anchor="ctr"/>
          <a:lstStyle/>
          <a:p>
            <a:endParaRPr lang="tr-TR"/>
          </a:p>
        </p:txBody>
      </p:sp>
      <p:sp>
        <p:nvSpPr>
          <p:cNvPr id="56324" name="Rectangle 4"/>
          <p:cNvSpPr>
            <a:spLocks noChangeArrowheads="1"/>
          </p:cNvSpPr>
          <p:nvPr/>
        </p:nvSpPr>
        <p:spPr bwMode="auto">
          <a:xfrm>
            <a:off x="533400" y="3352800"/>
            <a:ext cx="3886200" cy="1371600"/>
          </a:xfrm>
          <a:prstGeom prst="rect">
            <a:avLst/>
          </a:prstGeom>
          <a:gradFill rotWithShape="0">
            <a:gsLst>
              <a:gs pos="0">
                <a:srgbClr val="800000"/>
              </a:gs>
              <a:gs pos="100000">
                <a:srgbClr val="14310D"/>
              </a:gs>
            </a:gsLst>
            <a:lin ang="0" scaled="1"/>
          </a:gradFill>
          <a:ln w="9525">
            <a:noFill/>
            <a:miter lim="800000"/>
            <a:headEnd/>
            <a:tailEnd/>
          </a:ln>
          <a:effectLst/>
        </p:spPr>
        <p:txBody>
          <a:bodyPr wrap="none" anchor="ctr"/>
          <a:lstStyle/>
          <a:p>
            <a:endParaRPr lang="tr-TR"/>
          </a:p>
        </p:txBody>
      </p:sp>
      <p:pic>
        <p:nvPicPr>
          <p:cNvPr id="56325" name="Picture 5" descr="C:\Documents and Settings\fendorf\My Documents\My Pictures\redox_clod.jpg"/>
          <p:cNvPicPr>
            <a:picLocks noChangeAspect="1" noChangeArrowheads="1"/>
          </p:cNvPicPr>
          <p:nvPr/>
        </p:nvPicPr>
        <p:blipFill>
          <a:blip r:embed="rId2" cstate="print">
            <a:lum bright="-12000" contrast="6000"/>
          </a:blip>
          <a:srcRect l="16652" t="6580" b="37737"/>
          <a:stretch>
            <a:fillRect/>
          </a:stretch>
        </p:blipFill>
        <p:spPr bwMode="auto">
          <a:xfrm>
            <a:off x="4114800" y="3352800"/>
            <a:ext cx="1219200" cy="1366838"/>
          </a:xfrm>
          <a:prstGeom prst="rect">
            <a:avLst/>
          </a:prstGeom>
          <a:noFill/>
          <a:ln w="9525">
            <a:solidFill>
              <a:srgbClr val="FFCCFF"/>
            </a:solidFill>
            <a:miter lim="800000"/>
            <a:headEnd/>
            <a:tailEnd/>
          </a:ln>
        </p:spPr>
      </p:pic>
      <p:pic>
        <p:nvPicPr>
          <p:cNvPr id="56326" name="Picture 6"/>
          <p:cNvPicPr>
            <a:picLocks noChangeArrowheads="1"/>
          </p:cNvPicPr>
          <p:nvPr/>
        </p:nvPicPr>
        <p:blipFill>
          <a:blip r:embed="rId3" cstate="print">
            <a:lum bright="-12000"/>
          </a:blip>
          <a:srcRect l="25807" t="8163" r="30414" b="50835"/>
          <a:stretch>
            <a:fillRect/>
          </a:stretch>
        </p:blipFill>
        <p:spPr bwMode="auto">
          <a:xfrm>
            <a:off x="533400" y="3352800"/>
            <a:ext cx="1143000" cy="1371600"/>
          </a:xfrm>
          <a:prstGeom prst="rect">
            <a:avLst/>
          </a:prstGeom>
          <a:noFill/>
          <a:ln w="12700">
            <a:solidFill>
              <a:srgbClr val="FFCCFF"/>
            </a:solidFill>
            <a:miter lim="800000"/>
            <a:headEnd/>
            <a:tailEnd/>
          </a:ln>
          <a:effectLst/>
        </p:spPr>
      </p:pic>
      <p:pic>
        <p:nvPicPr>
          <p:cNvPr id="56327" name="Picture 7" descr="C:\EXAFS data\Pescadero\Pescadero Pictures\Pescadero Pit.JPG"/>
          <p:cNvPicPr>
            <a:picLocks noChangeAspect="1" noChangeArrowheads="1"/>
          </p:cNvPicPr>
          <p:nvPr/>
        </p:nvPicPr>
        <p:blipFill>
          <a:blip r:embed="rId4" cstate="print">
            <a:lum contrast="54000"/>
          </a:blip>
          <a:srcRect l="23849" r="29707" b="37437"/>
          <a:stretch>
            <a:fillRect/>
          </a:stretch>
        </p:blipFill>
        <p:spPr bwMode="auto">
          <a:xfrm>
            <a:off x="7543800" y="3429000"/>
            <a:ext cx="1146175" cy="1295400"/>
          </a:xfrm>
          <a:prstGeom prst="rect">
            <a:avLst/>
          </a:prstGeom>
          <a:noFill/>
          <a:ln w="9525">
            <a:solidFill>
              <a:srgbClr val="FFCCFF"/>
            </a:solid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p:cNvPicPr>
            <a:picLocks noChangeArrowheads="1"/>
          </p:cNvPicPr>
          <p:nvPr/>
        </p:nvPicPr>
        <p:blipFill>
          <a:blip r:embed="rId2" cstate="print">
            <a:lum bright="18000"/>
          </a:blip>
          <a:srcRect/>
          <a:stretch>
            <a:fillRect/>
          </a:stretch>
        </p:blipFill>
        <p:spPr bwMode="auto">
          <a:xfrm>
            <a:off x="457200" y="990600"/>
            <a:ext cx="8255000" cy="5511800"/>
          </a:xfrm>
          <a:prstGeom prst="rect">
            <a:avLst/>
          </a:prstGeom>
          <a:noFill/>
          <a:ln w="50800">
            <a:noFill/>
            <a:miter lim="800000"/>
            <a:headEnd/>
            <a:tailEnd/>
          </a:ln>
          <a:effectLst/>
        </p:spPr>
      </p:pic>
      <p:sp>
        <p:nvSpPr>
          <p:cNvPr id="49155" name="Rectangle 3"/>
          <p:cNvSpPr>
            <a:spLocks noChangeArrowheads="1"/>
          </p:cNvSpPr>
          <p:nvPr/>
        </p:nvSpPr>
        <p:spPr bwMode="auto">
          <a:xfrm>
            <a:off x="1676400" y="304800"/>
            <a:ext cx="6172200" cy="701675"/>
          </a:xfrm>
          <a:prstGeom prst="rect">
            <a:avLst/>
          </a:prstGeom>
          <a:noFill/>
          <a:ln w="50800">
            <a:noFill/>
            <a:miter lim="800000"/>
            <a:headEnd/>
            <a:tailEnd/>
          </a:ln>
          <a:effectLst/>
        </p:spPr>
        <p:txBody>
          <a:bodyPr lIns="92075" tIns="46038" rIns="92075" bIns="46038">
            <a:spAutoFit/>
          </a:bodyPr>
          <a:lstStyle/>
          <a:p>
            <a:pPr algn="ctr">
              <a:spcBef>
                <a:spcPct val="50000"/>
              </a:spcBef>
            </a:pPr>
            <a:r>
              <a:rPr lang="en-US" altLang="en-US" sz="4000">
                <a:solidFill>
                  <a:schemeClr val="tx2"/>
                </a:solidFill>
                <a:latin typeface="Arial" pitchFamily="34" charset="0"/>
              </a:rPr>
              <a:t>Anaerobic Organisms</a:t>
            </a:r>
          </a:p>
        </p:txBody>
      </p:sp>
      <p:sp>
        <p:nvSpPr>
          <p:cNvPr id="49156" name="Text Box 4"/>
          <p:cNvSpPr txBox="1">
            <a:spLocks noChangeArrowheads="1"/>
          </p:cNvSpPr>
          <p:nvPr/>
        </p:nvSpPr>
        <p:spPr bwMode="auto">
          <a:xfrm>
            <a:off x="1295400" y="2286000"/>
            <a:ext cx="23622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u="sng"/>
              <a:t>Food Source</a:t>
            </a:r>
          </a:p>
        </p:txBody>
      </p:sp>
      <p:sp>
        <p:nvSpPr>
          <p:cNvPr id="49157" name="Text Box 5"/>
          <p:cNvSpPr txBox="1">
            <a:spLocks noChangeArrowheads="1"/>
          </p:cNvSpPr>
          <p:nvPr/>
        </p:nvSpPr>
        <p:spPr bwMode="auto">
          <a:xfrm>
            <a:off x="914400" y="3048000"/>
            <a:ext cx="3429000" cy="2100263"/>
          </a:xfrm>
          <a:prstGeom prst="rect">
            <a:avLst/>
          </a:prstGeom>
          <a:noFill/>
          <a:ln w="12700">
            <a:noFill/>
            <a:miter lim="800000"/>
            <a:headEnd type="none" w="sm" len="sm"/>
            <a:tailEnd type="none" w="sm" len="sm"/>
          </a:ln>
          <a:effectLst/>
        </p:spPr>
        <p:txBody>
          <a:bodyPr>
            <a:spAutoFit/>
          </a:bodyPr>
          <a:lstStyle/>
          <a:p>
            <a:pPr>
              <a:spcBef>
                <a:spcPct val="50000"/>
              </a:spcBef>
              <a:buFontTx/>
              <a:buChar char="•"/>
            </a:pPr>
            <a:r>
              <a:rPr lang="en-US" b="1"/>
              <a:t> Organic carbon*</a:t>
            </a:r>
            <a:endParaRPr lang="en-US"/>
          </a:p>
          <a:p>
            <a:pPr>
              <a:spcBef>
                <a:spcPct val="50000"/>
              </a:spcBef>
              <a:buFontTx/>
              <a:buChar char="•"/>
            </a:pPr>
            <a:r>
              <a:rPr lang="en-US"/>
              <a:t> Ammonium Ion (NH</a:t>
            </a:r>
            <a:r>
              <a:rPr lang="en-US" baseline="-25000"/>
              <a:t>4</a:t>
            </a:r>
            <a:r>
              <a:rPr lang="en-US" baseline="30000"/>
              <a:t>+</a:t>
            </a:r>
            <a:r>
              <a:rPr lang="en-US"/>
              <a:t>)</a:t>
            </a:r>
          </a:p>
          <a:p>
            <a:pPr>
              <a:spcBef>
                <a:spcPct val="50000"/>
              </a:spcBef>
              <a:buFontTx/>
              <a:buChar char="•"/>
            </a:pPr>
            <a:r>
              <a:rPr lang="en-US"/>
              <a:t> Ferrous Iron (Fe</a:t>
            </a:r>
            <a:r>
              <a:rPr lang="en-US" baseline="30000"/>
              <a:t>2+</a:t>
            </a:r>
            <a:r>
              <a:rPr lang="en-US"/>
              <a:t>)</a:t>
            </a:r>
          </a:p>
          <a:p>
            <a:pPr>
              <a:spcBef>
                <a:spcPct val="50000"/>
              </a:spcBef>
              <a:buFontTx/>
              <a:buChar char="•"/>
            </a:pPr>
            <a:r>
              <a:rPr lang="en-US"/>
              <a:t> Hydrogen Sulfide (H</a:t>
            </a:r>
            <a:r>
              <a:rPr lang="en-US" baseline="-25000"/>
              <a:t>2</a:t>
            </a:r>
            <a:r>
              <a:rPr lang="en-US"/>
              <a:t>S)</a:t>
            </a:r>
          </a:p>
        </p:txBody>
      </p:sp>
      <p:sp>
        <p:nvSpPr>
          <p:cNvPr id="49158" name="Text Box 6"/>
          <p:cNvSpPr txBox="1">
            <a:spLocks noChangeArrowheads="1"/>
          </p:cNvSpPr>
          <p:nvPr/>
        </p:nvSpPr>
        <p:spPr bwMode="auto">
          <a:xfrm>
            <a:off x="5029200" y="2286000"/>
            <a:ext cx="3276600" cy="579438"/>
          </a:xfrm>
          <a:prstGeom prst="rect">
            <a:avLst/>
          </a:prstGeom>
          <a:noFill/>
          <a:ln w="12700">
            <a:noFill/>
            <a:miter lim="800000"/>
            <a:headEnd type="none" w="sm" len="sm"/>
            <a:tailEnd type="none" w="sm" len="sm"/>
          </a:ln>
          <a:effectLst/>
        </p:spPr>
        <p:txBody>
          <a:bodyPr>
            <a:spAutoFit/>
          </a:bodyPr>
          <a:lstStyle/>
          <a:p>
            <a:pPr>
              <a:spcBef>
                <a:spcPct val="50000"/>
              </a:spcBef>
            </a:pPr>
            <a:r>
              <a:rPr lang="en-US" sz="3200" u="sng"/>
              <a:t>Electron Acceptor</a:t>
            </a:r>
          </a:p>
        </p:txBody>
      </p:sp>
      <p:sp>
        <p:nvSpPr>
          <p:cNvPr id="49159" name="Text Box 7"/>
          <p:cNvSpPr txBox="1">
            <a:spLocks noChangeArrowheads="1"/>
          </p:cNvSpPr>
          <p:nvPr/>
        </p:nvSpPr>
        <p:spPr bwMode="auto">
          <a:xfrm>
            <a:off x="5105400" y="2971800"/>
            <a:ext cx="2971800" cy="2100263"/>
          </a:xfrm>
          <a:prstGeom prst="rect">
            <a:avLst/>
          </a:prstGeom>
          <a:solidFill>
            <a:srgbClr val="003300">
              <a:alpha val="50000"/>
            </a:srgbClr>
          </a:solidFill>
          <a:ln w="12700">
            <a:noFill/>
            <a:miter lim="800000"/>
            <a:headEnd type="none" w="sm" len="sm"/>
            <a:tailEnd type="none" w="sm" len="sm"/>
          </a:ln>
          <a:effectLst/>
        </p:spPr>
        <p:txBody>
          <a:bodyPr>
            <a:spAutoFit/>
          </a:bodyPr>
          <a:lstStyle/>
          <a:p>
            <a:pPr>
              <a:spcBef>
                <a:spcPct val="50000"/>
              </a:spcBef>
              <a:buFontTx/>
              <a:buChar char="•"/>
            </a:pPr>
            <a:r>
              <a:rPr lang="en-US" b="1"/>
              <a:t> Nitrate (NO</a:t>
            </a:r>
            <a:r>
              <a:rPr lang="en-US" b="1" baseline="-25000"/>
              <a:t>3</a:t>
            </a:r>
            <a:r>
              <a:rPr lang="en-US" b="1" baseline="30000"/>
              <a:t>-</a:t>
            </a:r>
            <a:r>
              <a:rPr lang="en-US" b="1"/>
              <a:t>)</a:t>
            </a:r>
          </a:p>
          <a:p>
            <a:pPr>
              <a:spcBef>
                <a:spcPct val="50000"/>
              </a:spcBef>
              <a:buFontTx/>
              <a:buChar char="•"/>
            </a:pPr>
            <a:r>
              <a:rPr lang="en-US" b="1"/>
              <a:t> Manganese (Mn</a:t>
            </a:r>
            <a:r>
              <a:rPr lang="en-US" b="1" baseline="30000"/>
              <a:t>4+</a:t>
            </a:r>
            <a:r>
              <a:rPr lang="en-US" b="1"/>
              <a:t>)</a:t>
            </a:r>
          </a:p>
          <a:p>
            <a:pPr>
              <a:spcBef>
                <a:spcPct val="50000"/>
              </a:spcBef>
              <a:buFontTx/>
              <a:buChar char="•"/>
            </a:pPr>
            <a:r>
              <a:rPr lang="en-US" b="1"/>
              <a:t>Ferric Iron (Fe</a:t>
            </a:r>
            <a:r>
              <a:rPr lang="en-US" b="1" baseline="30000"/>
              <a:t>3+</a:t>
            </a:r>
            <a:r>
              <a:rPr lang="en-US" b="1"/>
              <a:t>)</a:t>
            </a:r>
          </a:p>
          <a:p>
            <a:pPr>
              <a:spcBef>
                <a:spcPct val="50000"/>
              </a:spcBef>
              <a:buFontTx/>
              <a:buChar char="•"/>
            </a:pPr>
            <a:r>
              <a:rPr lang="en-US" b="1"/>
              <a:t> Sulfate (SO</a:t>
            </a:r>
            <a:r>
              <a:rPr lang="en-US" b="1" baseline="-25000"/>
              <a:t>4</a:t>
            </a:r>
            <a:r>
              <a:rPr lang="en-US" b="1" baseline="30000"/>
              <a:t>2-</a:t>
            </a:r>
            <a:r>
              <a:rPr lang="en-US" b="1"/>
              <a:t>)</a:t>
            </a:r>
            <a:endParaRPr lang="en-US"/>
          </a:p>
        </p:txBody>
      </p:sp>
    </p:spTree>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err="1" smtClean="0"/>
              <a:t>Oksidasyon</a:t>
            </a:r>
            <a:r>
              <a:rPr lang="tr-TR" dirty="0" smtClean="0"/>
              <a:t> ve </a:t>
            </a:r>
            <a:r>
              <a:rPr lang="tr-TR" dirty="0" err="1" smtClean="0"/>
              <a:t>rüksiyon</a:t>
            </a:r>
            <a:r>
              <a:rPr lang="tr-TR" dirty="0" smtClean="0"/>
              <a:t> olayları daima birlikte yürür. Bir maddenin elektron alabilmesi veya verebilmesi diğer </a:t>
            </a:r>
            <a:r>
              <a:rPr lang="tr-TR" dirty="0" err="1" smtClean="0"/>
              <a:t>madddenin</a:t>
            </a:r>
            <a:r>
              <a:rPr lang="tr-TR" dirty="0" smtClean="0"/>
              <a:t> </a:t>
            </a:r>
            <a:r>
              <a:rPr lang="tr-TR" dirty="0" err="1" smtClean="0"/>
              <a:t>alabilmes</a:t>
            </a:r>
            <a:r>
              <a:rPr lang="tr-TR" dirty="0" smtClean="0"/>
              <a:t> veya verebilmesine bağlıdır.</a:t>
            </a:r>
          </a:p>
          <a:p>
            <a:r>
              <a:rPr lang="tr-TR" dirty="0" smtClean="0"/>
              <a:t>Topraktaki en önemli redoks reaksiyonları</a:t>
            </a:r>
          </a:p>
          <a:p>
            <a:pPr>
              <a:buNone/>
            </a:pPr>
            <a:r>
              <a:rPr lang="tr-TR" dirty="0" smtClean="0"/>
              <a:t>Karbon(N), Azot(N) ve kükürttür (S).</a:t>
            </a:r>
          </a:p>
          <a:p>
            <a:pPr>
              <a:buNone/>
            </a:pPr>
            <a:endParaRPr lang="tr-T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1295400" y="1066800"/>
            <a:ext cx="3886200" cy="1143000"/>
          </a:xfrm>
          <a:prstGeom prst="rect">
            <a:avLst/>
          </a:prstGeom>
          <a:solidFill>
            <a:srgbClr val="2B2107"/>
          </a:solidFill>
          <a:ln w="12700">
            <a:noFill/>
            <a:miter lim="800000"/>
            <a:headEnd type="none" w="sm" len="sm"/>
            <a:tailEnd type="none" w="sm" len="sm"/>
          </a:ln>
          <a:effectLst/>
        </p:spPr>
        <p:txBody>
          <a:bodyPr wrap="none" anchor="ctr"/>
          <a:lstStyle/>
          <a:p>
            <a:endParaRPr lang="tr-TR"/>
          </a:p>
        </p:txBody>
      </p:sp>
      <p:sp>
        <p:nvSpPr>
          <p:cNvPr id="50179" name="Rectangle 3"/>
          <p:cNvSpPr>
            <a:spLocks noChangeArrowheads="1"/>
          </p:cNvSpPr>
          <p:nvPr/>
        </p:nvSpPr>
        <p:spPr bwMode="auto">
          <a:xfrm>
            <a:off x="3200400" y="1143000"/>
            <a:ext cx="381000" cy="5410200"/>
          </a:xfrm>
          <a:prstGeom prst="rect">
            <a:avLst/>
          </a:prstGeom>
          <a:gradFill rotWithShape="0">
            <a:gsLst>
              <a:gs pos="0">
                <a:srgbClr val="E5C875"/>
              </a:gs>
              <a:gs pos="50000">
                <a:srgbClr val="E5C875">
                  <a:gamma/>
                  <a:shade val="46275"/>
                  <a:invGamma/>
                </a:srgbClr>
              </a:gs>
              <a:gs pos="100000">
                <a:srgbClr val="E5C875"/>
              </a:gs>
            </a:gsLst>
            <a:lin ang="2700000" scaled="1"/>
          </a:gradFill>
          <a:ln w="12700">
            <a:solidFill>
              <a:schemeClr val="tx1"/>
            </a:solidFill>
            <a:miter lim="800000"/>
            <a:headEnd type="none" w="sm" len="sm"/>
            <a:tailEnd type="none" w="sm" len="sm"/>
          </a:ln>
          <a:effectLst/>
        </p:spPr>
        <p:txBody>
          <a:bodyPr wrap="none" anchor="ctr"/>
          <a:lstStyle/>
          <a:p>
            <a:pPr algn="ctr"/>
            <a:endParaRPr lang="tr-TR" sz="2000">
              <a:solidFill>
                <a:srgbClr val="6E6732"/>
              </a:solidFill>
            </a:endParaRPr>
          </a:p>
        </p:txBody>
      </p:sp>
      <p:sp>
        <p:nvSpPr>
          <p:cNvPr id="50180" name="AutoShape 4"/>
          <p:cNvSpPr>
            <a:spLocks noChangeArrowheads="1"/>
          </p:cNvSpPr>
          <p:nvPr/>
        </p:nvSpPr>
        <p:spPr bwMode="auto">
          <a:xfrm>
            <a:off x="2514600" y="1143000"/>
            <a:ext cx="609600" cy="838200"/>
          </a:xfrm>
          <a:prstGeom prst="curvedLeftArrow">
            <a:avLst>
              <a:gd name="adj1" fmla="val 27500"/>
              <a:gd name="adj2" fmla="val 55000"/>
              <a:gd name="adj3" fmla="val 33333"/>
            </a:avLst>
          </a:prstGeom>
          <a:solidFill>
            <a:schemeClr val="tx1"/>
          </a:solidFill>
          <a:ln w="12700">
            <a:solidFill>
              <a:schemeClr val="tx1"/>
            </a:solidFill>
            <a:miter lim="800000"/>
            <a:headEnd type="none" w="sm" len="sm"/>
            <a:tailEnd type="none" w="sm" len="sm"/>
          </a:ln>
          <a:effectLst/>
        </p:spPr>
        <p:txBody>
          <a:bodyPr wrap="none" anchor="ctr"/>
          <a:lstStyle/>
          <a:p>
            <a:endParaRPr lang="tr-TR"/>
          </a:p>
        </p:txBody>
      </p:sp>
      <p:sp>
        <p:nvSpPr>
          <p:cNvPr id="50181" name="Text Box 5"/>
          <p:cNvSpPr txBox="1">
            <a:spLocks noChangeArrowheads="1"/>
          </p:cNvSpPr>
          <p:nvPr/>
        </p:nvSpPr>
        <p:spPr bwMode="auto">
          <a:xfrm>
            <a:off x="1600200" y="990600"/>
            <a:ext cx="9906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t>CH</a:t>
            </a:r>
            <a:r>
              <a:rPr lang="en-US" sz="2000" baseline="-25000"/>
              <a:t>2</a:t>
            </a:r>
            <a:r>
              <a:rPr lang="en-US" sz="2000"/>
              <a:t>O</a:t>
            </a:r>
            <a:endParaRPr lang="en-US" sz="2000" baseline="-25000"/>
          </a:p>
        </p:txBody>
      </p:sp>
      <p:sp>
        <p:nvSpPr>
          <p:cNvPr id="50182" name="Rectangle 6"/>
          <p:cNvSpPr>
            <a:spLocks noChangeArrowheads="1"/>
          </p:cNvSpPr>
          <p:nvPr/>
        </p:nvSpPr>
        <p:spPr bwMode="auto">
          <a:xfrm>
            <a:off x="1828800" y="1649413"/>
            <a:ext cx="620713" cy="396875"/>
          </a:xfrm>
          <a:prstGeom prst="rect">
            <a:avLst/>
          </a:prstGeom>
          <a:noFill/>
          <a:ln w="12700">
            <a:noFill/>
            <a:miter lim="800000"/>
            <a:headEnd type="none" w="sm" len="sm"/>
            <a:tailEnd type="none" w="sm" len="sm"/>
          </a:ln>
          <a:effectLst/>
        </p:spPr>
        <p:txBody>
          <a:bodyPr wrap="none">
            <a:spAutoFit/>
          </a:bodyPr>
          <a:lstStyle/>
          <a:p>
            <a:r>
              <a:rPr lang="en-US" sz="2000">
                <a:sym typeface="Wingdings" pitchFamily="2" charset="2"/>
              </a:rPr>
              <a:t>CO</a:t>
            </a:r>
            <a:r>
              <a:rPr lang="en-US" sz="2000" baseline="-25000">
                <a:sym typeface="Wingdings" pitchFamily="2" charset="2"/>
              </a:rPr>
              <a:t>2</a:t>
            </a:r>
          </a:p>
        </p:txBody>
      </p:sp>
      <p:sp>
        <p:nvSpPr>
          <p:cNvPr id="50183" name="Text Box 7"/>
          <p:cNvSpPr txBox="1">
            <a:spLocks noChangeArrowheads="1"/>
          </p:cNvSpPr>
          <p:nvPr/>
        </p:nvSpPr>
        <p:spPr bwMode="auto">
          <a:xfrm>
            <a:off x="4343400" y="1066800"/>
            <a:ext cx="6096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solidFill>
                  <a:srgbClr val="CCFFCC"/>
                </a:solidFill>
                <a:sym typeface="Wingdings" pitchFamily="2" charset="2"/>
              </a:rPr>
              <a:t>O</a:t>
            </a:r>
            <a:r>
              <a:rPr lang="en-US" sz="2000" baseline="-25000">
                <a:solidFill>
                  <a:srgbClr val="CCFFCC"/>
                </a:solidFill>
                <a:sym typeface="Wingdings" pitchFamily="2" charset="2"/>
              </a:rPr>
              <a:t>2</a:t>
            </a:r>
            <a:endParaRPr lang="en-US" sz="2000">
              <a:solidFill>
                <a:srgbClr val="CCFFCC"/>
              </a:solidFill>
            </a:endParaRPr>
          </a:p>
        </p:txBody>
      </p:sp>
      <p:sp>
        <p:nvSpPr>
          <p:cNvPr id="50184" name="Rectangle 8"/>
          <p:cNvSpPr>
            <a:spLocks noChangeArrowheads="1"/>
          </p:cNvSpPr>
          <p:nvPr/>
        </p:nvSpPr>
        <p:spPr bwMode="auto">
          <a:xfrm>
            <a:off x="4343400" y="1649413"/>
            <a:ext cx="635000" cy="396875"/>
          </a:xfrm>
          <a:prstGeom prst="rect">
            <a:avLst/>
          </a:prstGeom>
          <a:noFill/>
          <a:ln w="12700">
            <a:noFill/>
            <a:miter lim="800000"/>
            <a:headEnd type="none" w="sm" len="sm"/>
            <a:tailEnd type="none" w="sm" len="sm"/>
          </a:ln>
          <a:effectLst/>
        </p:spPr>
        <p:txBody>
          <a:bodyPr wrap="none">
            <a:spAutoFit/>
          </a:bodyPr>
          <a:lstStyle/>
          <a:p>
            <a:r>
              <a:rPr lang="en-US" sz="2000">
                <a:solidFill>
                  <a:srgbClr val="CCFFCC"/>
                </a:solidFill>
              </a:rPr>
              <a:t>H</a:t>
            </a:r>
            <a:r>
              <a:rPr lang="en-US" sz="2000" baseline="-25000">
                <a:solidFill>
                  <a:srgbClr val="CCFFCC"/>
                </a:solidFill>
              </a:rPr>
              <a:t>2</a:t>
            </a:r>
            <a:r>
              <a:rPr lang="en-US" sz="2000">
                <a:solidFill>
                  <a:srgbClr val="CCFFCC"/>
                </a:solidFill>
              </a:rPr>
              <a:t>O</a:t>
            </a:r>
          </a:p>
        </p:txBody>
      </p:sp>
      <p:sp>
        <p:nvSpPr>
          <p:cNvPr id="50185" name="AutoShape 9"/>
          <p:cNvSpPr>
            <a:spLocks noChangeArrowheads="1"/>
          </p:cNvSpPr>
          <p:nvPr/>
        </p:nvSpPr>
        <p:spPr bwMode="auto">
          <a:xfrm flipH="1">
            <a:off x="3657600" y="1219200"/>
            <a:ext cx="609600" cy="838200"/>
          </a:xfrm>
          <a:prstGeom prst="curvedLeftArrow">
            <a:avLst>
              <a:gd name="adj1" fmla="val 27500"/>
              <a:gd name="adj2" fmla="val 55000"/>
              <a:gd name="adj3" fmla="val 33333"/>
            </a:avLst>
          </a:prstGeom>
          <a:solidFill>
            <a:srgbClr val="8FFFB4"/>
          </a:solidFill>
          <a:ln w="12700">
            <a:solidFill>
              <a:schemeClr val="tx1"/>
            </a:solidFill>
            <a:miter lim="800000"/>
            <a:headEnd type="none" w="sm" len="sm"/>
            <a:tailEnd type="none" w="sm" len="sm"/>
          </a:ln>
          <a:effectLst/>
        </p:spPr>
        <p:txBody>
          <a:bodyPr wrap="none" anchor="ctr"/>
          <a:lstStyle/>
          <a:p>
            <a:endParaRPr lang="tr-TR"/>
          </a:p>
        </p:txBody>
      </p:sp>
      <p:sp>
        <p:nvSpPr>
          <p:cNvPr id="50186" name="Text Box 10"/>
          <p:cNvSpPr txBox="1">
            <a:spLocks noChangeArrowheads="1"/>
          </p:cNvSpPr>
          <p:nvPr/>
        </p:nvSpPr>
        <p:spPr bwMode="auto">
          <a:xfrm>
            <a:off x="4267200" y="2286000"/>
            <a:ext cx="9144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solidFill>
                  <a:srgbClr val="CCFFCC"/>
                </a:solidFill>
                <a:sym typeface="Wingdings" pitchFamily="2" charset="2"/>
              </a:rPr>
              <a:t>NO</a:t>
            </a:r>
            <a:r>
              <a:rPr lang="en-US" sz="2000" baseline="-25000">
                <a:solidFill>
                  <a:srgbClr val="CCFFCC"/>
                </a:solidFill>
                <a:sym typeface="Wingdings" pitchFamily="2" charset="2"/>
              </a:rPr>
              <a:t>3</a:t>
            </a:r>
            <a:r>
              <a:rPr lang="en-US" sz="2000" baseline="30000">
                <a:solidFill>
                  <a:srgbClr val="CCFFCC"/>
                </a:solidFill>
                <a:sym typeface="Wingdings" pitchFamily="2" charset="2"/>
              </a:rPr>
              <a:t>-</a:t>
            </a:r>
            <a:endParaRPr lang="en-US" sz="2000" baseline="30000">
              <a:solidFill>
                <a:srgbClr val="CCFFCC"/>
              </a:solidFill>
            </a:endParaRPr>
          </a:p>
        </p:txBody>
      </p:sp>
      <p:sp>
        <p:nvSpPr>
          <p:cNvPr id="50187" name="AutoShape 11"/>
          <p:cNvSpPr>
            <a:spLocks noChangeArrowheads="1"/>
          </p:cNvSpPr>
          <p:nvPr/>
        </p:nvSpPr>
        <p:spPr bwMode="auto">
          <a:xfrm>
            <a:off x="2514600" y="2362200"/>
            <a:ext cx="609600" cy="838200"/>
          </a:xfrm>
          <a:prstGeom prst="curvedLeftArrow">
            <a:avLst>
              <a:gd name="adj1" fmla="val 27500"/>
              <a:gd name="adj2" fmla="val 55000"/>
              <a:gd name="adj3" fmla="val 33333"/>
            </a:avLst>
          </a:prstGeom>
          <a:solidFill>
            <a:schemeClr val="tx1"/>
          </a:solidFill>
          <a:ln w="12700">
            <a:solidFill>
              <a:schemeClr val="tx1"/>
            </a:solidFill>
            <a:miter lim="800000"/>
            <a:headEnd type="none" w="sm" len="sm"/>
            <a:tailEnd type="none" w="sm" len="sm"/>
          </a:ln>
          <a:effectLst/>
        </p:spPr>
        <p:txBody>
          <a:bodyPr wrap="none" anchor="ctr"/>
          <a:lstStyle/>
          <a:p>
            <a:endParaRPr lang="tr-TR"/>
          </a:p>
        </p:txBody>
      </p:sp>
      <p:sp>
        <p:nvSpPr>
          <p:cNvPr id="50188" name="Text Box 12"/>
          <p:cNvSpPr txBox="1">
            <a:spLocks noChangeArrowheads="1"/>
          </p:cNvSpPr>
          <p:nvPr/>
        </p:nvSpPr>
        <p:spPr bwMode="auto">
          <a:xfrm>
            <a:off x="1676400" y="2270125"/>
            <a:ext cx="9906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t>CH</a:t>
            </a:r>
            <a:r>
              <a:rPr lang="en-US" sz="2000" baseline="-25000"/>
              <a:t>2</a:t>
            </a:r>
            <a:r>
              <a:rPr lang="en-US" sz="2000"/>
              <a:t>O</a:t>
            </a:r>
            <a:endParaRPr lang="en-US" sz="2000" baseline="-25000"/>
          </a:p>
        </p:txBody>
      </p:sp>
      <p:sp>
        <p:nvSpPr>
          <p:cNvPr id="50189" name="Rectangle 13"/>
          <p:cNvSpPr>
            <a:spLocks noChangeArrowheads="1"/>
          </p:cNvSpPr>
          <p:nvPr/>
        </p:nvSpPr>
        <p:spPr bwMode="auto">
          <a:xfrm>
            <a:off x="1828800" y="2819400"/>
            <a:ext cx="620713" cy="396875"/>
          </a:xfrm>
          <a:prstGeom prst="rect">
            <a:avLst/>
          </a:prstGeom>
          <a:noFill/>
          <a:ln w="12700">
            <a:noFill/>
            <a:miter lim="800000"/>
            <a:headEnd type="none" w="sm" len="sm"/>
            <a:tailEnd type="none" w="sm" len="sm"/>
          </a:ln>
          <a:effectLst/>
        </p:spPr>
        <p:txBody>
          <a:bodyPr wrap="none">
            <a:spAutoFit/>
          </a:bodyPr>
          <a:lstStyle/>
          <a:p>
            <a:r>
              <a:rPr lang="en-US" sz="2000">
                <a:sym typeface="Wingdings" pitchFamily="2" charset="2"/>
              </a:rPr>
              <a:t>CO</a:t>
            </a:r>
            <a:r>
              <a:rPr lang="en-US" sz="2000" baseline="-25000">
                <a:sym typeface="Wingdings" pitchFamily="2" charset="2"/>
              </a:rPr>
              <a:t>2</a:t>
            </a:r>
          </a:p>
        </p:txBody>
      </p:sp>
      <p:sp>
        <p:nvSpPr>
          <p:cNvPr id="50190" name="AutoShape 14"/>
          <p:cNvSpPr>
            <a:spLocks noChangeArrowheads="1"/>
          </p:cNvSpPr>
          <p:nvPr/>
        </p:nvSpPr>
        <p:spPr bwMode="auto">
          <a:xfrm flipH="1">
            <a:off x="3657600" y="2438400"/>
            <a:ext cx="609600" cy="838200"/>
          </a:xfrm>
          <a:prstGeom prst="curvedLeftArrow">
            <a:avLst>
              <a:gd name="adj1" fmla="val 27500"/>
              <a:gd name="adj2" fmla="val 55000"/>
              <a:gd name="adj3" fmla="val 33333"/>
            </a:avLst>
          </a:prstGeom>
          <a:solidFill>
            <a:srgbClr val="39FF7B"/>
          </a:solidFill>
          <a:ln w="12700">
            <a:solidFill>
              <a:schemeClr val="tx1"/>
            </a:solidFill>
            <a:miter lim="800000"/>
            <a:headEnd type="none" w="sm" len="sm"/>
            <a:tailEnd type="none" w="sm" len="sm"/>
          </a:ln>
          <a:effectLst/>
        </p:spPr>
        <p:txBody>
          <a:bodyPr wrap="none" anchor="ctr"/>
          <a:lstStyle/>
          <a:p>
            <a:endParaRPr lang="tr-TR"/>
          </a:p>
        </p:txBody>
      </p:sp>
      <p:sp>
        <p:nvSpPr>
          <p:cNvPr id="50191" name="Rectangle 15"/>
          <p:cNvSpPr>
            <a:spLocks noChangeArrowheads="1"/>
          </p:cNvSpPr>
          <p:nvPr/>
        </p:nvSpPr>
        <p:spPr bwMode="auto">
          <a:xfrm>
            <a:off x="4267200" y="2868613"/>
            <a:ext cx="450850" cy="396875"/>
          </a:xfrm>
          <a:prstGeom prst="rect">
            <a:avLst/>
          </a:prstGeom>
          <a:noFill/>
          <a:ln w="12700">
            <a:noFill/>
            <a:miter lim="800000"/>
            <a:headEnd type="none" w="sm" len="sm"/>
            <a:tailEnd type="none" w="sm" len="sm"/>
          </a:ln>
          <a:effectLst/>
        </p:spPr>
        <p:txBody>
          <a:bodyPr wrap="none">
            <a:spAutoFit/>
          </a:bodyPr>
          <a:lstStyle/>
          <a:p>
            <a:pPr>
              <a:spcBef>
                <a:spcPct val="50000"/>
              </a:spcBef>
            </a:pPr>
            <a:r>
              <a:rPr lang="en-US" sz="2000">
                <a:solidFill>
                  <a:srgbClr val="CCFFCC"/>
                </a:solidFill>
              </a:rPr>
              <a:t>N</a:t>
            </a:r>
            <a:r>
              <a:rPr lang="en-US" sz="2000" baseline="-25000">
                <a:solidFill>
                  <a:srgbClr val="CCFFCC"/>
                </a:solidFill>
              </a:rPr>
              <a:t>2</a:t>
            </a:r>
            <a:endParaRPr lang="en-US" sz="2000" baseline="30000">
              <a:solidFill>
                <a:srgbClr val="CCFFCC"/>
              </a:solidFill>
            </a:endParaRPr>
          </a:p>
        </p:txBody>
      </p:sp>
      <p:sp>
        <p:nvSpPr>
          <p:cNvPr id="50192" name="Text Box 16"/>
          <p:cNvSpPr txBox="1">
            <a:spLocks noChangeArrowheads="1"/>
          </p:cNvSpPr>
          <p:nvPr/>
        </p:nvSpPr>
        <p:spPr bwMode="auto">
          <a:xfrm>
            <a:off x="4267200" y="4343400"/>
            <a:ext cx="13716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CCFFCC"/>
                </a:solidFill>
              </a:rPr>
              <a:t>Fe(OH)</a:t>
            </a:r>
            <a:r>
              <a:rPr lang="en-US" baseline="-25000">
                <a:solidFill>
                  <a:srgbClr val="CCFFCC"/>
                </a:solidFill>
              </a:rPr>
              <a:t>3</a:t>
            </a:r>
          </a:p>
        </p:txBody>
      </p:sp>
      <p:sp>
        <p:nvSpPr>
          <p:cNvPr id="50193" name="AutoShape 17"/>
          <p:cNvSpPr>
            <a:spLocks noChangeArrowheads="1"/>
          </p:cNvSpPr>
          <p:nvPr/>
        </p:nvSpPr>
        <p:spPr bwMode="auto">
          <a:xfrm>
            <a:off x="2514600" y="4419600"/>
            <a:ext cx="609600" cy="838200"/>
          </a:xfrm>
          <a:prstGeom prst="curvedLeftArrow">
            <a:avLst>
              <a:gd name="adj1" fmla="val 27500"/>
              <a:gd name="adj2" fmla="val 55000"/>
              <a:gd name="adj3" fmla="val 33333"/>
            </a:avLst>
          </a:prstGeom>
          <a:solidFill>
            <a:schemeClr val="tx1"/>
          </a:solidFill>
          <a:ln w="12700">
            <a:solidFill>
              <a:schemeClr val="tx1"/>
            </a:solidFill>
            <a:miter lim="800000"/>
            <a:headEnd type="none" w="sm" len="sm"/>
            <a:tailEnd type="none" w="sm" len="sm"/>
          </a:ln>
          <a:effectLst/>
        </p:spPr>
        <p:txBody>
          <a:bodyPr wrap="none" anchor="ctr"/>
          <a:lstStyle/>
          <a:p>
            <a:endParaRPr lang="tr-TR"/>
          </a:p>
        </p:txBody>
      </p:sp>
      <p:sp>
        <p:nvSpPr>
          <p:cNvPr id="50194" name="Text Box 18"/>
          <p:cNvSpPr txBox="1">
            <a:spLocks noChangeArrowheads="1"/>
          </p:cNvSpPr>
          <p:nvPr/>
        </p:nvSpPr>
        <p:spPr bwMode="auto">
          <a:xfrm>
            <a:off x="1676400" y="4327525"/>
            <a:ext cx="9906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t>CH</a:t>
            </a:r>
            <a:r>
              <a:rPr lang="en-US" sz="2000" baseline="-25000"/>
              <a:t>2</a:t>
            </a:r>
            <a:r>
              <a:rPr lang="en-US" sz="2000"/>
              <a:t>O</a:t>
            </a:r>
            <a:endParaRPr lang="en-US" sz="2000" baseline="-25000"/>
          </a:p>
        </p:txBody>
      </p:sp>
      <p:sp>
        <p:nvSpPr>
          <p:cNvPr id="50195" name="Rectangle 19"/>
          <p:cNvSpPr>
            <a:spLocks noChangeArrowheads="1"/>
          </p:cNvSpPr>
          <p:nvPr/>
        </p:nvSpPr>
        <p:spPr bwMode="auto">
          <a:xfrm>
            <a:off x="1828800" y="4876800"/>
            <a:ext cx="620713" cy="396875"/>
          </a:xfrm>
          <a:prstGeom prst="rect">
            <a:avLst/>
          </a:prstGeom>
          <a:noFill/>
          <a:ln w="12700">
            <a:noFill/>
            <a:miter lim="800000"/>
            <a:headEnd type="none" w="sm" len="sm"/>
            <a:tailEnd type="none" w="sm" len="sm"/>
          </a:ln>
          <a:effectLst/>
        </p:spPr>
        <p:txBody>
          <a:bodyPr wrap="none">
            <a:spAutoFit/>
          </a:bodyPr>
          <a:lstStyle/>
          <a:p>
            <a:r>
              <a:rPr lang="en-US" sz="2000">
                <a:sym typeface="Wingdings" pitchFamily="2" charset="2"/>
              </a:rPr>
              <a:t>CO</a:t>
            </a:r>
            <a:r>
              <a:rPr lang="en-US" sz="2000" baseline="-25000">
                <a:sym typeface="Wingdings" pitchFamily="2" charset="2"/>
              </a:rPr>
              <a:t>2</a:t>
            </a:r>
          </a:p>
        </p:txBody>
      </p:sp>
      <p:sp>
        <p:nvSpPr>
          <p:cNvPr id="50196" name="AutoShape 20"/>
          <p:cNvSpPr>
            <a:spLocks noChangeArrowheads="1"/>
          </p:cNvSpPr>
          <p:nvPr/>
        </p:nvSpPr>
        <p:spPr bwMode="auto">
          <a:xfrm flipH="1">
            <a:off x="3657600" y="4495800"/>
            <a:ext cx="609600" cy="838200"/>
          </a:xfrm>
          <a:prstGeom prst="curvedLeftArrow">
            <a:avLst>
              <a:gd name="adj1" fmla="val 27500"/>
              <a:gd name="adj2" fmla="val 55000"/>
              <a:gd name="adj3" fmla="val 33333"/>
            </a:avLst>
          </a:prstGeom>
          <a:solidFill>
            <a:srgbClr val="11FF60"/>
          </a:solidFill>
          <a:ln w="12700">
            <a:solidFill>
              <a:schemeClr val="tx1"/>
            </a:solidFill>
            <a:miter lim="800000"/>
            <a:headEnd type="none" w="sm" len="sm"/>
            <a:tailEnd type="none" w="sm" len="sm"/>
          </a:ln>
          <a:effectLst/>
        </p:spPr>
        <p:txBody>
          <a:bodyPr wrap="none" anchor="ctr"/>
          <a:lstStyle/>
          <a:p>
            <a:endParaRPr lang="tr-TR"/>
          </a:p>
        </p:txBody>
      </p:sp>
      <p:sp>
        <p:nvSpPr>
          <p:cNvPr id="50197" name="Rectangle 21"/>
          <p:cNvSpPr>
            <a:spLocks noChangeArrowheads="1"/>
          </p:cNvSpPr>
          <p:nvPr/>
        </p:nvSpPr>
        <p:spPr bwMode="auto">
          <a:xfrm>
            <a:off x="4230688" y="4984750"/>
            <a:ext cx="677862" cy="396875"/>
          </a:xfrm>
          <a:prstGeom prst="rect">
            <a:avLst/>
          </a:prstGeom>
          <a:noFill/>
          <a:ln w="12700">
            <a:noFill/>
            <a:miter lim="800000"/>
            <a:headEnd type="none" w="sm" len="sm"/>
            <a:tailEnd type="none" w="sm" len="sm"/>
          </a:ln>
          <a:effectLst/>
        </p:spPr>
        <p:txBody>
          <a:bodyPr wrap="none">
            <a:spAutoFit/>
          </a:bodyPr>
          <a:lstStyle/>
          <a:p>
            <a:r>
              <a:rPr lang="en-US" sz="2000">
                <a:solidFill>
                  <a:srgbClr val="CCFFCC"/>
                </a:solidFill>
                <a:sym typeface="Wingdings" pitchFamily="2" charset="2"/>
              </a:rPr>
              <a:t> Fe</a:t>
            </a:r>
            <a:r>
              <a:rPr lang="en-US" sz="2000" baseline="30000">
                <a:solidFill>
                  <a:srgbClr val="CCFFCC"/>
                </a:solidFill>
                <a:sym typeface="Wingdings" pitchFamily="2" charset="2"/>
              </a:rPr>
              <a:t>2+</a:t>
            </a:r>
          </a:p>
        </p:txBody>
      </p:sp>
      <p:sp>
        <p:nvSpPr>
          <p:cNvPr id="50198" name="AutoShape 22"/>
          <p:cNvSpPr>
            <a:spLocks noChangeArrowheads="1"/>
          </p:cNvSpPr>
          <p:nvPr/>
        </p:nvSpPr>
        <p:spPr bwMode="auto">
          <a:xfrm>
            <a:off x="2514600" y="5715000"/>
            <a:ext cx="609600" cy="838200"/>
          </a:xfrm>
          <a:prstGeom prst="curvedLeftArrow">
            <a:avLst>
              <a:gd name="adj1" fmla="val 27500"/>
              <a:gd name="adj2" fmla="val 55000"/>
              <a:gd name="adj3" fmla="val 33333"/>
            </a:avLst>
          </a:prstGeom>
          <a:solidFill>
            <a:schemeClr val="tx1"/>
          </a:solidFill>
          <a:ln w="12700">
            <a:solidFill>
              <a:schemeClr val="tx1"/>
            </a:solidFill>
            <a:miter lim="800000"/>
            <a:headEnd type="none" w="sm" len="sm"/>
            <a:tailEnd type="none" w="sm" len="sm"/>
          </a:ln>
          <a:effectLst/>
        </p:spPr>
        <p:txBody>
          <a:bodyPr wrap="none" anchor="ctr"/>
          <a:lstStyle/>
          <a:p>
            <a:endParaRPr lang="tr-TR"/>
          </a:p>
        </p:txBody>
      </p:sp>
      <p:sp>
        <p:nvSpPr>
          <p:cNvPr id="50199" name="Text Box 23"/>
          <p:cNvSpPr txBox="1">
            <a:spLocks noChangeArrowheads="1"/>
          </p:cNvSpPr>
          <p:nvPr/>
        </p:nvSpPr>
        <p:spPr bwMode="auto">
          <a:xfrm>
            <a:off x="1676400" y="5562600"/>
            <a:ext cx="9906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t>CH</a:t>
            </a:r>
            <a:r>
              <a:rPr lang="en-US" sz="2000" baseline="-25000"/>
              <a:t>2</a:t>
            </a:r>
            <a:r>
              <a:rPr lang="en-US" sz="2000"/>
              <a:t>O</a:t>
            </a:r>
            <a:endParaRPr lang="en-US" sz="2000" baseline="-25000"/>
          </a:p>
        </p:txBody>
      </p:sp>
      <p:sp>
        <p:nvSpPr>
          <p:cNvPr id="50200" name="Rectangle 24"/>
          <p:cNvSpPr>
            <a:spLocks noChangeArrowheads="1"/>
          </p:cNvSpPr>
          <p:nvPr/>
        </p:nvSpPr>
        <p:spPr bwMode="auto">
          <a:xfrm>
            <a:off x="1828800" y="6221413"/>
            <a:ext cx="620713" cy="396875"/>
          </a:xfrm>
          <a:prstGeom prst="rect">
            <a:avLst/>
          </a:prstGeom>
          <a:noFill/>
          <a:ln w="12700">
            <a:noFill/>
            <a:miter lim="800000"/>
            <a:headEnd type="none" w="sm" len="sm"/>
            <a:tailEnd type="none" w="sm" len="sm"/>
          </a:ln>
          <a:effectLst/>
        </p:spPr>
        <p:txBody>
          <a:bodyPr wrap="none">
            <a:spAutoFit/>
          </a:bodyPr>
          <a:lstStyle/>
          <a:p>
            <a:r>
              <a:rPr lang="en-US" sz="2000">
                <a:sym typeface="Wingdings" pitchFamily="2" charset="2"/>
              </a:rPr>
              <a:t>CO</a:t>
            </a:r>
            <a:r>
              <a:rPr lang="en-US" sz="2000" baseline="-25000">
                <a:sym typeface="Wingdings" pitchFamily="2" charset="2"/>
              </a:rPr>
              <a:t>2</a:t>
            </a:r>
          </a:p>
        </p:txBody>
      </p:sp>
      <p:sp>
        <p:nvSpPr>
          <p:cNvPr id="50201" name="AutoShape 25"/>
          <p:cNvSpPr>
            <a:spLocks noChangeArrowheads="1"/>
          </p:cNvSpPr>
          <p:nvPr/>
        </p:nvSpPr>
        <p:spPr bwMode="auto">
          <a:xfrm flipH="1">
            <a:off x="3657600" y="5715000"/>
            <a:ext cx="609600" cy="838200"/>
          </a:xfrm>
          <a:prstGeom prst="curvedLeftArrow">
            <a:avLst>
              <a:gd name="adj1" fmla="val 27500"/>
              <a:gd name="adj2" fmla="val 55000"/>
              <a:gd name="adj3" fmla="val 33333"/>
            </a:avLst>
          </a:prstGeom>
          <a:solidFill>
            <a:srgbClr val="00B03B"/>
          </a:solidFill>
          <a:ln w="12700">
            <a:solidFill>
              <a:schemeClr val="tx1"/>
            </a:solidFill>
            <a:miter lim="800000"/>
            <a:headEnd type="none" w="sm" len="sm"/>
            <a:tailEnd type="none" w="sm" len="sm"/>
          </a:ln>
          <a:effectLst/>
        </p:spPr>
        <p:txBody>
          <a:bodyPr wrap="none" anchor="ctr"/>
          <a:lstStyle/>
          <a:p>
            <a:endParaRPr lang="tr-TR"/>
          </a:p>
        </p:txBody>
      </p:sp>
      <p:sp>
        <p:nvSpPr>
          <p:cNvPr id="50202" name="Text Box 26"/>
          <p:cNvSpPr txBox="1">
            <a:spLocks noChangeArrowheads="1"/>
          </p:cNvSpPr>
          <p:nvPr/>
        </p:nvSpPr>
        <p:spPr bwMode="auto">
          <a:xfrm>
            <a:off x="4267200" y="5562600"/>
            <a:ext cx="9906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solidFill>
                  <a:srgbClr val="CCFFCC"/>
                </a:solidFill>
                <a:sym typeface="Wingdings" pitchFamily="2" charset="2"/>
              </a:rPr>
              <a:t>SO</a:t>
            </a:r>
            <a:r>
              <a:rPr lang="en-US" sz="2000" baseline="-25000">
                <a:solidFill>
                  <a:srgbClr val="CCFFCC"/>
                </a:solidFill>
                <a:sym typeface="Wingdings" pitchFamily="2" charset="2"/>
              </a:rPr>
              <a:t>4</a:t>
            </a:r>
            <a:r>
              <a:rPr lang="en-US" sz="2000" baseline="30000">
                <a:solidFill>
                  <a:srgbClr val="CCFFCC"/>
                </a:solidFill>
                <a:sym typeface="Wingdings" pitchFamily="2" charset="2"/>
              </a:rPr>
              <a:t>2-</a:t>
            </a:r>
            <a:endParaRPr lang="en-US" sz="2000">
              <a:solidFill>
                <a:srgbClr val="CCFFCC"/>
              </a:solidFill>
            </a:endParaRPr>
          </a:p>
        </p:txBody>
      </p:sp>
      <p:sp>
        <p:nvSpPr>
          <p:cNvPr id="50203" name="Rectangle 27"/>
          <p:cNvSpPr>
            <a:spLocks noChangeArrowheads="1"/>
          </p:cNvSpPr>
          <p:nvPr/>
        </p:nvSpPr>
        <p:spPr bwMode="auto">
          <a:xfrm>
            <a:off x="4267200" y="6221413"/>
            <a:ext cx="592138" cy="396875"/>
          </a:xfrm>
          <a:prstGeom prst="rect">
            <a:avLst/>
          </a:prstGeom>
          <a:noFill/>
          <a:ln w="12700">
            <a:noFill/>
            <a:miter lim="800000"/>
            <a:headEnd type="none" w="sm" len="sm"/>
            <a:tailEnd type="none" w="sm" len="sm"/>
          </a:ln>
          <a:effectLst/>
        </p:spPr>
        <p:txBody>
          <a:bodyPr wrap="none">
            <a:spAutoFit/>
          </a:bodyPr>
          <a:lstStyle/>
          <a:p>
            <a:r>
              <a:rPr lang="en-US" sz="2000">
                <a:solidFill>
                  <a:srgbClr val="CCFFCC"/>
                </a:solidFill>
              </a:rPr>
              <a:t>H</a:t>
            </a:r>
            <a:r>
              <a:rPr lang="en-US" sz="2000" baseline="-25000">
                <a:solidFill>
                  <a:srgbClr val="CCFFCC"/>
                </a:solidFill>
              </a:rPr>
              <a:t>2</a:t>
            </a:r>
            <a:r>
              <a:rPr lang="en-US" sz="2000">
                <a:solidFill>
                  <a:srgbClr val="CCFFCC"/>
                </a:solidFill>
              </a:rPr>
              <a:t>S</a:t>
            </a:r>
          </a:p>
        </p:txBody>
      </p:sp>
      <p:sp>
        <p:nvSpPr>
          <p:cNvPr id="50204" name="Text Box 28"/>
          <p:cNvSpPr txBox="1">
            <a:spLocks noChangeArrowheads="1"/>
          </p:cNvSpPr>
          <p:nvPr/>
        </p:nvSpPr>
        <p:spPr bwMode="auto">
          <a:xfrm>
            <a:off x="228600" y="152400"/>
            <a:ext cx="2381250" cy="519113"/>
          </a:xfrm>
          <a:prstGeom prst="rect">
            <a:avLst/>
          </a:prstGeom>
          <a:noFill/>
          <a:ln w="12700">
            <a:noFill/>
            <a:miter lim="800000"/>
            <a:headEnd type="none" w="sm" len="sm"/>
            <a:tailEnd type="none" w="sm" len="sm"/>
          </a:ln>
          <a:effectLst/>
        </p:spPr>
        <p:txBody>
          <a:bodyPr wrap="none">
            <a:spAutoFit/>
          </a:bodyPr>
          <a:lstStyle/>
          <a:p>
            <a:r>
              <a:rPr lang="en-US" sz="2800">
                <a:latin typeface="Arial" pitchFamily="34" charset="0"/>
              </a:rPr>
              <a:t>Energy Yields</a:t>
            </a:r>
          </a:p>
        </p:txBody>
      </p:sp>
      <p:sp>
        <p:nvSpPr>
          <p:cNvPr id="50205" name="Line 29"/>
          <p:cNvSpPr>
            <a:spLocks noChangeShapeType="1"/>
          </p:cNvSpPr>
          <p:nvPr/>
        </p:nvSpPr>
        <p:spPr bwMode="auto">
          <a:xfrm>
            <a:off x="533400" y="838200"/>
            <a:ext cx="0" cy="685800"/>
          </a:xfrm>
          <a:prstGeom prst="line">
            <a:avLst/>
          </a:prstGeom>
          <a:noFill/>
          <a:ln w="76200">
            <a:solidFill>
              <a:schemeClr val="tx1"/>
            </a:solidFill>
            <a:round/>
            <a:headEnd type="none" w="sm" len="sm"/>
            <a:tailEnd type="triangle" w="sm" len="sm"/>
          </a:ln>
          <a:effectLst/>
        </p:spPr>
        <p:txBody>
          <a:bodyPr/>
          <a:lstStyle/>
          <a:p>
            <a:endParaRPr lang="tr-TR"/>
          </a:p>
        </p:txBody>
      </p:sp>
      <p:sp>
        <p:nvSpPr>
          <p:cNvPr id="50206" name="Text Box 30"/>
          <p:cNvSpPr txBox="1">
            <a:spLocks noChangeArrowheads="1"/>
          </p:cNvSpPr>
          <p:nvPr/>
        </p:nvSpPr>
        <p:spPr bwMode="auto">
          <a:xfrm>
            <a:off x="1889125" y="696913"/>
            <a:ext cx="876300" cy="396875"/>
          </a:xfrm>
          <a:prstGeom prst="rect">
            <a:avLst/>
          </a:prstGeom>
          <a:noFill/>
          <a:ln w="12700">
            <a:noFill/>
            <a:miter lim="800000"/>
            <a:headEnd type="none" w="sm" len="sm"/>
            <a:tailEnd type="none" w="sm" len="sm"/>
          </a:ln>
          <a:effectLst/>
        </p:spPr>
        <p:txBody>
          <a:bodyPr wrap="none">
            <a:spAutoFit/>
          </a:bodyPr>
          <a:lstStyle/>
          <a:p>
            <a:r>
              <a:rPr lang="en-US" sz="2000" u="sng">
                <a:latin typeface="Arial" pitchFamily="34" charset="0"/>
              </a:rPr>
              <a:t>Donor</a:t>
            </a:r>
          </a:p>
        </p:txBody>
      </p:sp>
      <p:sp>
        <p:nvSpPr>
          <p:cNvPr id="50207" name="Text Box 31"/>
          <p:cNvSpPr txBox="1">
            <a:spLocks noChangeArrowheads="1"/>
          </p:cNvSpPr>
          <p:nvPr/>
        </p:nvSpPr>
        <p:spPr bwMode="auto">
          <a:xfrm>
            <a:off x="3886200" y="685800"/>
            <a:ext cx="1185863" cy="396875"/>
          </a:xfrm>
          <a:prstGeom prst="rect">
            <a:avLst/>
          </a:prstGeom>
          <a:noFill/>
          <a:ln w="12700">
            <a:noFill/>
            <a:miter lim="800000"/>
            <a:headEnd type="none" w="sm" len="sm"/>
            <a:tailEnd type="none" w="sm" len="sm"/>
          </a:ln>
          <a:effectLst/>
        </p:spPr>
        <p:txBody>
          <a:bodyPr wrap="none">
            <a:spAutoFit/>
          </a:bodyPr>
          <a:lstStyle/>
          <a:p>
            <a:r>
              <a:rPr lang="en-US" sz="2000" u="sng">
                <a:solidFill>
                  <a:srgbClr val="CCFFCC"/>
                </a:solidFill>
                <a:latin typeface="Arial" pitchFamily="34" charset="0"/>
              </a:rPr>
              <a:t>Acceptor</a:t>
            </a:r>
          </a:p>
        </p:txBody>
      </p:sp>
      <p:sp>
        <p:nvSpPr>
          <p:cNvPr id="50208" name="Text Box 32"/>
          <p:cNvSpPr txBox="1">
            <a:spLocks noChangeArrowheads="1"/>
          </p:cNvSpPr>
          <p:nvPr/>
        </p:nvSpPr>
        <p:spPr bwMode="auto">
          <a:xfrm>
            <a:off x="5943600" y="1143000"/>
            <a:ext cx="641350" cy="457200"/>
          </a:xfrm>
          <a:prstGeom prst="rect">
            <a:avLst/>
          </a:prstGeom>
          <a:noFill/>
          <a:ln w="12700">
            <a:noFill/>
            <a:miter lim="800000"/>
            <a:headEnd type="none" w="sm" len="sm"/>
            <a:tailEnd type="none" w="sm" len="sm"/>
          </a:ln>
          <a:effectLst/>
        </p:spPr>
        <p:txBody>
          <a:bodyPr wrap="none">
            <a:spAutoFit/>
          </a:bodyPr>
          <a:lstStyle/>
          <a:p>
            <a:r>
              <a:rPr lang="en-US">
                <a:solidFill>
                  <a:srgbClr val="FF99CC"/>
                </a:solidFill>
              </a:rPr>
              <a:t>700</a:t>
            </a:r>
          </a:p>
        </p:txBody>
      </p:sp>
      <p:sp>
        <p:nvSpPr>
          <p:cNvPr id="50209" name="Text Box 33"/>
          <p:cNvSpPr txBox="1">
            <a:spLocks noChangeArrowheads="1"/>
          </p:cNvSpPr>
          <p:nvPr/>
        </p:nvSpPr>
        <p:spPr bwMode="auto">
          <a:xfrm>
            <a:off x="6019800" y="3810000"/>
            <a:ext cx="641350" cy="457200"/>
          </a:xfrm>
          <a:prstGeom prst="rect">
            <a:avLst/>
          </a:prstGeom>
          <a:noFill/>
          <a:ln w="12700">
            <a:noFill/>
            <a:miter lim="800000"/>
            <a:headEnd type="none" w="sm" len="sm"/>
            <a:tailEnd type="none" w="sm" len="sm"/>
          </a:ln>
          <a:effectLst/>
        </p:spPr>
        <p:txBody>
          <a:bodyPr wrap="none">
            <a:spAutoFit/>
          </a:bodyPr>
          <a:lstStyle/>
          <a:p>
            <a:r>
              <a:rPr lang="en-US">
                <a:solidFill>
                  <a:srgbClr val="FF99CC"/>
                </a:solidFill>
              </a:rPr>
              <a:t>400</a:t>
            </a:r>
          </a:p>
        </p:txBody>
      </p:sp>
      <p:sp>
        <p:nvSpPr>
          <p:cNvPr id="50210" name="Text Box 34"/>
          <p:cNvSpPr txBox="1">
            <a:spLocks noChangeArrowheads="1"/>
          </p:cNvSpPr>
          <p:nvPr/>
        </p:nvSpPr>
        <p:spPr bwMode="auto">
          <a:xfrm>
            <a:off x="6019800" y="5410200"/>
            <a:ext cx="641350" cy="457200"/>
          </a:xfrm>
          <a:prstGeom prst="rect">
            <a:avLst/>
          </a:prstGeom>
          <a:noFill/>
          <a:ln w="12700">
            <a:noFill/>
            <a:miter lim="800000"/>
            <a:headEnd type="none" w="sm" len="sm"/>
            <a:tailEnd type="none" w="sm" len="sm"/>
          </a:ln>
          <a:effectLst/>
        </p:spPr>
        <p:txBody>
          <a:bodyPr wrap="none">
            <a:spAutoFit/>
          </a:bodyPr>
          <a:lstStyle/>
          <a:p>
            <a:r>
              <a:rPr lang="en-US">
                <a:solidFill>
                  <a:srgbClr val="FF99CC"/>
                </a:solidFill>
              </a:rPr>
              <a:t>100</a:t>
            </a:r>
          </a:p>
        </p:txBody>
      </p:sp>
      <p:sp>
        <p:nvSpPr>
          <p:cNvPr id="50211" name="Text Box 35"/>
          <p:cNvSpPr txBox="1">
            <a:spLocks noChangeArrowheads="1"/>
          </p:cNvSpPr>
          <p:nvPr/>
        </p:nvSpPr>
        <p:spPr bwMode="auto">
          <a:xfrm>
            <a:off x="5715000" y="685800"/>
            <a:ext cx="1212850" cy="396875"/>
          </a:xfrm>
          <a:prstGeom prst="rect">
            <a:avLst/>
          </a:prstGeom>
          <a:noFill/>
          <a:ln w="12700">
            <a:noFill/>
            <a:miter lim="800000"/>
            <a:headEnd type="none" w="sm" len="sm"/>
            <a:tailEnd type="none" w="sm" len="sm"/>
          </a:ln>
          <a:effectLst/>
        </p:spPr>
        <p:txBody>
          <a:bodyPr wrap="none">
            <a:spAutoFit/>
          </a:bodyPr>
          <a:lstStyle/>
          <a:p>
            <a:r>
              <a:rPr lang="en-US" sz="2000" u="sng">
                <a:solidFill>
                  <a:srgbClr val="FF99CC"/>
                </a:solidFill>
                <a:latin typeface="Arial" pitchFamily="34" charset="0"/>
              </a:rPr>
              <a:t>Eh (mV)*</a:t>
            </a:r>
          </a:p>
        </p:txBody>
      </p:sp>
      <p:sp>
        <p:nvSpPr>
          <p:cNvPr id="50212" name="Text Box 36"/>
          <p:cNvSpPr txBox="1">
            <a:spLocks noChangeArrowheads="1"/>
          </p:cNvSpPr>
          <p:nvPr/>
        </p:nvSpPr>
        <p:spPr bwMode="auto">
          <a:xfrm>
            <a:off x="7267575" y="685800"/>
            <a:ext cx="1258888" cy="396875"/>
          </a:xfrm>
          <a:prstGeom prst="rect">
            <a:avLst/>
          </a:prstGeom>
          <a:noFill/>
          <a:ln w="12700">
            <a:noFill/>
            <a:miter lim="800000"/>
            <a:headEnd type="none" w="sm" len="sm"/>
            <a:tailEnd type="none" w="sm" len="sm"/>
          </a:ln>
          <a:effectLst/>
        </p:spPr>
        <p:txBody>
          <a:bodyPr wrap="none">
            <a:spAutoFit/>
          </a:bodyPr>
          <a:lstStyle/>
          <a:p>
            <a:r>
              <a:rPr lang="en-US" sz="2000" u="sng">
                <a:solidFill>
                  <a:srgbClr val="CCFFCC"/>
                </a:solidFill>
                <a:latin typeface="Arial" pitchFamily="34" charset="0"/>
              </a:rPr>
              <a:t>Condition</a:t>
            </a:r>
          </a:p>
        </p:txBody>
      </p:sp>
      <p:sp>
        <p:nvSpPr>
          <p:cNvPr id="50213" name="Text Box 37"/>
          <p:cNvSpPr txBox="1">
            <a:spLocks noChangeArrowheads="1"/>
          </p:cNvSpPr>
          <p:nvPr/>
        </p:nvSpPr>
        <p:spPr bwMode="auto">
          <a:xfrm>
            <a:off x="7620000" y="2362200"/>
            <a:ext cx="708025" cy="457200"/>
          </a:xfrm>
          <a:prstGeom prst="rect">
            <a:avLst/>
          </a:prstGeom>
          <a:noFill/>
          <a:ln w="12700">
            <a:noFill/>
            <a:miter lim="800000"/>
            <a:headEnd type="none" w="sm" len="sm"/>
            <a:tailEnd type="none" w="sm" len="sm"/>
          </a:ln>
          <a:effectLst/>
        </p:spPr>
        <p:txBody>
          <a:bodyPr wrap="none">
            <a:spAutoFit/>
          </a:bodyPr>
          <a:lstStyle/>
          <a:p>
            <a:r>
              <a:rPr lang="en-US">
                <a:solidFill>
                  <a:srgbClr val="CCFFCC"/>
                </a:solidFill>
              </a:rPr>
              <a:t>oxic</a:t>
            </a:r>
          </a:p>
        </p:txBody>
      </p:sp>
      <p:sp>
        <p:nvSpPr>
          <p:cNvPr id="50214" name="Text Box 38"/>
          <p:cNvSpPr txBox="1">
            <a:spLocks noChangeArrowheads="1"/>
          </p:cNvSpPr>
          <p:nvPr/>
        </p:nvSpPr>
        <p:spPr bwMode="auto">
          <a:xfrm>
            <a:off x="7467600" y="4495800"/>
            <a:ext cx="1131888" cy="457200"/>
          </a:xfrm>
          <a:prstGeom prst="rect">
            <a:avLst/>
          </a:prstGeom>
          <a:noFill/>
          <a:ln w="12700">
            <a:noFill/>
            <a:miter lim="800000"/>
            <a:headEnd type="none" w="sm" len="sm"/>
            <a:tailEnd type="none" w="sm" len="sm"/>
          </a:ln>
          <a:effectLst/>
        </p:spPr>
        <p:txBody>
          <a:bodyPr wrap="none">
            <a:spAutoFit/>
          </a:bodyPr>
          <a:lstStyle/>
          <a:p>
            <a:r>
              <a:rPr lang="en-US">
                <a:solidFill>
                  <a:srgbClr val="CCFFCC"/>
                </a:solidFill>
              </a:rPr>
              <a:t>suboxic</a:t>
            </a:r>
          </a:p>
        </p:txBody>
      </p:sp>
      <p:sp>
        <p:nvSpPr>
          <p:cNvPr id="50215" name="Text Box 39"/>
          <p:cNvSpPr txBox="1">
            <a:spLocks noChangeArrowheads="1"/>
          </p:cNvSpPr>
          <p:nvPr/>
        </p:nvSpPr>
        <p:spPr bwMode="auto">
          <a:xfrm>
            <a:off x="7543800" y="5943600"/>
            <a:ext cx="995363" cy="457200"/>
          </a:xfrm>
          <a:prstGeom prst="rect">
            <a:avLst/>
          </a:prstGeom>
          <a:noFill/>
          <a:ln w="12700">
            <a:noFill/>
            <a:miter lim="800000"/>
            <a:headEnd type="none" w="sm" len="sm"/>
            <a:tailEnd type="none" w="sm" len="sm"/>
          </a:ln>
          <a:effectLst/>
        </p:spPr>
        <p:txBody>
          <a:bodyPr wrap="none">
            <a:spAutoFit/>
          </a:bodyPr>
          <a:lstStyle/>
          <a:p>
            <a:r>
              <a:rPr lang="en-US">
                <a:solidFill>
                  <a:srgbClr val="CCFFCC"/>
                </a:solidFill>
              </a:rPr>
              <a:t>anoxic</a:t>
            </a:r>
          </a:p>
        </p:txBody>
      </p:sp>
      <p:sp>
        <p:nvSpPr>
          <p:cNvPr id="50216" name="AutoShape 40"/>
          <p:cNvSpPr>
            <a:spLocks/>
          </p:cNvSpPr>
          <p:nvPr/>
        </p:nvSpPr>
        <p:spPr bwMode="auto">
          <a:xfrm>
            <a:off x="6705600" y="1447800"/>
            <a:ext cx="609600" cy="2438400"/>
          </a:xfrm>
          <a:prstGeom prst="rightBrace">
            <a:avLst>
              <a:gd name="adj1" fmla="val 33333"/>
              <a:gd name="adj2" fmla="val 50000"/>
            </a:avLst>
          </a:prstGeom>
          <a:noFill/>
          <a:ln w="12700">
            <a:solidFill>
              <a:schemeClr val="tx1"/>
            </a:solidFill>
            <a:round/>
            <a:headEnd type="none" w="sm" len="sm"/>
            <a:tailEnd type="none" w="sm" len="sm"/>
          </a:ln>
          <a:effectLst/>
        </p:spPr>
        <p:txBody>
          <a:bodyPr wrap="none" anchor="ctr"/>
          <a:lstStyle/>
          <a:p>
            <a:endParaRPr lang="tr-TR"/>
          </a:p>
        </p:txBody>
      </p:sp>
      <p:sp>
        <p:nvSpPr>
          <p:cNvPr id="50217" name="AutoShape 41"/>
          <p:cNvSpPr>
            <a:spLocks/>
          </p:cNvSpPr>
          <p:nvPr/>
        </p:nvSpPr>
        <p:spPr bwMode="auto">
          <a:xfrm>
            <a:off x="6705600" y="4038600"/>
            <a:ext cx="609600" cy="1447800"/>
          </a:xfrm>
          <a:prstGeom prst="rightBrace">
            <a:avLst>
              <a:gd name="adj1" fmla="val 19792"/>
              <a:gd name="adj2" fmla="val 50000"/>
            </a:avLst>
          </a:prstGeom>
          <a:noFill/>
          <a:ln w="12700">
            <a:solidFill>
              <a:schemeClr val="tx1"/>
            </a:solidFill>
            <a:round/>
            <a:headEnd type="none" w="sm" len="sm"/>
            <a:tailEnd type="none" w="sm" len="sm"/>
          </a:ln>
          <a:effectLst/>
        </p:spPr>
        <p:txBody>
          <a:bodyPr wrap="none" anchor="ctr"/>
          <a:lstStyle/>
          <a:p>
            <a:endParaRPr lang="tr-TR"/>
          </a:p>
        </p:txBody>
      </p:sp>
      <p:sp>
        <p:nvSpPr>
          <p:cNvPr id="50218" name="AutoShape 42"/>
          <p:cNvSpPr>
            <a:spLocks/>
          </p:cNvSpPr>
          <p:nvPr/>
        </p:nvSpPr>
        <p:spPr bwMode="auto">
          <a:xfrm>
            <a:off x="6705600" y="5562600"/>
            <a:ext cx="609600" cy="1219200"/>
          </a:xfrm>
          <a:prstGeom prst="rightBrace">
            <a:avLst>
              <a:gd name="adj1" fmla="val 16667"/>
              <a:gd name="adj2" fmla="val 50000"/>
            </a:avLst>
          </a:prstGeom>
          <a:noFill/>
          <a:ln w="12700">
            <a:solidFill>
              <a:schemeClr val="tx1"/>
            </a:solidFill>
            <a:round/>
            <a:headEnd type="none" w="sm" len="sm"/>
            <a:tailEnd type="none" w="sm" len="sm"/>
          </a:ln>
          <a:effectLst/>
        </p:spPr>
        <p:txBody>
          <a:bodyPr wrap="none" anchor="ctr"/>
          <a:lstStyle/>
          <a:p>
            <a:endParaRPr lang="tr-TR"/>
          </a:p>
        </p:txBody>
      </p:sp>
      <p:sp>
        <p:nvSpPr>
          <p:cNvPr id="50219" name="Text Box 43"/>
          <p:cNvSpPr txBox="1">
            <a:spLocks noChangeArrowheads="1"/>
          </p:cNvSpPr>
          <p:nvPr/>
        </p:nvSpPr>
        <p:spPr bwMode="auto">
          <a:xfrm>
            <a:off x="8153400" y="152400"/>
            <a:ext cx="685800" cy="336550"/>
          </a:xfrm>
          <a:prstGeom prst="rect">
            <a:avLst/>
          </a:prstGeom>
          <a:noFill/>
          <a:ln w="12700">
            <a:noFill/>
            <a:miter lim="800000"/>
            <a:headEnd type="none" w="sm" len="sm"/>
            <a:tailEnd type="none" w="sm" len="sm"/>
          </a:ln>
          <a:effectLst/>
        </p:spPr>
        <p:txBody>
          <a:bodyPr wrap="none">
            <a:spAutoFit/>
          </a:bodyPr>
          <a:lstStyle/>
          <a:p>
            <a:r>
              <a:rPr lang="en-US" sz="1600">
                <a:solidFill>
                  <a:srgbClr val="FF99CC"/>
                </a:solidFill>
              </a:rPr>
              <a:t>*pH 7</a:t>
            </a:r>
          </a:p>
        </p:txBody>
      </p:sp>
      <p:sp>
        <p:nvSpPr>
          <p:cNvPr id="50220" name="Text Box 44"/>
          <p:cNvSpPr txBox="1">
            <a:spLocks noChangeArrowheads="1"/>
          </p:cNvSpPr>
          <p:nvPr/>
        </p:nvSpPr>
        <p:spPr bwMode="auto">
          <a:xfrm>
            <a:off x="4267200" y="3352800"/>
            <a:ext cx="1371600" cy="457200"/>
          </a:xfrm>
          <a:prstGeom prst="rect">
            <a:avLst/>
          </a:prstGeom>
          <a:noFill/>
          <a:ln w="12700">
            <a:noFill/>
            <a:miter lim="800000"/>
            <a:headEnd type="none" w="sm" len="sm"/>
            <a:tailEnd type="none" w="sm" len="sm"/>
          </a:ln>
          <a:effectLst/>
        </p:spPr>
        <p:txBody>
          <a:bodyPr>
            <a:spAutoFit/>
          </a:bodyPr>
          <a:lstStyle/>
          <a:p>
            <a:pPr>
              <a:spcBef>
                <a:spcPct val="50000"/>
              </a:spcBef>
            </a:pPr>
            <a:r>
              <a:rPr lang="en-US">
                <a:solidFill>
                  <a:srgbClr val="CCFFCC"/>
                </a:solidFill>
              </a:rPr>
              <a:t>MnO</a:t>
            </a:r>
            <a:r>
              <a:rPr lang="en-US" baseline="-25000">
                <a:solidFill>
                  <a:srgbClr val="CCFFCC"/>
                </a:solidFill>
              </a:rPr>
              <a:t>2</a:t>
            </a:r>
          </a:p>
        </p:txBody>
      </p:sp>
      <p:sp>
        <p:nvSpPr>
          <p:cNvPr id="50221" name="AutoShape 45"/>
          <p:cNvSpPr>
            <a:spLocks noChangeArrowheads="1"/>
          </p:cNvSpPr>
          <p:nvPr/>
        </p:nvSpPr>
        <p:spPr bwMode="auto">
          <a:xfrm>
            <a:off x="2514600" y="3429000"/>
            <a:ext cx="609600" cy="838200"/>
          </a:xfrm>
          <a:prstGeom prst="curvedLeftArrow">
            <a:avLst>
              <a:gd name="adj1" fmla="val 27500"/>
              <a:gd name="adj2" fmla="val 55000"/>
              <a:gd name="adj3" fmla="val 33333"/>
            </a:avLst>
          </a:prstGeom>
          <a:solidFill>
            <a:schemeClr val="tx1"/>
          </a:solidFill>
          <a:ln w="12700">
            <a:solidFill>
              <a:schemeClr val="tx1"/>
            </a:solidFill>
            <a:miter lim="800000"/>
            <a:headEnd type="none" w="sm" len="sm"/>
            <a:tailEnd type="none" w="sm" len="sm"/>
          </a:ln>
          <a:effectLst/>
        </p:spPr>
        <p:txBody>
          <a:bodyPr wrap="none" anchor="ctr"/>
          <a:lstStyle/>
          <a:p>
            <a:endParaRPr lang="tr-TR"/>
          </a:p>
        </p:txBody>
      </p:sp>
      <p:sp>
        <p:nvSpPr>
          <p:cNvPr id="50222" name="Text Box 46"/>
          <p:cNvSpPr txBox="1">
            <a:spLocks noChangeArrowheads="1"/>
          </p:cNvSpPr>
          <p:nvPr/>
        </p:nvSpPr>
        <p:spPr bwMode="auto">
          <a:xfrm>
            <a:off x="1676400" y="3336925"/>
            <a:ext cx="990600" cy="396875"/>
          </a:xfrm>
          <a:prstGeom prst="rect">
            <a:avLst/>
          </a:prstGeom>
          <a:noFill/>
          <a:ln w="12700">
            <a:noFill/>
            <a:miter lim="800000"/>
            <a:headEnd type="none" w="sm" len="sm"/>
            <a:tailEnd type="none" w="sm" len="sm"/>
          </a:ln>
          <a:effectLst/>
        </p:spPr>
        <p:txBody>
          <a:bodyPr>
            <a:spAutoFit/>
          </a:bodyPr>
          <a:lstStyle/>
          <a:p>
            <a:pPr>
              <a:spcBef>
                <a:spcPct val="50000"/>
              </a:spcBef>
            </a:pPr>
            <a:r>
              <a:rPr lang="en-US" sz="2000"/>
              <a:t>CH</a:t>
            </a:r>
            <a:r>
              <a:rPr lang="en-US" sz="2000" baseline="-25000"/>
              <a:t>2</a:t>
            </a:r>
            <a:r>
              <a:rPr lang="en-US" sz="2000"/>
              <a:t>O</a:t>
            </a:r>
            <a:endParaRPr lang="en-US" sz="2000" baseline="-25000"/>
          </a:p>
        </p:txBody>
      </p:sp>
      <p:sp>
        <p:nvSpPr>
          <p:cNvPr id="50223" name="Rectangle 47"/>
          <p:cNvSpPr>
            <a:spLocks noChangeArrowheads="1"/>
          </p:cNvSpPr>
          <p:nvPr/>
        </p:nvSpPr>
        <p:spPr bwMode="auto">
          <a:xfrm>
            <a:off x="1828800" y="3886200"/>
            <a:ext cx="620713" cy="396875"/>
          </a:xfrm>
          <a:prstGeom prst="rect">
            <a:avLst/>
          </a:prstGeom>
          <a:noFill/>
          <a:ln w="12700">
            <a:noFill/>
            <a:miter lim="800000"/>
            <a:headEnd type="none" w="sm" len="sm"/>
            <a:tailEnd type="none" w="sm" len="sm"/>
          </a:ln>
          <a:effectLst/>
        </p:spPr>
        <p:txBody>
          <a:bodyPr wrap="none">
            <a:spAutoFit/>
          </a:bodyPr>
          <a:lstStyle/>
          <a:p>
            <a:r>
              <a:rPr lang="en-US" sz="2000">
                <a:sym typeface="Wingdings" pitchFamily="2" charset="2"/>
              </a:rPr>
              <a:t>CO</a:t>
            </a:r>
            <a:r>
              <a:rPr lang="en-US" sz="2000" baseline="-25000">
                <a:sym typeface="Wingdings" pitchFamily="2" charset="2"/>
              </a:rPr>
              <a:t>2</a:t>
            </a:r>
          </a:p>
        </p:txBody>
      </p:sp>
      <p:sp>
        <p:nvSpPr>
          <p:cNvPr id="50224" name="AutoShape 48"/>
          <p:cNvSpPr>
            <a:spLocks noChangeArrowheads="1"/>
          </p:cNvSpPr>
          <p:nvPr/>
        </p:nvSpPr>
        <p:spPr bwMode="auto">
          <a:xfrm flipH="1">
            <a:off x="3657600" y="3505200"/>
            <a:ext cx="609600" cy="838200"/>
          </a:xfrm>
          <a:prstGeom prst="curvedLeftArrow">
            <a:avLst>
              <a:gd name="adj1" fmla="val 27500"/>
              <a:gd name="adj2" fmla="val 55000"/>
              <a:gd name="adj3" fmla="val 33333"/>
            </a:avLst>
          </a:prstGeom>
          <a:solidFill>
            <a:srgbClr val="11FF60"/>
          </a:solidFill>
          <a:ln w="12700">
            <a:solidFill>
              <a:schemeClr val="tx1"/>
            </a:solidFill>
            <a:miter lim="800000"/>
            <a:headEnd type="none" w="sm" len="sm"/>
            <a:tailEnd type="none" w="sm" len="sm"/>
          </a:ln>
          <a:effectLst/>
        </p:spPr>
        <p:txBody>
          <a:bodyPr wrap="none" anchor="ctr"/>
          <a:lstStyle/>
          <a:p>
            <a:endParaRPr lang="tr-TR"/>
          </a:p>
        </p:txBody>
      </p:sp>
      <p:sp>
        <p:nvSpPr>
          <p:cNvPr id="50225" name="Rectangle 49"/>
          <p:cNvSpPr>
            <a:spLocks noChangeArrowheads="1"/>
          </p:cNvSpPr>
          <p:nvPr/>
        </p:nvSpPr>
        <p:spPr bwMode="auto">
          <a:xfrm>
            <a:off x="4230688" y="3962400"/>
            <a:ext cx="776287" cy="396875"/>
          </a:xfrm>
          <a:prstGeom prst="rect">
            <a:avLst/>
          </a:prstGeom>
          <a:noFill/>
          <a:ln w="12700">
            <a:noFill/>
            <a:miter lim="800000"/>
            <a:headEnd type="none" w="sm" len="sm"/>
            <a:tailEnd type="none" w="sm" len="sm"/>
          </a:ln>
          <a:effectLst/>
        </p:spPr>
        <p:txBody>
          <a:bodyPr wrap="none">
            <a:spAutoFit/>
          </a:bodyPr>
          <a:lstStyle/>
          <a:p>
            <a:r>
              <a:rPr lang="en-US" sz="2000">
                <a:solidFill>
                  <a:srgbClr val="CCFFCC"/>
                </a:solidFill>
                <a:sym typeface="Wingdings" pitchFamily="2" charset="2"/>
              </a:rPr>
              <a:t> Mn</a:t>
            </a:r>
            <a:r>
              <a:rPr lang="en-US" sz="2000" baseline="30000">
                <a:solidFill>
                  <a:srgbClr val="CCFFCC"/>
                </a:solidFill>
                <a:sym typeface="Wingdings" pitchFamily="2" charset="2"/>
              </a:rPr>
              <a:t>2+</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WINNT\Profiles\mlaforce\Desktop\pictures\reflection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1203" name="Rectangle 3"/>
          <p:cNvSpPr>
            <a:spLocks noChangeArrowheads="1"/>
          </p:cNvSpPr>
          <p:nvPr/>
        </p:nvSpPr>
        <p:spPr bwMode="auto">
          <a:xfrm>
            <a:off x="304800" y="381000"/>
            <a:ext cx="8305800" cy="1143000"/>
          </a:xfrm>
          <a:prstGeom prst="rect">
            <a:avLst/>
          </a:prstGeom>
          <a:noFill/>
          <a:ln w="9525">
            <a:noFill/>
            <a:miter lim="800000"/>
            <a:headEnd/>
            <a:tailEnd/>
          </a:ln>
          <a:effectLst>
            <a:outerShdw dist="35921" dir="2700000" algn="ctr" rotWithShape="0">
              <a:schemeClr val="tx1"/>
            </a:outerShdw>
          </a:effectLst>
        </p:spPr>
        <p:txBody>
          <a:bodyPr lIns="92075" tIns="46038" rIns="92075" bIns="46038" anchor="ctr"/>
          <a:lstStyle/>
          <a:p>
            <a:pPr algn="ctr"/>
            <a:r>
              <a:rPr lang="en-US" sz="4000">
                <a:solidFill>
                  <a:schemeClr val="bg2"/>
                </a:solidFill>
              </a:rPr>
              <a:t>Redoximorphic Features</a:t>
            </a:r>
          </a:p>
        </p:txBody>
      </p:sp>
      <p:pic>
        <p:nvPicPr>
          <p:cNvPr id="51204" name="Picture 4" descr="C:\Documents and Settings\fendorf\My Documents\My Pictures\redox_clod.jpg"/>
          <p:cNvPicPr>
            <a:picLocks noChangeAspect="1" noChangeArrowheads="1"/>
          </p:cNvPicPr>
          <p:nvPr/>
        </p:nvPicPr>
        <p:blipFill>
          <a:blip r:embed="rId3" cstate="print">
            <a:lum bright="-12000" contrast="6000"/>
          </a:blip>
          <a:srcRect b="19737"/>
          <a:stretch>
            <a:fillRect/>
          </a:stretch>
        </p:blipFill>
        <p:spPr bwMode="auto">
          <a:xfrm>
            <a:off x="228600" y="3581400"/>
            <a:ext cx="2481263" cy="2971800"/>
          </a:xfrm>
          <a:prstGeom prst="rect">
            <a:avLst/>
          </a:prstGeom>
          <a:noFill/>
          <a:ln w="38100">
            <a:solidFill>
              <a:schemeClr val="bg2"/>
            </a:solidFill>
            <a:miter lim="800000"/>
            <a:headEnd/>
            <a:tailEnd/>
          </a:ln>
        </p:spPr>
      </p:pic>
      <p:pic>
        <p:nvPicPr>
          <p:cNvPr id="51205" name="Picture 5" descr="C:\Documents and Settings\fendorf\My Documents\My Pictures\redox_iron-conc.jpg"/>
          <p:cNvPicPr>
            <a:picLocks noChangeAspect="1" noChangeArrowheads="1"/>
          </p:cNvPicPr>
          <p:nvPr/>
        </p:nvPicPr>
        <p:blipFill>
          <a:blip r:embed="rId4" cstate="print">
            <a:lum bright="12000"/>
          </a:blip>
          <a:srcRect l="11713" t="15627" r="25465" b="21870"/>
          <a:stretch>
            <a:fillRect/>
          </a:stretch>
        </p:blipFill>
        <p:spPr bwMode="auto">
          <a:xfrm>
            <a:off x="3200400" y="3276600"/>
            <a:ext cx="1981200" cy="1646238"/>
          </a:xfrm>
          <a:prstGeom prst="rect">
            <a:avLst/>
          </a:prstGeom>
          <a:noFill/>
          <a:ln w="28575">
            <a:solidFill>
              <a:srgbClr val="000000"/>
            </a:solidFill>
            <a:miter lim="800000"/>
            <a:headEnd/>
            <a:tailEnd/>
          </a:ln>
        </p:spPr>
      </p:pic>
      <p:sp>
        <p:nvSpPr>
          <p:cNvPr id="51206" name="Rectangle 6"/>
          <p:cNvSpPr>
            <a:spLocks noChangeArrowheads="1"/>
          </p:cNvSpPr>
          <p:nvPr/>
        </p:nvSpPr>
        <p:spPr bwMode="auto">
          <a:xfrm>
            <a:off x="1981200" y="4953000"/>
            <a:ext cx="228600" cy="228600"/>
          </a:xfrm>
          <a:prstGeom prst="rect">
            <a:avLst/>
          </a:prstGeom>
          <a:noFill/>
          <a:ln w="12700">
            <a:solidFill>
              <a:schemeClr val="tx1"/>
            </a:solidFill>
            <a:miter lim="800000"/>
            <a:headEnd type="none" w="sm" len="sm"/>
            <a:tailEnd type="none" w="sm" len="sm"/>
          </a:ln>
          <a:effectLst/>
        </p:spPr>
        <p:txBody>
          <a:bodyPr wrap="none" anchor="ctr"/>
          <a:lstStyle/>
          <a:p>
            <a:endParaRPr lang="tr-TR"/>
          </a:p>
        </p:txBody>
      </p:sp>
      <p:sp>
        <p:nvSpPr>
          <p:cNvPr id="51207" name="Line 7"/>
          <p:cNvSpPr>
            <a:spLocks noChangeShapeType="1"/>
          </p:cNvSpPr>
          <p:nvPr/>
        </p:nvSpPr>
        <p:spPr bwMode="auto">
          <a:xfrm flipV="1">
            <a:off x="1981200" y="3276600"/>
            <a:ext cx="1219200" cy="1676400"/>
          </a:xfrm>
          <a:prstGeom prst="line">
            <a:avLst/>
          </a:prstGeom>
          <a:noFill/>
          <a:ln w="12700">
            <a:solidFill>
              <a:schemeClr val="tx1"/>
            </a:solidFill>
            <a:round/>
            <a:headEnd type="none" w="sm" len="sm"/>
            <a:tailEnd type="none" w="sm" len="sm"/>
          </a:ln>
          <a:effectLst/>
        </p:spPr>
        <p:txBody>
          <a:bodyPr/>
          <a:lstStyle/>
          <a:p>
            <a:endParaRPr lang="tr-TR"/>
          </a:p>
        </p:txBody>
      </p:sp>
      <p:sp>
        <p:nvSpPr>
          <p:cNvPr id="51208" name="Line 8"/>
          <p:cNvSpPr>
            <a:spLocks noChangeShapeType="1"/>
          </p:cNvSpPr>
          <p:nvPr/>
        </p:nvSpPr>
        <p:spPr bwMode="auto">
          <a:xfrm flipV="1">
            <a:off x="2209800" y="3276600"/>
            <a:ext cx="2971800" cy="1676400"/>
          </a:xfrm>
          <a:prstGeom prst="line">
            <a:avLst/>
          </a:prstGeom>
          <a:noFill/>
          <a:ln w="12700">
            <a:solidFill>
              <a:schemeClr val="tx1"/>
            </a:solidFill>
            <a:round/>
            <a:headEnd type="none" w="sm" len="sm"/>
            <a:tailEnd type="none" w="sm" len="sm"/>
          </a:ln>
          <a:effectLst/>
        </p:spPr>
        <p:txBody>
          <a:bodyPr/>
          <a:lstStyle/>
          <a:p>
            <a:endParaRPr lang="tr-TR"/>
          </a:p>
        </p:txBody>
      </p:sp>
      <p:sp>
        <p:nvSpPr>
          <p:cNvPr id="51209" name="Line 9"/>
          <p:cNvSpPr>
            <a:spLocks noChangeShapeType="1"/>
          </p:cNvSpPr>
          <p:nvPr/>
        </p:nvSpPr>
        <p:spPr bwMode="auto">
          <a:xfrm flipV="1">
            <a:off x="1981200" y="4953000"/>
            <a:ext cx="1219200" cy="228600"/>
          </a:xfrm>
          <a:prstGeom prst="line">
            <a:avLst/>
          </a:prstGeom>
          <a:noFill/>
          <a:ln w="12700">
            <a:solidFill>
              <a:schemeClr val="tx1"/>
            </a:solidFill>
            <a:round/>
            <a:headEnd type="none" w="sm" len="sm"/>
            <a:tailEnd type="none" w="sm" len="sm"/>
          </a:ln>
          <a:effectLst/>
        </p:spPr>
        <p:txBody>
          <a:bodyPr/>
          <a:lstStyle/>
          <a:p>
            <a:endParaRPr lang="tr-TR"/>
          </a:p>
        </p:txBody>
      </p:sp>
      <p:sp>
        <p:nvSpPr>
          <p:cNvPr id="51210" name="Line 10"/>
          <p:cNvSpPr>
            <a:spLocks noChangeShapeType="1"/>
          </p:cNvSpPr>
          <p:nvPr/>
        </p:nvSpPr>
        <p:spPr bwMode="auto">
          <a:xfrm flipV="1">
            <a:off x="2209800" y="4953000"/>
            <a:ext cx="2971800" cy="228600"/>
          </a:xfrm>
          <a:prstGeom prst="line">
            <a:avLst/>
          </a:prstGeom>
          <a:noFill/>
          <a:ln w="12700">
            <a:solidFill>
              <a:schemeClr val="tx1"/>
            </a:solidFill>
            <a:round/>
            <a:headEnd type="none" w="sm" len="sm"/>
            <a:tailEnd type="none" w="sm" len="sm"/>
          </a:ln>
          <a:effectLst/>
        </p:spPr>
        <p:txBody>
          <a:bodyPr/>
          <a:lstStyle/>
          <a:p>
            <a:endParaRPr lang="tr-TR"/>
          </a:p>
        </p:txBody>
      </p:sp>
      <p:sp>
        <p:nvSpPr>
          <p:cNvPr id="51211" name="Text Box 11"/>
          <p:cNvSpPr txBox="1">
            <a:spLocks noChangeArrowheads="1"/>
          </p:cNvSpPr>
          <p:nvPr/>
        </p:nvSpPr>
        <p:spPr bwMode="auto">
          <a:xfrm>
            <a:off x="6019800" y="5181600"/>
            <a:ext cx="2895600" cy="1004888"/>
          </a:xfrm>
          <a:prstGeom prst="rect">
            <a:avLst/>
          </a:prstGeom>
          <a:noFill/>
          <a:ln w="12700">
            <a:noFill/>
            <a:miter lim="800000"/>
            <a:headEnd type="none" w="sm" len="sm"/>
            <a:tailEnd type="none" w="sm" len="sm"/>
          </a:ln>
          <a:effectLst/>
        </p:spPr>
        <p:txBody>
          <a:bodyPr>
            <a:spAutoFit/>
          </a:bodyPr>
          <a:lstStyle/>
          <a:p>
            <a:pPr>
              <a:spcBef>
                <a:spcPct val="50000"/>
              </a:spcBef>
            </a:pPr>
            <a:r>
              <a:rPr lang="en-US"/>
              <a:t>- Soil colors</a:t>
            </a:r>
          </a:p>
          <a:p>
            <a:pPr>
              <a:spcBef>
                <a:spcPct val="50000"/>
              </a:spcBef>
            </a:pPr>
            <a:r>
              <a:rPr lang="en-US"/>
              <a:t>- Color Distribution</a:t>
            </a:r>
          </a:p>
        </p:txBody>
      </p:sp>
    </p:spTree>
  </p:cSld>
  <p:clrMapOvr>
    <a:masterClrMapping/>
  </p:clrMapOvr>
  <p:transition spd="med">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533400" y="304800"/>
            <a:ext cx="4648200" cy="533400"/>
          </a:xfrm>
          <a:prstGeom prst="rect">
            <a:avLst/>
          </a:prstGeom>
          <a:noFill/>
          <a:ln w="9525">
            <a:noFill/>
            <a:miter lim="800000"/>
            <a:headEnd/>
            <a:tailEnd/>
          </a:ln>
          <a:effectLst/>
        </p:spPr>
        <p:txBody>
          <a:bodyPr lIns="92075" tIns="46038" rIns="92075" bIns="46038" anchor="ctr"/>
          <a:lstStyle/>
          <a:p>
            <a:r>
              <a:rPr lang="en-US" sz="2800">
                <a:solidFill>
                  <a:schemeClr val="tx2"/>
                </a:solidFill>
              </a:rPr>
              <a:t>Soil Colors</a:t>
            </a:r>
          </a:p>
        </p:txBody>
      </p:sp>
      <p:sp>
        <p:nvSpPr>
          <p:cNvPr id="52227" name="Text Box 3"/>
          <p:cNvSpPr txBox="1">
            <a:spLocks noChangeArrowheads="1"/>
          </p:cNvSpPr>
          <p:nvPr/>
        </p:nvSpPr>
        <p:spPr bwMode="auto">
          <a:xfrm>
            <a:off x="1066800" y="1843088"/>
            <a:ext cx="7315200" cy="1552575"/>
          </a:xfrm>
          <a:prstGeom prst="rect">
            <a:avLst/>
          </a:prstGeom>
          <a:noFill/>
          <a:ln w="12700">
            <a:noFill/>
            <a:miter lim="800000"/>
            <a:headEnd type="none" w="sm" len="sm"/>
            <a:tailEnd type="none" w="sm" len="sm"/>
          </a:ln>
          <a:effectLst/>
        </p:spPr>
        <p:txBody>
          <a:bodyPr>
            <a:spAutoFit/>
          </a:bodyPr>
          <a:lstStyle/>
          <a:p>
            <a:pPr>
              <a:spcBef>
                <a:spcPct val="50000"/>
              </a:spcBef>
              <a:tabLst>
                <a:tab pos="4513263" algn="l"/>
              </a:tabLst>
            </a:pPr>
            <a:r>
              <a:rPr lang="en-US">
                <a:latin typeface="Arial" pitchFamily="34" charset="0"/>
              </a:rPr>
              <a:t>Yellow -&gt; Orange -&gt; Red	Fe(III) minerals</a:t>
            </a:r>
          </a:p>
          <a:p>
            <a:pPr>
              <a:spcBef>
                <a:spcPct val="50000"/>
              </a:spcBef>
              <a:tabLst>
                <a:tab pos="4513263" algn="l"/>
              </a:tabLst>
            </a:pPr>
            <a:r>
              <a:rPr lang="en-US">
                <a:latin typeface="Arial" pitchFamily="34" charset="0"/>
              </a:rPr>
              <a:t>Black (veneer)	Mn(IV) minerals</a:t>
            </a:r>
          </a:p>
          <a:p>
            <a:pPr>
              <a:spcBef>
                <a:spcPct val="50000"/>
              </a:spcBef>
              <a:tabLst>
                <a:tab pos="4513263" algn="l"/>
              </a:tabLst>
            </a:pPr>
            <a:r>
              <a:rPr lang="en-US">
                <a:latin typeface="Arial" pitchFamily="34" charset="0"/>
              </a:rPr>
              <a:t>Dark Brown (disseminated)	Organic Matter</a:t>
            </a:r>
          </a:p>
        </p:txBody>
      </p:sp>
      <p:sp>
        <p:nvSpPr>
          <p:cNvPr id="52228" name="Text Box 4"/>
          <p:cNvSpPr txBox="1">
            <a:spLocks noChangeArrowheads="1"/>
          </p:cNvSpPr>
          <p:nvPr/>
        </p:nvSpPr>
        <p:spPr bwMode="auto">
          <a:xfrm>
            <a:off x="914400" y="1385888"/>
            <a:ext cx="2949575" cy="457200"/>
          </a:xfrm>
          <a:prstGeom prst="rect">
            <a:avLst/>
          </a:prstGeom>
          <a:noFill/>
          <a:ln w="12700">
            <a:noFill/>
            <a:miter lim="800000"/>
            <a:headEnd type="none" w="sm" len="sm"/>
            <a:tailEnd type="none" w="sm" len="sm"/>
          </a:ln>
          <a:effectLst/>
        </p:spPr>
        <p:txBody>
          <a:bodyPr wrap="none">
            <a:spAutoFit/>
          </a:bodyPr>
          <a:lstStyle/>
          <a:p>
            <a:r>
              <a:rPr lang="en-US" u="sng"/>
              <a:t>Aerobic Environments</a:t>
            </a:r>
          </a:p>
        </p:txBody>
      </p:sp>
      <p:sp>
        <p:nvSpPr>
          <p:cNvPr id="52229" name="Text Box 5"/>
          <p:cNvSpPr txBox="1">
            <a:spLocks noChangeArrowheads="1"/>
          </p:cNvSpPr>
          <p:nvPr/>
        </p:nvSpPr>
        <p:spPr bwMode="auto">
          <a:xfrm>
            <a:off x="1143000" y="4329113"/>
            <a:ext cx="7315200" cy="1004887"/>
          </a:xfrm>
          <a:prstGeom prst="rect">
            <a:avLst/>
          </a:prstGeom>
          <a:noFill/>
          <a:ln w="12700">
            <a:noFill/>
            <a:miter lim="800000"/>
            <a:headEnd type="none" w="sm" len="sm"/>
            <a:tailEnd type="none" w="sm" len="sm"/>
          </a:ln>
          <a:effectLst/>
        </p:spPr>
        <p:txBody>
          <a:bodyPr>
            <a:spAutoFit/>
          </a:bodyPr>
          <a:lstStyle/>
          <a:p>
            <a:pPr>
              <a:spcBef>
                <a:spcPct val="50000"/>
              </a:spcBef>
              <a:tabLst>
                <a:tab pos="4513263" algn="l"/>
              </a:tabLst>
            </a:pPr>
            <a:r>
              <a:rPr lang="en-US">
                <a:latin typeface="Arial" pitchFamily="34" charset="0"/>
              </a:rPr>
              <a:t>Gray -&gt; Green -&gt; Black	Fe(II) minerals</a:t>
            </a:r>
          </a:p>
          <a:p>
            <a:pPr>
              <a:spcBef>
                <a:spcPct val="50000"/>
              </a:spcBef>
              <a:tabLst>
                <a:tab pos="4513263" algn="l"/>
              </a:tabLst>
            </a:pPr>
            <a:r>
              <a:rPr lang="en-US">
                <a:latin typeface="Arial" pitchFamily="34" charset="0"/>
              </a:rPr>
              <a:t>Dark Brown (disseminated)	Organic Matter</a:t>
            </a:r>
          </a:p>
        </p:txBody>
      </p:sp>
      <p:sp>
        <p:nvSpPr>
          <p:cNvPr id="52230" name="Text Box 6"/>
          <p:cNvSpPr txBox="1">
            <a:spLocks noChangeArrowheads="1"/>
          </p:cNvSpPr>
          <p:nvPr/>
        </p:nvSpPr>
        <p:spPr bwMode="auto">
          <a:xfrm>
            <a:off x="914400" y="3900488"/>
            <a:ext cx="3236913" cy="457200"/>
          </a:xfrm>
          <a:prstGeom prst="rect">
            <a:avLst/>
          </a:prstGeom>
          <a:noFill/>
          <a:ln w="12700">
            <a:noFill/>
            <a:miter lim="800000"/>
            <a:headEnd type="none" w="sm" len="sm"/>
            <a:tailEnd type="none" w="sm" len="sm"/>
          </a:ln>
          <a:effectLst/>
        </p:spPr>
        <p:txBody>
          <a:bodyPr wrap="none">
            <a:spAutoFit/>
          </a:bodyPr>
          <a:lstStyle/>
          <a:p>
            <a:r>
              <a:rPr lang="en-US" u="sng"/>
              <a:t>Anaerobic Environments</a:t>
            </a:r>
          </a:p>
        </p:txBody>
      </p:sp>
      <p:pic>
        <p:nvPicPr>
          <p:cNvPr id="52231" name="Picture 7" descr="C:\Documents and Settings\fendorf\My Documents\My Pictures\munsell_colors.jpg"/>
          <p:cNvPicPr>
            <a:picLocks noChangeAspect="1" noChangeArrowheads="1"/>
          </p:cNvPicPr>
          <p:nvPr/>
        </p:nvPicPr>
        <p:blipFill>
          <a:blip r:embed="rId2" cstate="print">
            <a:lum bright="-30000" contrast="30000"/>
          </a:blip>
          <a:srcRect/>
          <a:stretch>
            <a:fillRect/>
          </a:stretch>
        </p:blipFill>
        <p:spPr bwMode="auto">
          <a:xfrm>
            <a:off x="6705600" y="190500"/>
            <a:ext cx="1981200" cy="148590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C:\Documents and Settings\fendorf\My Documents\My Pictures\MVC-004F.JPG"/>
          <p:cNvPicPr>
            <a:picLocks noChangeAspect="1" noChangeArrowheads="1"/>
          </p:cNvPicPr>
          <p:nvPr/>
        </p:nvPicPr>
        <p:blipFill>
          <a:blip r:embed="rId2" cstate="print"/>
          <a:srcRect l="10417" t="38889" r="9375" b="15277"/>
          <a:stretch>
            <a:fillRect/>
          </a:stretch>
        </p:blipFill>
        <p:spPr bwMode="auto">
          <a:xfrm>
            <a:off x="2819400" y="990600"/>
            <a:ext cx="4114800" cy="1958975"/>
          </a:xfrm>
          <a:prstGeom prst="rect">
            <a:avLst/>
          </a:prstGeom>
          <a:noFill/>
        </p:spPr>
      </p:pic>
      <p:pic>
        <p:nvPicPr>
          <p:cNvPr id="53251" name="Picture 3" descr="C:\Documents and Settings\fendorf\My Documents\My Pictures\profile on shovel2.JPG"/>
          <p:cNvPicPr>
            <a:picLocks noChangeAspect="1" noChangeArrowheads="1"/>
          </p:cNvPicPr>
          <p:nvPr/>
        </p:nvPicPr>
        <p:blipFill>
          <a:blip r:embed="rId3" cstate="print"/>
          <a:srcRect l="26190" r="16667"/>
          <a:stretch>
            <a:fillRect/>
          </a:stretch>
        </p:blipFill>
        <p:spPr bwMode="auto">
          <a:xfrm>
            <a:off x="7086600" y="800100"/>
            <a:ext cx="1828800" cy="2400300"/>
          </a:xfrm>
          <a:prstGeom prst="rect">
            <a:avLst/>
          </a:prstGeom>
          <a:noFill/>
        </p:spPr>
      </p:pic>
      <p:pic>
        <p:nvPicPr>
          <p:cNvPr id="53252" name="Picture 4" descr="C:\Documents and Settings\fendorf\My Documents\My Pictures\redox_iron-pores.jpg"/>
          <p:cNvPicPr>
            <a:picLocks noChangeAspect="1" noChangeArrowheads="1"/>
          </p:cNvPicPr>
          <p:nvPr/>
        </p:nvPicPr>
        <p:blipFill>
          <a:blip r:embed="rId4" cstate="print">
            <a:lum bright="24000" contrast="18000"/>
          </a:blip>
          <a:srcRect l="5977" t="40863" r="25281" b="21263"/>
          <a:stretch>
            <a:fillRect/>
          </a:stretch>
        </p:blipFill>
        <p:spPr bwMode="auto">
          <a:xfrm>
            <a:off x="533400" y="3200400"/>
            <a:ext cx="3505200" cy="1447800"/>
          </a:xfrm>
          <a:prstGeom prst="rect">
            <a:avLst/>
          </a:prstGeom>
          <a:noFill/>
        </p:spPr>
      </p:pic>
      <p:pic>
        <p:nvPicPr>
          <p:cNvPr id="53253" name="Picture 5" descr="C:\Documents and Settings\fendorf\My Documents\My Pictures\redox_gray-red.jpg"/>
          <p:cNvPicPr>
            <a:picLocks noChangeAspect="1" noChangeArrowheads="1"/>
          </p:cNvPicPr>
          <p:nvPr/>
        </p:nvPicPr>
        <p:blipFill>
          <a:blip r:embed="rId5" cstate="print"/>
          <a:srcRect l="38889" t="7407" r="8333" b="11111"/>
          <a:stretch>
            <a:fillRect/>
          </a:stretch>
        </p:blipFill>
        <p:spPr bwMode="auto">
          <a:xfrm>
            <a:off x="3048000" y="4343400"/>
            <a:ext cx="2039938" cy="2362200"/>
          </a:xfrm>
          <a:prstGeom prst="rect">
            <a:avLst/>
          </a:prstGeom>
          <a:noFill/>
        </p:spPr>
      </p:pic>
      <p:pic>
        <p:nvPicPr>
          <p:cNvPr id="53254" name="Picture 6" descr="C:\Documents and Settings\fendorf\My Documents\My Pictures\redox_iron-conc.jpg"/>
          <p:cNvPicPr>
            <a:picLocks noChangeAspect="1" noChangeArrowheads="1"/>
          </p:cNvPicPr>
          <p:nvPr/>
        </p:nvPicPr>
        <p:blipFill>
          <a:blip r:embed="rId6" cstate="print">
            <a:lum bright="12000"/>
          </a:blip>
          <a:srcRect l="11713" t="15627" r="25465" b="21870"/>
          <a:stretch>
            <a:fillRect/>
          </a:stretch>
        </p:blipFill>
        <p:spPr bwMode="auto">
          <a:xfrm>
            <a:off x="685800" y="5105400"/>
            <a:ext cx="1981200" cy="1646238"/>
          </a:xfrm>
          <a:prstGeom prst="rect">
            <a:avLst/>
          </a:prstGeom>
          <a:noFill/>
          <a:ln w="28575">
            <a:solidFill>
              <a:srgbClr val="000000"/>
            </a:solidFill>
            <a:miter lim="800000"/>
            <a:headEnd/>
            <a:tailEnd/>
          </a:ln>
        </p:spPr>
      </p:pic>
      <p:pic>
        <p:nvPicPr>
          <p:cNvPr id="53255" name="Picture 7" descr="C:\Documents and Settings\fendorf\My Documents\My Pictures\munsell_colors.jpg"/>
          <p:cNvPicPr>
            <a:picLocks noChangeAspect="1" noChangeArrowheads="1"/>
          </p:cNvPicPr>
          <p:nvPr/>
        </p:nvPicPr>
        <p:blipFill>
          <a:blip r:embed="rId7" cstate="print">
            <a:lum bright="-30000" contrast="30000"/>
          </a:blip>
          <a:srcRect/>
          <a:stretch>
            <a:fillRect/>
          </a:stretch>
        </p:blipFill>
        <p:spPr bwMode="auto">
          <a:xfrm>
            <a:off x="152400" y="1066800"/>
            <a:ext cx="2438400" cy="1828800"/>
          </a:xfrm>
          <a:prstGeom prst="rect">
            <a:avLst/>
          </a:prstGeom>
          <a:noFill/>
        </p:spPr>
      </p:pic>
      <p:sp>
        <p:nvSpPr>
          <p:cNvPr id="53256" name="Text Box 8"/>
          <p:cNvSpPr txBox="1">
            <a:spLocks noChangeArrowheads="1"/>
          </p:cNvSpPr>
          <p:nvPr/>
        </p:nvSpPr>
        <p:spPr bwMode="auto">
          <a:xfrm>
            <a:off x="762000" y="6175375"/>
            <a:ext cx="1778000" cy="671513"/>
          </a:xfrm>
          <a:prstGeom prst="rect">
            <a:avLst/>
          </a:prstGeom>
          <a:noFill/>
          <a:ln w="12700">
            <a:noFill/>
            <a:miter lim="800000"/>
            <a:headEnd type="none" w="sm" len="sm"/>
            <a:tailEnd type="none" w="sm" len="sm"/>
          </a:ln>
          <a:effectLst/>
        </p:spPr>
        <p:txBody>
          <a:bodyPr wrap="none">
            <a:spAutoFit/>
          </a:bodyPr>
          <a:lstStyle/>
          <a:p>
            <a:r>
              <a:rPr lang="en-US" sz="2000"/>
              <a:t>Iron masses</a:t>
            </a:r>
          </a:p>
          <a:p>
            <a:r>
              <a:rPr lang="en-US" sz="1800"/>
              <a:t>Redox depletions</a:t>
            </a:r>
          </a:p>
        </p:txBody>
      </p:sp>
      <p:sp>
        <p:nvSpPr>
          <p:cNvPr id="53257" name="Text Box 9"/>
          <p:cNvSpPr txBox="1">
            <a:spLocks noChangeArrowheads="1"/>
          </p:cNvSpPr>
          <p:nvPr/>
        </p:nvSpPr>
        <p:spPr bwMode="auto">
          <a:xfrm>
            <a:off x="1203325" y="4281488"/>
            <a:ext cx="1430338" cy="396875"/>
          </a:xfrm>
          <a:prstGeom prst="rect">
            <a:avLst/>
          </a:prstGeom>
          <a:solidFill>
            <a:srgbClr val="2B2107"/>
          </a:solidFill>
          <a:ln w="12700">
            <a:noFill/>
            <a:miter lim="800000"/>
            <a:headEnd type="none" w="sm" len="sm"/>
            <a:tailEnd type="none" w="sm" len="sm"/>
          </a:ln>
          <a:effectLst/>
        </p:spPr>
        <p:txBody>
          <a:bodyPr wrap="none">
            <a:spAutoFit/>
          </a:bodyPr>
          <a:lstStyle/>
          <a:p>
            <a:r>
              <a:rPr lang="en-US" sz="2000"/>
              <a:t>Root linings</a:t>
            </a:r>
          </a:p>
        </p:txBody>
      </p:sp>
      <p:sp>
        <p:nvSpPr>
          <p:cNvPr id="53258" name="Text Box 10"/>
          <p:cNvSpPr txBox="1">
            <a:spLocks noChangeArrowheads="1"/>
          </p:cNvSpPr>
          <p:nvPr/>
        </p:nvSpPr>
        <p:spPr bwMode="auto">
          <a:xfrm>
            <a:off x="2971800" y="6003925"/>
            <a:ext cx="1069975" cy="701675"/>
          </a:xfrm>
          <a:prstGeom prst="rect">
            <a:avLst/>
          </a:prstGeom>
          <a:solidFill>
            <a:srgbClr val="2B2107"/>
          </a:solidFill>
          <a:ln w="12700">
            <a:noFill/>
            <a:miter lim="800000"/>
            <a:headEnd type="none" w="sm" len="sm"/>
            <a:tailEnd type="none" w="sm" len="sm"/>
          </a:ln>
          <a:effectLst/>
        </p:spPr>
        <p:txBody>
          <a:bodyPr wrap="none">
            <a:spAutoFit/>
          </a:bodyPr>
          <a:lstStyle/>
          <a:p>
            <a:r>
              <a:rPr lang="en-US" sz="2000"/>
              <a:t>Mottling</a:t>
            </a:r>
          </a:p>
          <a:p>
            <a:r>
              <a:rPr lang="en-US" sz="2000"/>
              <a:t>Nodules</a:t>
            </a:r>
          </a:p>
        </p:txBody>
      </p:sp>
      <p:sp>
        <p:nvSpPr>
          <p:cNvPr id="53259" name="Text Box 11"/>
          <p:cNvSpPr txBox="1">
            <a:spLocks noChangeArrowheads="1"/>
          </p:cNvSpPr>
          <p:nvPr/>
        </p:nvSpPr>
        <p:spPr bwMode="auto">
          <a:xfrm>
            <a:off x="3810000" y="609600"/>
            <a:ext cx="1884363" cy="457200"/>
          </a:xfrm>
          <a:prstGeom prst="rect">
            <a:avLst/>
          </a:prstGeom>
          <a:noFill/>
          <a:ln w="12700">
            <a:noFill/>
            <a:miter lim="800000"/>
            <a:headEnd type="none" w="sm" len="sm"/>
            <a:tailEnd type="none" w="sm" len="sm"/>
          </a:ln>
          <a:effectLst/>
        </p:spPr>
        <p:txBody>
          <a:bodyPr wrap="none">
            <a:spAutoFit/>
          </a:bodyPr>
          <a:lstStyle/>
          <a:p>
            <a:r>
              <a:rPr lang="en-US"/>
              <a:t>Gleyed colors</a:t>
            </a:r>
          </a:p>
        </p:txBody>
      </p:sp>
      <p:sp>
        <p:nvSpPr>
          <p:cNvPr id="53260" name="Line 12"/>
          <p:cNvSpPr>
            <a:spLocks noChangeShapeType="1"/>
          </p:cNvSpPr>
          <p:nvPr/>
        </p:nvSpPr>
        <p:spPr bwMode="auto">
          <a:xfrm>
            <a:off x="3810000" y="1066800"/>
            <a:ext cx="1905000" cy="0"/>
          </a:xfrm>
          <a:prstGeom prst="line">
            <a:avLst/>
          </a:prstGeom>
          <a:noFill/>
          <a:ln w="57150">
            <a:solidFill>
              <a:schemeClr val="bg2"/>
            </a:solidFill>
            <a:round/>
            <a:headEnd type="none" w="sm" len="sm"/>
            <a:tailEnd type="triangle" w="sm" len="sm"/>
          </a:ln>
          <a:effectLst/>
        </p:spPr>
        <p:txBody>
          <a:bodyPr/>
          <a:lstStyle/>
          <a:p>
            <a:endParaRPr lang="tr-TR"/>
          </a:p>
        </p:txBody>
      </p:sp>
      <p:sp>
        <p:nvSpPr>
          <p:cNvPr id="53261" name="Rectangle 13"/>
          <p:cNvSpPr>
            <a:spLocks noChangeArrowheads="1"/>
          </p:cNvSpPr>
          <p:nvPr/>
        </p:nvSpPr>
        <p:spPr bwMode="auto">
          <a:xfrm>
            <a:off x="76200" y="0"/>
            <a:ext cx="4648200" cy="533400"/>
          </a:xfrm>
          <a:prstGeom prst="rect">
            <a:avLst/>
          </a:prstGeom>
          <a:noFill/>
          <a:ln w="9525">
            <a:noFill/>
            <a:miter lim="800000"/>
            <a:headEnd/>
            <a:tailEnd/>
          </a:ln>
          <a:effectLst/>
        </p:spPr>
        <p:txBody>
          <a:bodyPr lIns="92075" tIns="46038" rIns="92075" bIns="46038" anchor="ctr"/>
          <a:lstStyle/>
          <a:p>
            <a:pPr algn="ctr"/>
            <a:r>
              <a:rPr lang="en-US" sz="2800">
                <a:solidFill>
                  <a:schemeClr val="tx2"/>
                </a:solidFill>
              </a:rPr>
              <a:t>Redoximorphic Features</a:t>
            </a:r>
          </a:p>
        </p:txBody>
      </p:sp>
      <p:pic>
        <p:nvPicPr>
          <p:cNvPr id="53262" name="Picture 14"/>
          <p:cNvPicPr>
            <a:picLocks noChangeAspect="1" noChangeArrowheads="1"/>
          </p:cNvPicPr>
          <p:nvPr/>
        </p:nvPicPr>
        <p:blipFill>
          <a:blip r:embed="rId8" cstate="print"/>
          <a:srcRect/>
          <a:stretch>
            <a:fillRect/>
          </a:stretch>
        </p:blipFill>
        <p:spPr bwMode="auto">
          <a:xfrm>
            <a:off x="6781800" y="3429000"/>
            <a:ext cx="1825625" cy="2057400"/>
          </a:xfrm>
          <a:prstGeom prst="rect">
            <a:avLst/>
          </a:prstGeom>
          <a:noFill/>
          <a:ln w="12700">
            <a:noFill/>
            <a:miter lim="800000"/>
            <a:headEnd type="none" w="sm" len="sm"/>
            <a:tailEnd type="none" w="sm" len="sm"/>
          </a:ln>
          <a:effectLst/>
        </p:spPr>
      </p:pic>
      <p:sp>
        <p:nvSpPr>
          <p:cNvPr id="53263" name="Text Box 15"/>
          <p:cNvSpPr txBox="1">
            <a:spLocks noChangeArrowheads="1"/>
          </p:cNvSpPr>
          <p:nvPr/>
        </p:nvSpPr>
        <p:spPr bwMode="auto">
          <a:xfrm>
            <a:off x="6781800" y="5002213"/>
            <a:ext cx="1865313" cy="396875"/>
          </a:xfrm>
          <a:prstGeom prst="rect">
            <a:avLst/>
          </a:prstGeom>
          <a:noFill/>
          <a:ln w="12700">
            <a:noFill/>
            <a:miter lim="800000"/>
            <a:headEnd type="none" w="sm" len="sm"/>
            <a:tailEnd type="none" w="sm" len="sm"/>
          </a:ln>
          <a:effectLst/>
        </p:spPr>
        <p:txBody>
          <a:bodyPr wrap="none">
            <a:spAutoFit/>
          </a:bodyPr>
          <a:lstStyle/>
          <a:p>
            <a:r>
              <a:rPr lang="en-US" sz="2000" b="1">
                <a:effectLst>
                  <a:outerShdw blurRad="38100" dist="38100" dir="2700000" algn="tl">
                    <a:srgbClr val="000000"/>
                  </a:outerShdw>
                </a:effectLst>
              </a:rPr>
              <a:t>Histic Horizons</a:t>
            </a:r>
          </a:p>
        </p:txBody>
      </p:sp>
      <p:sp>
        <p:nvSpPr>
          <p:cNvPr id="53264" name="Text Box 16"/>
          <p:cNvSpPr txBox="1">
            <a:spLocks noChangeArrowheads="1"/>
          </p:cNvSpPr>
          <p:nvPr/>
        </p:nvSpPr>
        <p:spPr bwMode="auto">
          <a:xfrm>
            <a:off x="6278563" y="6019800"/>
            <a:ext cx="1951037" cy="457200"/>
          </a:xfrm>
          <a:prstGeom prst="rect">
            <a:avLst/>
          </a:prstGeom>
          <a:solidFill>
            <a:srgbClr val="2B2107"/>
          </a:solidFill>
          <a:ln w="12700">
            <a:noFill/>
            <a:miter lim="800000"/>
            <a:headEnd type="none" w="sm" len="sm"/>
            <a:tailEnd type="none" w="sm" len="sm"/>
          </a:ln>
          <a:effectLst/>
        </p:spPr>
        <p:txBody>
          <a:bodyPr wrap="none">
            <a:spAutoFit/>
          </a:bodyPr>
          <a:lstStyle/>
          <a:p>
            <a:r>
              <a:rPr lang="en-US"/>
              <a:t>“Rotten Eggs”</a:t>
            </a:r>
          </a:p>
        </p:txBody>
      </p:sp>
      <p:sp>
        <p:nvSpPr>
          <p:cNvPr id="53265" name="Rectangle 17"/>
          <p:cNvSpPr>
            <a:spLocks noChangeArrowheads="1"/>
          </p:cNvSpPr>
          <p:nvPr/>
        </p:nvSpPr>
        <p:spPr bwMode="auto">
          <a:xfrm>
            <a:off x="6096000" y="5867400"/>
            <a:ext cx="2438400" cy="838200"/>
          </a:xfrm>
          <a:prstGeom prst="rect">
            <a:avLst/>
          </a:prstGeom>
          <a:noFill/>
          <a:ln w="12700">
            <a:solidFill>
              <a:schemeClr val="tx1"/>
            </a:solidFill>
            <a:miter lim="800000"/>
            <a:headEnd type="none" w="sm" len="sm"/>
            <a:tailEnd type="none" w="sm" len="sm"/>
          </a:ln>
          <a:effectLst/>
        </p:spPr>
        <p:txBody>
          <a:bodyPr wrap="none" anchor="ctr"/>
          <a:lstStyle/>
          <a:p>
            <a:endParaRPr lang="tr-T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Freeform 2"/>
          <p:cNvSpPr>
            <a:spLocks/>
          </p:cNvSpPr>
          <p:nvPr/>
        </p:nvSpPr>
        <p:spPr bwMode="auto">
          <a:xfrm>
            <a:off x="1616075" y="2743200"/>
            <a:ext cx="5410200" cy="2514600"/>
          </a:xfrm>
          <a:custGeom>
            <a:avLst/>
            <a:gdLst/>
            <a:ahLst/>
            <a:cxnLst>
              <a:cxn ang="0">
                <a:pos x="0" y="0"/>
              </a:cxn>
              <a:cxn ang="0">
                <a:pos x="576" y="1248"/>
              </a:cxn>
              <a:cxn ang="0">
                <a:pos x="4944" y="1248"/>
              </a:cxn>
              <a:cxn ang="0">
                <a:pos x="4944" y="48"/>
              </a:cxn>
              <a:cxn ang="0">
                <a:pos x="4800" y="0"/>
              </a:cxn>
              <a:cxn ang="0">
                <a:pos x="4560" y="48"/>
              </a:cxn>
              <a:cxn ang="0">
                <a:pos x="4320" y="0"/>
              </a:cxn>
              <a:cxn ang="0">
                <a:pos x="4080" y="48"/>
              </a:cxn>
              <a:cxn ang="0">
                <a:pos x="3840" y="0"/>
              </a:cxn>
              <a:cxn ang="0">
                <a:pos x="3600" y="48"/>
              </a:cxn>
              <a:cxn ang="0">
                <a:pos x="3360" y="0"/>
              </a:cxn>
              <a:cxn ang="0">
                <a:pos x="3120" y="48"/>
              </a:cxn>
              <a:cxn ang="0">
                <a:pos x="2880" y="0"/>
              </a:cxn>
              <a:cxn ang="0">
                <a:pos x="2640" y="48"/>
              </a:cxn>
              <a:cxn ang="0">
                <a:pos x="2400" y="0"/>
              </a:cxn>
              <a:cxn ang="0">
                <a:pos x="2160" y="48"/>
              </a:cxn>
              <a:cxn ang="0">
                <a:pos x="1920" y="0"/>
              </a:cxn>
              <a:cxn ang="0">
                <a:pos x="1680" y="48"/>
              </a:cxn>
              <a:cxn ang="0">
                <a:pos x="1440" y="0"/>
              </a:cxn>
              <a:cxn ang="0">
                <a:pos x="1200" y="48"/>
              </a:cxn>
              <a:cxn ang="0">
                <a:pos x="960" y="0"/>
              </a:cxn>
              <a:cxn ang="0">
                <a:pos x="720" y="48"/>
              </a:cxn>
              <a:cxn ang="0">
                <a:pos x="480" y="0"/>
              </a:cxn>
              <a:cxn ang="0">
                <a:pos x="240" y="48"/>
              </a:cxn>
              <a:cxn ang="0">
                <a:pos x="0" y="0"/>
              </a:cxn>
            </a:cxnLst>
            <a:rect l="0" t="0" r="r" b="b"/>
            <a:pathLst>
              <a:path w="4945" h="1249">
                <a:moveTo>
                  <a:pt x="0" y="0"/>
                </a:moveTo>
                <a:lnTo>
                  <a:pt x="576" y="1248"/>
                </a:lnTo>
                <a:lnTo>
                  <a:pt x="4944" y="1248"/>
                </a:lnTo>
                <a:lnTo>
                  <a:pt x="4944" y="48"/>
                </a:lnTo>
                <a:lnTo>
                  <a:pt x="4800" y="0"/>
                </a:lnTo>
                <a:lnTo>
                  <a:pt x="4560" y="48"/>
                </a:lnTo>
                <a:lnTo>
                  <a:pt x="4320" y="0"/>
                </a:lnTo>
                <a:lnTo>
                  <a:pt x="4080" y="48"/>
                </a:lnTo>
                <a:lnTo>
                  <a:pt x="3840" y="0"/>
                </a:lnTo>
                <a:lnTo>
                  <a:pt x="3600" y="48"/>
                </a:lnTo>
                <a:lnTo>
                  <a:pt x="3360" y="0"/>
                </a:lnTo>
                <a:lnTo>
                  <a:pt x="3120" y="48"/>
                </a:lnTo>
                <a:lnTo>
                  <a:pt x="2880" y="0"/>
                </a:lnTo>
                <a:lnTo>
                  <a:pt x="2640" y="48"/>
                </a:lnTo>
                <a:lnTo>
                  <a:pt x="2400" y="0"/>
                </a:lnTo>
                <a:lnTo>
                  <a:pt x="2160" y="48"/>
                </a:lnTo>
                <a:lnTo>
                  <a:pt x="1920" y="0"/>
                </a:lnTo>
                <a:lnTo>
                  <a:pt x="1680" y="48"/>
                </a:lnTo>
                <a:lnTo>
                  <a:pt x="1440" y="0"/>
                </a:lnTo>
                <a:lnTo>
                  <a:pt x="1200" y="48"/>
                </a:lnTo>
                <a:lnTo>
                  <a:pt x="960" y="0"/>
                </a:lnTo>
                <a:lnTo>
                  <a:pt x="720" y="48"/>
                </a:lnTo>
                <a:lnTo>
                  <a:pt x="480" y="0"/>
                </a:lnTo>
                <a:lnTo>
                  <a:pt x="240" y="48"/>
                </a:lnTo>
                <a:lnTo>
                  <a:pt x="0" y="0"/>
                </a:lnTo>
              </a:path>
            </a:pathLst>
          </a:custGeom>
          <a:gradFill rotWithShape="0">
            <a:gsLst>
              <a:gs pos="0">
                <a:srgbClr val="00FFFF"/>
              </a:gs>
              <a:gs pos="100000">
                <a:schemeClr val="bg1"/>
              </a:gs>
            </a:gsLst>
            <a:lin ang="5400000" scaled="1"/>
          </a:gradFill>
          <a:ln w="12700" cap="rnd" cmpd="sng">
            <a:solidFill>
              <a:schemeClr val="tx1"/>
            </a:solidFill>
            <a:prstDash val="solid"/>
            <a:round/>
            <a:headEnd/>
            <a:tailEnd/>
          </a:ln>
          <a:effectLst/>
        </p:spPr>
        <p:txBody>
          <a:bodyPr/>
          <a:lstStyle/>
          <a:p>
            <a:endParaRPr lang="tr-TR"/>
          </a:p>
        </p:txBody>
      </p:sp>
      <p:sp>
        <p:nvSpPr>
          <p:cNvPr id="54275" name="Freeform 3"/>
          <p:cNvSpPr>
            <a:spLocks/>
          </p:cNvSpPr>
          <p:nvPr/>
        </p:nvSpPr>
        <p:spPr bwMode="auto">
          <a:xfrm>
            <a:off x="244475" y="1524000"/>
            <a:ext cx="8115300" cy="4976813"/>
          </a:xfrm>
          <a:custGeom>
            <a:avLst/>
            <a:gdLst/>
            <a:ahLst/>
            <a:cxnLst>
              <a:cxn ang="0">
                <a:pos x="748" y="169"/>
              </a:cxn>
              <a:cxn ang="0">
                <a:pos x="880" y="678"/>
              </a:cxn>
              <a:cxn ang="0">
                <a:pos x="937" y="843"/>
              </a:cxn>
              <a:cxn ang="0">
                <a:pos x="978" y="1155"/>
              </a:cxn>
              <a:cxn ang="0">
                <a:pos x="1093" y="1295"/>
              </a:cxn>
              <a:cxn ang="0">
                <a:pos x="1192" y="1599"/>
              </a:cxn>
              <a:cxn ang="0">
                <a:pos x="1266" y="2166"/>
              </a:cxn>
              <a:cxn ang="0">
                <a:pos x="1512" y="2322"/>
              </a:cxn>
              <a:cxn ang="0">
                <a:pos x="2482" y="2314"/>
              </a:cxn>
              <a:cxn ang="0">
                <a:pos x="3255" y="2289"/>
              </a:cxn>
              <a:cxn ang="0">
                <a:pos x="4159" y="2289"/>
              </a:cxn>
              <a:cxn ang="0">
                <a:pos x="4225" y="2092"/>
              </a:cxn>
              <a:cxn ang="0">
                <a:pos x="4200" y="826"/>
              </a:cxn>
              <a:cxn ang="0">
                <a:pos x="4134" y="744"/>
              </a:cxn>
              <a:cxn ang="0">
                <a:pos x="4216" y="259"/>
              </a:cxn>
              <a:cxn ang="0">
                <a:pos x="4340" y="202"/>
              </a:cxn>
              <a:cxn ang="0">
                <a:pos x="4553" y="152"/>
              </a:cxn>
              <a:cxn ang="0">
                <a:pos x="4775" y="235"/>
              </a:cxn>
              <a:cxn ang="0">
                <a:pos x="4849" y="276"/>
              </a:cxn>
              <a:cxn ang="0">
                <a:pos x="4964" y="424"/>
              </a:cxn>
              <a:cxn ang="0">
                <a:pos x="5030" y="572"/>
              </a:cxn>
              <a:cxn ang="0">
                <a:pos x="5112" y="999"/>
              </a:cxn>
              <a:cxn ang="0">
                <a:pos x="5022" y="1336"/>
              </a:cxn>
              <a:cxn ang="0">
                <a:pos x="4923" y="2002"/>
              </a:cxn>
              <a:cxn ang="0">
                <a:pos x="4857" y="2199"/>
              </a:cxn>
              <a:cxn ang="0">
                <a:pos x="4677" y="2659"/>
              </a:cxn>
              <a:cxn ang="0">
                <a:pos x="4578" y="2881"/>
              </a:cxn>
              <a:cxn ang="0">
                <a:pos x="4446" y="2979"/>
              </a:cxn>
              <a:cxn ang="0">
                <a:pos x="3962" y="3078"/>
              </a:cxn>
              <a:cxn ang="0">
                <a:pos x="1660" y="3078"/>
              </a:cxn>
              <a:cxn ang="0">
                <a:pos x="1118" y="3012"/>
              </a:cxn>
              <a:cxn ang="0">
                <a:pos x="995" y="2988"/>
              </a:cxn>
              <a:cxn ang="0">
                <a:pos x="764" y="2914"/>
              </a:cxn>
              <a:cxn ang="0">
                <a:pos x="501" y="2815"/>
              </a:cxn>
              <a:cxn ang="0">
                <a:pos x="403" y="2478"/>
              </a:cxn>
              <a:cxn ang="0">
                <a:pos x="337" y="2191"/>
              </a:cxn>
              <a:cxn ang="0">
                <a:pos x="280" y="1615"/>
              </a:cxn>
              <a:cxn ang="0">
                <a:pos x="197" y="793"/>
              </a:cxn>
              <a:cxn ang="0">
                <a:pos x="140" y="695"/>
              </a:cxn>
              <a:cxn ang="0">
                <a:pos x="107" y="629"/>
              </a:cxn>
              <a:cxn ang="0">
                <a:pos x="33" y="366"/>
              </a:cxn>
              <a:cxn ang="0">
                <a:pos x="8" y="161"/>
              </a:cxn>
              <a:cxn ang="0">
                <a:pos x="115" y="120"/>
              </a:cxn>
            </a:cxnLst>
            <a:rect l="0" t="0" r="r" b="b"/>
            <a:pathLst>
              <a:path w="5112" h="3135">
                <a:moveTo>
                  <a:pt x="58" y="128"/>
                </a:moveTo>
                <a:cubicBezTo>
                  <a:pt x="130" y="129"/>
                  <a:pt x="589" y="0"/>
                  <a:pt x="748" y="169"/>
                </a:cubicBezTo>
                <a:cubicBezTo>
                  <a:pt x="762" y="214"/>
                  <a:pt x="802" y="245"/>
                  <a:pt x="847" y="259"/>
                </a:cubicBezTo>
                <a:cubicBezTo>
                  <a:pt x="925" y="381"/>
                  <a:pt x="874" y="537"/>
                  <a:pt x="880" y="678"/>
                </a:cubicBezTo>
                <a:cubicBezTo>
                  <a:pt x="881" y="710"/>
                  <a:pt x="898" y="755"/>
                  <a:pt x="921" y="777"/>
                </a:cubicBezTo>
                <a:cubicBezTo>
                  <a:pt x="926" y="799"/>
                  <a:pt x="932" y="821"/>
                  <a:pt x="937" y="843"/>
                </a:cubicBezTo>
                <a:cubicBezTo>
                  <a:pt x="941" y="860"/>
                  <a:pt x="954" y="892"/>
                  <a:pt x="954" y="892"/>
                </a:cubicBezTo>
                <a:cubicBezTo>
                  <a:pt x="962" y="979"/>
                  <a:pt x="957" y="1070"/>
                  <a:pt x="978" y="1155"/>
                </a:cubicBezTo>
                <a:cubicBezTo>
                  <a:pt x="982" y="1173"/>
                  <a:pt x="992" y="1215"/>
                  <a:pt x="1003" y="1229"/>
                </a:cubicBezTo>
                <a:cubicBezTo>
                  <a:pt x="1023" y="1255"/>
                  <a:pt x="1066" y="1276"/>
                  <a:pt x="1093" y="1295"/>
                </a:cubicBezTo>
                <a:cubicBezTo>
                  <a:pt x="1101" y="1392"/>
                  <a:pt x="1101" y="1455"/>
                  <a:pt x="1167" y="1525"/>
                </a:cubicBezTo>
                <a:cubicBezTo>
                  <a:pt x="1175" y="1550"/>
                  <a:pt x="1184" y="1574"/>
                  <a:pt x="1192" y="1599"/>
                </a:cubicBezTo>
                <a:cubicBezTo>
                  <a:pt x="1210" y="1744"/>
                  <a:pt x="1180" y="1894"/>
                  <a:pt x="1217" y="2034"/>
                </a:cubicBezTo>
                <a:cubicBezTo>
                  <a:pt x="1229" y="2081"/>
                  <a:pt x="1231" y="2131"/>
                  <a:pt x="1266" y="2166"/>
                </a:cubicBezTo>
                <a:cubicBezTo>
                  <a:pt x="1271" y="2188"/>
                  <a:pt x="1287" y="2248"/>
                  <a:pt x="1299" y="2265"/>
                </a:cubicBezTo>
                <a:cubicBezTo>
                  <a:pt x="1324" y="2302"/>
                  <a:pt x="1483" y="2319"/>
                  <a:pt x="1512" y="2322"/>
                </a:cubicBezTo>
                <a:cubicBezTo>
                  <a:pt x="1620" y="2348"/>
                  <a:pt x="1733" y="2329"/>
                  <a:pt x="1841" y="2363"/>
                </a:cubicBezTo>
                <a:cubicBezTo>
                  <a:pt x="2055" y="2346"/>
                  <a:pt x="2267" y="2323"/>
                  <a:pt x="2482" y="2314"/>
                </a:cubicBezTo>
                <a:cubicBezTo>
                  <a:pt x="2641" y="2317"/>
                  <a:pt x="2800" y="2322"/>
                  <a:pt x="2959" y="2322"/>
                </a:cubicBezTo>
                <a:cubicBezTo>
                  <a:pt x="3058" y="2322"/>
                  <a:pt x="3155" y="2292"/>
                  <a:pt x="3255" y="2289"/>
                </a:cubicBezTo>
                <a:cubicBezTo>
                  <a:pt x="3392" y="2285"/>
                  <a:pt x="3529" y="2284"/>
                  <a:pt x="3666" y="2281"/>
                </a:cubicBezTo>
                <a:cubicBezTo>
                  <a:pt x="3830" y="2284"/>
                  <a:pt x="3997" y="2315"/>
                  <a:pt x="4159" y="2289"/>
                </a:cubicBezTo>
                <a:cubicBezTo>
                  <a:pt x="4211" y="2272"/>
                  <a:pt x="4239" y="2252"/>
                  <a:pt x="4257" y="2199"/>
                </a:cubicBezTo>
                <a:cubicBezTo>
                  <a:pt x="4242" y="2152"/>
                  <a:pt x="4233" y="2149"/>
                  <a:pt x="4225" y="2092"/>
                </a:cubicBezTo>
                <a:cubicBezTo>
                  <a:pt x="4220" y="1867"/>
                  <a:pt x="4212" y="1643"/>
                  <a:pt x="4208" y="1418"/>
                </a:cubicBezTo>
                <a:cubicBezTo>
                  <a:pt x="4204" y="1221"/>
                  <a:pt x="4205" y="1023"/>
                  <a:pt x="4200" y="826"/>
                </a:cubicBezTo>
                <a:cubicBezTo>
                  <a:pt x="4199" y="797"/>
                  <a:pt x="4167" y="777"/>
                  <a:pt x="4151" y="761"/>
                </a:cubicBezTo>
                <a:cubicBezTo>
                  <a:pt x="4145" y="755"/>
                  <a:pt x="4134" y="744"/>
                  <a:pt x="4134" y="744"/>
                </a:cubicBezTo>
                <a:cubicBezTo>
                  <a:pt x="4113" y="681"/>
                  <a:pt x="4108" y="631"/>
                  <a:pt x="4101" y="563"/>
                </a:cubicBezTo>
                <a:cubicBezTo>
                  <a:pt x="4109" y="348"/>
                  <a:pt x="4046" y="296"/>
                  <a:pt x="4216" y="259"/>
                </a:cubicBezTo>
                <a:cubicBezTo>
                  <a:pt x="4246" y="231"/>
                  <a:pt x="4276" y="223"/>
                  <a:pt x="4315" y="210"/>
                </a:cubicBezTo>
                <a:cubicBezTo>
                  <a:pt x="4323" y="207"/>
                  <a:pt x="4340" y="202"/>
                  <a:pt x="4340" y="202"/>
                </a:cubicBezTo>
                <a:cubicBezTo>
                  <a:pt x="4372" y="168"/>
                  <a:pt x="4427" y="158"/>
                  <a:pt x="4471" y="144"/>
                </a:cubicBezTo>
                <a:cubicBezTo>
                  <a:pt x="4498" y="147"/>
                  <a:pt x="4526" y="145"/>
                  <a:pt x="4553" y="152"/>
                </a:cubicBezTo>
                <a:cubicBezTo>
                  <a:pt x="4575" y="158"/>
                  <a:pt x="4571" y="194"/>
                  <a:pt x="4603" y="210"/>
                </a:cubicBezTo>
                <a:cubicBezTo>
                  <a:pt x="4651" y="233"/>
                  <a:pt x="4730" y="231"/>
                  <a:pt x="4775" y="235"/>
                </a:cubicBezTo>
                <a:cubicBezTo>
                  <a:pt x="4777" y="235"/>
                  <a:pt x="4828" y="247"/>
                  <a:pt x="4833" y="251"/>
                </a:cubicBezTo>
                <a:cubicBezTo>
                  <a:pt x="4841" y="257"/>
                  <a:pt x="4843" y="268"/>
                  <a:pt x="4849" y="276"/>
                </a:cubicBezTo>
                <a:cubicBezTo>
                  <a:pt x="4863" y="293"/>
                  <a:pt x="4883" y="310"/>
                  <a:pt x="4899" y="325"/>
                </a:cubicBezTo>
                <a:cubicBezTo>
                  <a:pt x="4922" y="396"/>
                  <a:pt x="4903" y="362"/>
                  <a:pt x="4964" y="424"/>
                </a:cubicBezTo>
                <a:cubicBezTo>
                  <a:pt x="4979" y="440"/>
                  <a:pt x="4985" y="463"/>
                  <a:pt x="4997" y="481"/>
                </a:cubicBezTo>
                <a:cubicBezTo>
                  <a:pt x="5007" y="514"/>
                  <a:pt x="5011" y="543"/>
                  <a:pt x="5030" y="572"/>
                </a:cubicBezTo>
                <a:cubicBezTo>
                  <a:pt x="5044" y="673"/>
                  <a:pt x="5028" y="774"/>
                  <a:pt x="5088" y="859"/>
                </a:cubicBezTo>
                <a:cubicBezTo>
                  <a:pt x="5104" y="907"/>
                  <a:pt x="5107" y="946"/>
                  <a:pt x="5112" y="999"/>
                </a:cubicBezTo>
                <a:cubicBezTo>
                  <a:pt x="5105" y="1119"/>
                  <a:pt x="5105" y="1174"/>
                  <a:pt x="5046" y="1270"/>
                </a:cubicBezTo>
                <a:cubicBezTo>
                  <a:pt x="5042" y="1293"/>
                  <a:pt x="5025" y="1313"/>
                  <a:pt x="5022" y="1336"/>
                </a:cubicBezTo>
                <a:cubicBezTo>
                  <a:pt x="5003" y="1488"/>
                  <a:pt x="5006" y="1643"/>
                  <a:pt x="4997" y="1796"/>
                </a:cubicBezTo>
                <a:cubicBezTo>
                  <a:pt x="4993" y="1863"/>
                  <a:pt x="4972" y="1953"/>
                  <a:pt x="4923" y="2002"/>
                </a:cubicBezTo>
                <a:cubicBezTo>
                  <a:pt x="4915" y="2036"/>
                  <a:pt x="4906" y="2061"/>
                  <a:pt x="4890" y="2092"/>
                </a:cubicBezTo>
                <a:cubicBezTo>
                  <a:pt x="4881" y="2129"/>
                  <a:pt x="4867" y="2163"/>
                  <a:pt x="4857" y="2199"/>
                </a:cubicBezTo>
                <a:cubicBezTo>
                  <a:pt x="4848" y="2303"/>
                  <a:pt x="4834" y="2383"/>
                  <a:pt x="4775" y="2470"/>
                </a:cubicBezTo>
                <a:cubicBezTo>
                  <a:pt x="4754" y="2535"/>
                  <a:pt x="4714" y="2601"/>
                  <a:pt x="4677" y="2659"/>
                </a:cubicBezTo>
                <a:cubicBezTo>
                  <a:pt x="4662" y="2715"/>
                  <a:pt x="4626" y="2755"/>
                  <a:pt x="4603" y="2807"/>
                </a:cubicBezTo>
                <a:cubicBezTo>
                  <a:pt x="4598" y="2819"/>
                  <a:pt x="4584" y="2862"/>
                  <a:pt x="4578" y="2881"/>
                </a:cubicBezTo>
                <a:cubicBezTo>
                  <a:pt x="4574" y="2892"/>
                  <a:pt x="4561" y="2897"/>
                  <a:pt x="4553" y="2906"/>
                </a:cubicBezTo>
                <a:cubicBezTo>
                  <a:pt x="4519" y="2947"/>
                  <a:pt x="4500" y="2966"/>
                  <a:pt x="4446" y="2979"/>
                </a:cubicBezTo>
                <a:cubicBezTo>
                  <a:pt x="4396" y="3032"/>
                  <a:pt x="4333" y="3032"/>
                  <a:pt x="4266" y="3045"/>
                </a:cubicBezTo>
                <a:cubicBezTo>
                  <a:pt x="4164" y="3065"/>
                  <a:pt x="4066" y="3072"/>
                  <a:pt x="3962" y="3078"/>
                </a:cubicBezTo>
                <a:cubicBezTo>
                  <a:pt x="3795" y="3098"/>
                  <a:pt x="3642" y="3099"/>
                  <a:pt x="3468" y="3103"/>
                </a:cubicBezTo>
                <a:cubicBezTo>
                  <a:pt x="2869" y="3094"/>
                  <a:pt x="2252" y="3135"/>
                  <a:pt x="1660" y="3078"/>
                </a:cubicBezTo>
                <a:cubicBezTo>
                  <a:pt x="1579" y="3051"/>
                  <a:pt x="1455" y="3058"/>
                  <a:pt x="1373" y="3053"/>
                </a:cubicBezTo>
                <a:cubicBezTo>
                  <a:pt x="1288" y="3039"/>
                  <a:pt x="1203" y="3027"/>
                  <a:pt x="1118" y="3012"/>
                </a:cubicBezTo>
                <a:cubicBezTo>
                  <a:pt x="1099" y="3009"/>
                  <a:pt x="1079" y="3008"/>
                  <a:pt x="1060" y="3004"/>
                </a:cubicBezTo>
                <a:cubicBezTo>
                  <a:pt x="1038" y="3000"/>
                  <a:pt x="995" y="2988"/>
                  <a:pt x="995" y="2988"/>
                </a:cubicBezTo>
                <a:cubicBezTo>
                  <a:pt x="951" y="2965"/>
                  <a:pt x="912" y="2955"/>
                  <a:pt x="863" y="2947"/>
                </a:cubicBezTo>
                <a:cubicBezTo>
                  <a:pt x="830" y="2933"/>
                  <a:pt x="798" y="2925"/>
                  <a:pt x="764" y="2914"/>
                </a:cubicBezTo>
                <a:cubicBezTo>
                  <a:pt x="733" y="2881"/>
                  <a:pt x="760" y="2902"/>
                  <a:pt x="691" y="2889"/>
                </a:cubicBezTo>
                <a:cubicBezTo>
                  <a:pt x="618" y="2875"/>
                  <a:pt x="566" y="2848"/>
                  <a:pt x="501" y="2815"/>
                </a:cubicBezTo>
                <a:cubicBezTo>
                  <a:pt x="471" y="2754"/>
                  <a:pt x="476" y="2691"/>
                  <a:pt x="460" y="2626"/>
                </a:cubicBezTo>
                <a:cubicBezTo>
                  <a:pt x="446" y="2571"/>
                  <a:pt x="423" y="2529"/>
                  <a:pt x="403" y="2478"/>
                </a:cubicBezTo>
                <a:cubicBezTo>
                  <a:pt x="393" y="2415"/>
                  <a:pt x="376" y="2352"/>
                  <a:pt x="362" y="2289"/>
                </a:cubicBezTo>
                <a:cubicBezTo>
                  <a:pt x="355" y="2256"/>
                  <a:pt x="337" y="2191"/>
                  <a:pt x="337" y="2191"/>
                </a:cubicBezTo>
                <a:cubicBezTo>
                  <a:pt x="330" y="2097"/>
                  <a:pt x="332" y="1938"/>
                  <a:pt x="304" y="1854"/>
                </a:cubicBezTo>
                <a:cubicBezTo>
                  <a:pt x="295" y="1774"/>
                  <a:pt x="286" y="1696"/>
                  <a:pt x="280" y="1615"/>
                </a:cubicBezTo>
                <a:cubicBezTo>
                  <a:pt x="273" y="1401"/>
                  <a:pt x="309" y="1154"/>
                  <a:pt x="238" y="950"/>
                </a:cubicBezTo>
                <a:cubicBezTo>
                  <a:pt x="232" y="877"/>
                  <a:pt x="238" y="847"/>
                  <a:pt x="197" y="793"/>
                </a:cubicBezTo>
                <a:cubicBezTo>
                  <a:pt x="183" y="750"/>
                  <a:pt x="194" y="776"/>
                  <a:pt x="156" y="719"/>
                </a:cubicBezTo>
                <a:cubicBezTo>
                  <a:pt x="151" y="711"/>
                  <a:pt x="140" y="695"/>
                  <a:pt x="140" y="695"/>
                </a:cubicBezTo>
                <a:cubicBezTo>
                  <a:pt x="137" y="684"/>
                  <a:pt x="137" y="672"/>
                  <a:pt x="132" y="662"/>
                </a:cubicBezTo>
                <a:cubicBezTo>
                  <a:pt x="126" y="650"/>
                  <a:pt x="112" y="642"/>
                  <a:pt x="107" y="629"/>
                </a:cubicBezTo>
                <a:cubicBezTo>
                  <a:pt x="57" y="509"/>
                  <a:pt x="118" y="601"/>
                  <a:pt x="74" y="539"/>
                </a:cubicBezTo>
                <a:cubicBezTo>
                  <a:pt x="61" y="486"/>
                  <a:pt x="49" y="415"/>
                  <a:pt x="33" y="366"/>
                </a:cubicBezTo>
                <a:cubicBezTo>
                  <a:pt x="25" y="342"/>
                  <a:pt x="8" y="318"/>
                  <a:pt x="0" y="292"/>
                </a:cubicBezTo>
                <a:cubicBezTo>
                  <a:pt x="3" y="248"/>
                  <a:pt x="3" y="204"/>
                  <a:pt x="8" y="161"/>
                </a:cubicBezTo>
                <a:cubicBezTo>
                  <a:pt x="10" y="143"/>
                  <a:pt x="21" y="123"/>
                  <a:pt x="41" y="120"/>
                </a:cubicBezTo>
                <a:cubicBezTo>
                  <a:pt x="65" y="116"/>
                  <a:pt x="90" y="120"/>
                  <a:pt x="115" y="120"/>
                </a:cubicBezTo>
              </a:path>
            </a:pathLst>
          </a:custGeom>
          <a:gradFill rotWithShape="0">
            <a:gsLst>
              <a:gs pos="0">
                <a:srgbClr val="663300"/>
              </a:gs>
              <a:gs pos="100000">
                <a:schemeClr val="tx2"/>
              </a:gs>
            </a:gsLst>
            <a:lin ang="5400000" scaled="1"/>
          </a:gradFill>
          <a:ln w="9525">
            <a:solidFill>
              <a:schemeClr val="tx1"/>
            </a:solidFill>
            <a:round/>
            <a:headEnd/>
            <a:tailEnd/>
          </a:ln>
          <a:effectLst/>
        </p:spPr>
        <p:txBody>
          <a:bodyPr wrap="none" anchor="ctr"/>
          <a:lstStyle/>
          <a:p>
            <a:endParaRPr lang="tr-TR"/>
          </a:p>
        </p:txBody>
      </p:sp>
      <p:sp>
        <p:nvSpPr>
          <p:cNvPr id="54276" name="Rectangle 4"/>
          <p:cNvSpPr>
            <a:spLocks noChangeArrowheads="1"/>
          </p:cNvSpPr>
          <p:nvPr/>
        </p:nvSpPr>
        <p:spPr bwMode="auto">
          <a:xfrm>
            <a:off x="0" y="5348288"/>
            <a:ext cx="184150" cy="336550"/>
          </a:xfrm>
          <a:prstGeom prst="rect">
            <a:avLst/>
          </a:prstGeom>
          <a:noFill/>
          <a:ln w="9525">
            <a:noFill/>
            <a:miter lim="800000"/>
            <a:headEnd/>
            <a:tailEnd/>
          </a:ln>
          <a:effectLst/>
        </p:spPr>
        <p:txBody>
          <a:bodyPr wrap="none" lIns="92075" tIns="46038" rIns="92075" bIns="46038">
            <a:spAutoFit/>
          </a:bodyPr>
          <a:lstStyle/>
          <a:p>
            <a:endParaRPr lang="en-US" altLang="en-US" sz="800"/>
          </a:p>
          <a:p>
            <a:endParaRPr lang="en-US" altLang="en-US" sz="800"/>
          </a:p>
        </p:txBody>
      </p:sp>
      <p:grpSp>
        <p:nvGrpSpPr>
          <p:cNvPr id="2" name="Group 5"/>
          <p:cNvGrpSpPr>
            <a:grpSpLocks/>
          </p:cNvGrpSpPr>
          <p:nvPr/>
        </p:nvGrpSpPr>
        <p:grpSpPr bwMode="auto">
          <a:xfrm>
            <a:off x="5562600" y="304800"/>
            <a:ext cx="255588" cy="4086225"/>
            <a:chOff x="282" y="3287"/>
            <a:chExt cx="156" cy="884"/>
          </a:xfrm>
        </p:grpSpPr>
        <p:sp>
          <p:nvSpPr>
            <p:cNvPr id="54278" name="Freeform 6"/>
            <p:cNvSpPr>
              <a:spLocks/>
            </p:cNvSpPr>
            <p:nvPr/>
          </p:nvSpPr>
          <p:spPr bwMode="auto">
            <a:xfrm>
              <a:off x="310" y="3287"/>
              <a:ext cx="128" cy="884"/>
            </a:xfrm>
            <a:custGeom>
              <a:avLst/>
              <a:gdLst/>
              <a:ahLst/>
              <a:cxnLst>
                <a:cxn ang="0">
                  <a:pos x="33" y="24"/>
                </a:cxn>
                <a:cxn ang="0">
                  <a:pos x="257" y="2651"/>
                </a:cxn>
                <a:cxn ang="0">
                  <a:pos x="232" y="2648"/>
                </a:cxn>
                <a:cxn ang="0">
                  <a:pos x="0" y="0"/>
                </a:cxn>
                <a:cxn ang="0">
                  <a:pos x="33" y="24"/>
                </a:cxn>
              </a:cxnLst>
              <a:rect l="0" t="0" r="r" b="b"/>
              <a:pathLst>
                <a:path w="257" h="2651">
                  <a:moveTo>
                    <a:pt x="33" y="24"/>
                  </a:moveTo>
                  <a:lnTo>
                    <a:pt x="257" y="2651"/>
                  </a:lnTo>
                  <a:lnTo>
                    <a:pt x="232" y="2648"/>
                  </a:lnTo>
                  <a:lnTo>
                    <a:pt x="0" y="0"/>
                  </a:lnTo>
                  <a:lnTo>
                    <a:pt x="33" y="24"/>
                  </a:lnTo>
                  <a:close/>
                </a:path>
              </a:pathLst>
            </a:custGeom>
            <a:solidFill>
              <a:srgbClr val="996600"/>
            </a:solidFill>
            <a:ln w="3175">
              <a:solidFill>
                <a:srgbClr val="402000"/>
              </a:solidFill>
              <a:prstDash val="solid"/>
              <a:round/>
              <a:headEnd/>
              <a:tailEnd/>
            </a:ln>
          </p:spPr>
          <p:txBody>
            <a:bodyPr/>
            <a:lstStyle/>
            <a:p>
              <a:endParaRPr lang="tr-TR"/>
            </a:p>
          </p:txBody>
        </p:sp>
        <p:grpSp>
          <p:nvGrpSpPr>
            <p:cNvPr id="3" name="Group 7"/>
            <p:cNvGrpSpPr>
              <a:grpSpLocks/>
            </p:cNvGrpSpPr>
            <p:nvPr/>
          </p:nvGrpSpPr>
          <p:grpSpPr bwMode="auto">
            <a:xfrm>
              <a:off x="282" y="3312"/>
              <a:ext cx="116" cy="246"/>
              <a:chOff x="282" y="3312"/>
              <a:chExt cx="116" cy="246"/>
            </a:xfrm>
          </p:grpSpPr>
          <p:sp>
            <p:nvSpPr>
              <p:cNvPr id="54280" name="Freeform 8"/>
              <p:cNvSpPr>
                <a:spLocks/>
              </p:cNvSpPr>
              <p:nvPr/>
            </p:nvSpPr>
            <p:spPr bwMode="auto">
              <a:xfrm>
                <a:off x="282" y="3312"/>
                <a:ext cx="116" cy="246"/>
              </a:xfrm>
              <a:custGeom>
                <a:avLst/>
                <a:gdLst/>
                <a:ahLst/>
                <a:cxnLst>
                  <a:cxn ang="0">
                    <a:pos x="142" y="6"/>
                  </a:cxn>
                  <a:cxn ang="0">
                    <a:pos x="167" y="25"/>
                  </a:cxn>
                  <a:cxn ang="0">
                    <a:pos x="177" y="57"/>
                  </a:cxn>
                  <a:cxn ang="0">
                    <a:pos x="232" y="672"/>
                  </a:cxn>
                  <a:cxn ang="0">
                    <a:pos x="221" y="707"/>
                  </a:cxn>
                  <a:cxn ang="0">
                    <a:pos x="197" y="730"/>
                  </a:cxn>
                  <a:cxn ang="0">
                    <a:pos x="164" y="738"/>
                  </a:cxn>
                  <a:cxn ang="0">
                    <a:pos x="131" y="738"/>
                  </a:cxn>
                  <a:cxn ang="0">
                    <a:pos x="96" y="736"/>
                  </a:cxn>
                  <a:cxn ang="0">
                    <a:pos x="66" y="717"/>
                  </a:cxn>
                  <a:cxn ang="0">
                    <a:pos x="47" y="683"/>
                  </a:cxn>
                  <a:cxn ang="0">
                    <a:pos x="0" y="70"/>
                  </a:cxn>
                  <a:cxn ang="0">
                    <a:pos x="4" y="32"/>
                  </a:cxn>
                  <a:cxn ang="0">
                    <a:pos x="20" y="14"/>
                  </a:cxn>
                  <a:cxn ang="0">
                    <a:pos x="55" y="2"/>
                  </a:cxn>
                  <a:cxn ang="0">
                    <a:pos x="101" y="0"/>
                  </a:cxn>
                  <a:cxn ang="0">
                    <a:pos x="142" y="6"/>
                  </a:cxn>
                </a:cxnLst>
                <a:rect l="0" t="0" r="r" b="b"/>
                <a:pathLst>
                  <a:path w="232" h="738">
                    <a:moveTo>
                      <a:pt x="142" y="6"/>
                    </a:moveTo>
                    <a:lnTo>
                      <a:pt x="167" y="25"/>
                    </a:lnTo>
                    <a:lnTo>
                      <a:pt x="177" y="57"/>
                    </a:lnTo>
                    <a:lnTo>
                      <a:pt x="232" y="672"/>
                    </a:lnTo>
                    <a:lnTo>
                      <a:pt x="221" y="707"/>
                    </a:lnTo>
                    <a:lnTo>
                      <a:pt x="197" y="730"/>
                    </a:lnTo>
                    <a:lnTo>
                      <a:pt x="164" y="738"/>
                    </a:lnTo>
                    <a:lnTo>
                      <a:pt x="131" y="738"/>
                    </a:lnTo>
                    <a:lnTo>
                      <a:pt x="96" y="736"/>
                    </a:lnTo>
                    <a:lnTo>
                      <a:pt x="66" y="717"/>
                    </a:lnTo>
                    <a:lnTo>
                      <a:pt x="47" y="683"/>
                    </a:lnTo>
                    <a:lnTo>
                      <a:pt x="0" y="70"/>
                    </a:lnTo>
                    <a:lnTo>
                      <a:pt x="4" y="32"/>
                    </a:lnTo>
                    <a:lnTo>
                      <a:pt x="20" y="14"/>
                    </a:lnTo>
                    <a:lnTo>
                      <a:pt x="55" y="2"/>
                    </a:lnTo>
                    <a:lnTo>
                      <a:pt x="101" y="0"/>
                    </a:lnTo>
                    <a:lnTo>
                      <a:pt x="142" y="6"/>
                    </a:lnTo>
                    <a:close/>
                  </a:path>
                </a:pathLst>
              </a:custGeom>
              <a:solidFill>
                <a:srgbClr val="996600"/>
              </a:solidFill>
              <a:ln w="9525">
                <a:noFill/>
                <a:round/>
                <a:headEnd/>
                <a:tailEnd/>
              </a:ln>
            </p:spPr>
            <p:txBody>
              <a:bodyPr/>
              <a:lstStyle/>
              <a:p>
                <a:endParaRPr lang="tr-TR"/>
              </a:p>
            </p:txBody>
          </p:sp>
          <p:sp>
            <p:nvSpPr>
              <p:cNvPr id="54281" name="Freeform 9"/>
              <p:cNvSpPr>
                <a:spLocks/>
              </p:cNvSpPr>
              <p:nvPr/>
            </p:nvSpPr>
            <p:spPr bwMode="auto">
              <a:xfrm>
                <a:off x="350" y="3321"/>
                <a:ext cx="39" cy="221"/>
              </a:xfrm>
              <a:custGeom>
                <a:avLst/>
                <a:gdLst/>
                <a:ahLst/>
                <a:cxnLst>
                  <a:cxn ang="0">
                    <a:pos x="20" y="28"/>
                  </a:cxn>
                  <a:cxn ang="0">
                    <a:pos x="80" y="633"/>
                  </a:cxn>
                  <a:cxn ang="0">
                    <a:pos x="69" y="663"/>
                  </a:cxn>
                  <a:cxn ang="0">
                    <a:pos x="0" y="0"/>
                  </a:cxn>
                  <a:cxn ang="0">
                    <a:pos x="20" y="28"/>
                  </a:cxn>
                </a:cxnLst>
                <a:rect l="0" t="0" r="r" b="b"/>
                <a:pathLst>
                  <a:path w="80" h="663">
                    <a:moveTo>
                      <a:pt x="20" y="28"/>
                    </a:moveTo>
                    <a:lnTo>
                      <a:pt x="80" y="633"/>
                    </a:lnTo>
                    <a:lnTo>
                      <a:pt x="69" y="663"/>
                    </a:lnTo>
                    <a:lnTo>
                      <a:pt x="0" y="0"/>
                    </a:lnTo>
                    <a:lnTo>
                      <a:pt x="20" y="28"/>
                    </a:lnTo>
                    <a:close/>
                  </a:path>
                </a:pathLst>
              </a:custGeom>
              <a:solidFill>
                <a:srgbClr val="996600"/>
              </a:solidFill>
              <a:ln w="9525">
                <a:noFill/>
                <a:round/>
                <a:headEnd/>
                <a:tailEnd/>
              </a:ln>
            </p:spPr>
            <p:txBody>
              <a:bodyPr/>
              <a:lstStyle/>
              <a:p>
                <a:endParaRPr lang="tr-TR"/>
              </a:p>
            </p:txBody>
          </p:sp>
        </p:grpSp>
      </p:grpSp>
      <p:grpSp>
        <p:nvGrpSpPr>
          <p:cNvPr id="4" name="Group 10"/>
          <p:cNvGrpSpPr>
            <a:grpSpLocks/>
          </p:cNvGrpSpPr>
          <p:nvPr/>
        </p:nvGrpSpPr>
        <p:grpSpPr bwMode="auto">
          <a:xfrm>
            <a:off x="4876800" y="914400"/>
            <a:ext cx="1474788" cy="4495800"/>
            <a:chOff x="1" y="3448"/>
            <a:chExt cx="675" cy="723"/>
          </a:xfrm>
        </p:grpSpPr>
        <p:grpSp>
          <p:nvGrpSpPr>
            <p:cNvPr id="5" name="Group 11"/>
            <p:cNvGrpSpPr>
              <a:grpSpLocks/>
            </p:cNvGrpSpPr>
            <p:nvPr/>
          </p:nvGrpSpPr>
          <p:grpSpPr bwMode="auto">
            <a:xfrm>
              <a:off x="408" y="3549"/>
              <a:ext cx="268" cy="622"/>
              <a:chOff x="408" y="3549"/>
              <a:chExt cx="268" cy="622"/>
            </a:xfrm>
          </p:grpSpPr>
          <p:sp>
            <p:nvSpPr>
              <p:cNvPr id="54284" name="Freeform 12"/>
              <p:cNvSpPr>
                <a:spLocks/>
              </p:cNvSpPr>
              <p:nvPr/>
            </p:nvSpPr>
            <p:spPr bwMode="auto">
              <a:xfrm>
                <a:off x="408" y="3549"/>
                <a:ext cx="268" cy="622"/>
              </a:xfrm>
              <a:custGeom>
                <a:avLst/>
                <a:gdLst/>
                <a:ahLst/>
                <a:cxnLst>
                  <a:cxn ang="0">
                    <a:pos x="0" y="1864"/>
                  </a:cxn>
                  <a:cxn ang="0">
                    <a:pos x="14" y="1742"/>
                  </a:cxn>
                  <a:cxn ang="0">
                    <a:pos x="30" y="1614"/>
                  </a:cxn>
                  <a:cxn ang="0">
                    <a:pos x="58" y="1396"/>
                  </a:cxn>
                  <a:cxn ang="0">
                    <a:pos x="89" y="1215"/>
                  </a:cxn>
                  <a:cxn ang="0">
                    <a:pos x="119" y="1087"/>
                  </a:cxn>
                  <a:cxn ang="0">
                    <a:pos x="142" y="978"/>
                  </a:cxn>
                  <a:cxn ang="0">
                    <a:pos x="170" y="861"/>
                  </a:cxn>
                  <a:cxn ang="0">
                    <a:pos x="202" y="730"/>
                  </a:cxn>
                  <a:cxn ang="0">
                    <a:pos x="247" y="572"/>
                  </a:cxn>
                  <a:cxn ang="0">
                    <a:pos x="284" y="467"/>
                  </a:cxn>
                  <a:cxn ang="0">
                    <a:pos x="312" y="385"/>
                  </a:cxn>
                  <a:cxn ang="0">
                    <a:pos x="338" y="323"/>
                  </a:cxn>
                  <a:cxn ang="0">
                    <a:pos x="383" y="237"/>
                  </a:cxn>
                  <a:cxn ang="0">
                    <a:pos x="417" y="182"/>
                  </a:cxn>
                  <a:cxn ang="0">
                    <a:pos x="448" y="130"/>
                  </a:cxn>
                  <a:cxn ang="0">
                    <a:pos x="538" y="0"/>
                  </a:cxn>
                  <a:cxn ang="0">
                    <a:pos x="470" y="190"/>
                  </a:cxn>
                  <a:cxn ang="0">
                    <a:pos x="443" y="254"/>
                  </a:cxn>
                  <a:cxn ang="0">
                    <a:pos x="417" y="308"/>
                  </a:cxn>
                  <a:cxn ang="0">
                    <a:pos x="385" y="393"/>
                  </a:cxn>
                  <a:cxn ang="0">
                    <a:pos x="353" y="475"/>
                  </a:cxn>
                  <a:cxn ang="0">
                    <a:pos x="330" y="558"/>
                  </a:cxn>
                  <a:cxn ang="0">
                    <a:pos x="298" y="652"/>
                  </a:cxn>
                  <a:cxn ang="0">
                    <a:pos x="261" y="791"/>
                  </a:cxn>
                  <a:cxn ang="0">
                    <a:pos x="231" y="916"/>
                  </a:cxn>
                  <a:cxn ang="0">
                    <a:pos x="194" y="1054"/>
                  </a:cxn>
                  <a:cxn ang="0">
                    <a:pos x="162" y="1176"/>
                  </a:cxn>
                  <a:cxn ang="0">
                    <a:pos x="133" y="1333"/>
                  </a:cxn>
                  <a:cxn ang="0">
                    <a:pos x="111" y="1455"/>
                  </a:cxn>
                  <a:cxn ang="0">
                    <a:pos x="89" y="1628"/>
                  </a:cxn>
                  <a:cxn ang="0">
                    <a:pos x="75" y="1753"/>
                  </a:cxn>
                  <a:cxn ang="0">
                    <a:pos x="65" y="1864"/>
                  </a:cxn>
                  <a:cxn ang="0">
                    <a:pos x="0" y="1864"/>
                  </a:cxn>
                </a:cxnLst>
                <a:rect l="0" t="0" r="r" b="b"/>
                <a:pathLst>
                  <a:path w="538" h="1864">
                    <a:moveTo>
                      <a:pt x="0" y="1864"/>
                    </a:moveTo>
                    <a:lnTo>
                      <a:pt x="14" y="1742"/>
                    </a:lnTo>
                    <a:lnTo>
                      <a:pt x="30" y="1614"/>
                    </a:lnTo>
                    <a:lnTo>
                      <a:pt x="58" y="1396"/>
                    </a:lnTo>
                    <a:lnTo>
                      <a:pt x="89" y="1215"/>
                    </a:lnTo>
                    <a:lnTo>
                      <a:pt x="119" y="1087"/>
                    </a:lnTo>
                    <a:lnTo>
                      <a:pt x="142" y="978"/>
                    </a:lnTo>
                    <a:lnTo>
                      <a:pt x="170" y="861"/>
                    </a:lnTo>
                    <a:lnTo>
                      <a:pt x="202" y="730"/>
                    </a:lnTo>
                    <a:lnTo>
                      <a:pt x="247" y="572"/>
                    </a:lnTo>
                    <a:lnTo>
                      <a:pt x="284" y="467"/>
                    </a:lnTo>
                    <a:lnTo>
                      <a:pt x="312" y="385"/>
                    </a:lnTo>
                    <a:lnTo>
                      <a:pt x="338" y="323"/>
                    </a:lnTo>
                    <a:lnTo>
                      <a:pt x="383" y="237"/>
                    </a:lnTo>
                    <a:lnTo>
                      <a:pt x="417" y="182"/>
                    </a:lnTo>
                    <a:lnTo>
                      <a:pt x="448" y="130"/>
                    </a:lnTo>
                    <a:lnTo>
                      <a:pt x="538" y="0"/>
                    </a:lnTo>
                    <a:lnTo>
                      <a:pt x="470" y="190"/>
                    </a:lnTo>
                    <a:lnTo>
                      <a:pt x="443" y="254"/>
                    </a:lnTo>
                    <a:lnTo>
                      <a:pt x="417" y="308"/>
                    </a:lnTo>
                    <a:lnTo>
                      <a:pt x="385" y="393"/>
                    </a:lnTo>
                    <a:lnTo>
                      <a:pt x="353" y="475"/>
                    </a:lnTo>
                    <a:lnTo>
                      <a:pt x="330" y="558"/>
                    </a:lnTo>
                    <a:lnTo>
                      <a:pt x="298" y="652"/>
                    </a:lnTo>
                    <a:lnTo>
                      <a:pt x="261" y="791"/>
                    </a:lnTo>
                    <a:lnTo>
                      <a:pt x="231" y="916"/>
                    </a:lnTo>
                    <a:lnTo>
                      <a:pt x="194" y="1054"/>
                    </a:lnTo>
                    <a:lnTo>
                      <a:pt x="162" y="1176"/>
                    </a:lnTo>
                    <a:lnTo>
                      <a:pt x="133" y="1333"/>
                    </a:lnTo>
                    <a:lnTo>
                      <a:pt x="111" y="1455"/>
                    </a:lnTo>
                    <a:lnTo>
                      <a:pt x="89" y="1628"/>
                    </a:lnTo>
                    <a:lnTo>
                      <a:pt x="75" y="1753"/>
                    </a:lnTo>
                    <a:lnTo>
                      <a:pt x="65" y="1864"/>
                    </a:lnTo>
                    <a:lnTo>
                      <a:pt x="0" y="1864"/>
                    </a:lnTo>
                    <a:close/>
                  </a:path>
                </a:pathLst>
              </a:custGeom>
              <a:solidFill>
                <a:srgbClr val="008000"/>
              </a:solidFill>
              <a:ln w="3175">
                <a:solidFill>
                  <a:srgbClr val="402000"/>
                </a:solidFill>
                <a:prstDash val="solid"/>
                <a:round/>
                <a:headEnd/>
                <a:tailEnd/>
              </a:ln>
            </p:spPr>
            <p:txBody>
              <a:bodyPr/>
              <a:lstStyle/>
              <a:p>
                <a:endParaRPr lang="tr-TR"/>
              </a:p>
            </p:txBody>
          </p:sp>
          <p:sp>
            <p:nvSpPr>
              <p:cNvPr id="54285" name="Freeform 13"/>
              <p:cNvSpPr>
                <a:spLocks/>
              </p:cNvSpPr>
              <p:nvPr/>
            </p:nvSpPr>
            <p:spPr bwMode="auto">
              <a:xfrm>
                <a:off x="491" y="3629"/>
                <a:ext cx="129" cy="268"/>
              </a:xfrm>
              <a:custGeom>
                <a:avLst/>
                <a:gdLst/>
                <a:ahLst/>
                <a:cxnLst>
                  <a:cxn ang="0">
                    <a:pos x="258" y="0"/>
                  </a:cxn>
                  <a:cxn ang="0">
                    <a:pos x="188" y="153"/>
                  </a:cxn>
                  <a:cxn ang="0">
                    <a:pos x="136" y="284"/>
                  </a:cxn>
                  <a:cxn ang="0">
                    <a:pos x="98" y="438"/>
                  </a:cxn>
                  <a:cxn ang="0">
                    <a:pos x="41" y="657"/>
                  </a:cxn>
                  <a:cxn ang="0">
                    <a:pos x="0" y="804"/>
                  </a:cxn>
                  <a:cxn ang="0">
                    <a:pos x="41" y="631"/>
                  </a:cxn>
                  <a:cxn ang="0">
                    <a:pos x="67" y="508"/>
                  </a:cxn>
                  <a:cxn ang="0">
                    <a:pos x="98" y="375"/>
                  </a:cxn>
                  <a:cxn ang="0">
                    <a:pos x="134" y="262"/>
                  </a:cxn>
                  <a:cxn ang="0">
                    <a:pos x="182" y="150"/>
                  </a:cxn>
                  <a:cxn ang="0">
                    <a:pos x="258" y="0"/>
                  </a:cxn>
                </a:cxnLst>
                <a:rect l="0" t="0" r="r" b="b"/>
                <a:pathLst>
                  <a:path w="258" h="804">
                    <a:moveTo>
                      <a:pt x="258" y="0"/>
                    </a:moveTo>
                    <a:lnTo>
                      <a:pt x="188" y="153"/>
                    </a:lnTo>
                    <a:lnTo>
                      <a:pt x="136" y="284"/>
                    </a:lnTo>
                    <a:lnTo>
                      <a:pt x="98" y="438"/>
                    </a:lnTo>
                    <a:lnTo>
                      <a:pt x="41" y="657"/>
                    </a:lnTo>
                    <a:lnTo>
                      <a:pt x="0" y="804"/>
                    </a:lnTo>
                    <a:lnTo>
                      <a:pt x="41" y="631"/>
                    </a:lnTo>
                    <a:lnTo>
                      <a:pt x="67" y="508"/>
                    </a:lnTo>
                    <a:lnTo>
                      <a:pt x="98" y="375"/>
                    </a:lnTo>
                    <a:lnTo>
                      <a:pt x="134" y="262"/>
                    </a:lnTo>
                    <a:lnTo>
                      <a:pt x="182" y="150"/>
                    </a:lnTo>
                    <a:lnTo>
                      <a:pt x="258" y="0"/>
                    </a:lnTo>
                    <a:close/>
                  </a:path>
                </a:pathLst>
              </a:custGeom>
              <a:solidFill>
                <a:srgbClr val="008000"/>
              </a:solidFill>
              <a:ln w="9525">
                <a:noFill/>
                <a:round/>
                <a:headEnd/>
                <a:tailEnd/>
              </a:ln>
            </p:spPr>
            <p:txBody>
              <a:bodyPr/>
              <a:lstStyle/>
              <a:p>
                <a:endParaRPr lang="tr-TR"/>
              </a:p>
            </p:txBody>
          </p:sp>
        </p:grpSp>
        <p:grpSp>
          <p:nvGrpSpPr>
            <p:cNvPr id="6" name="Group 14"/>
            <p:cNvGrpSpPr>
              <a:grpSpLocks/>
            </p:cNvGrpSpPr>
            <p:nvPr/>
          </p:nvGrpSpPr>
          <p:grpSpPr bwMode="auto">
            <a:xfrm>
              <a:off x="1" y="3448"/>
              <a:ext cx="417" cy="723"/>
              <a:chOff x="1" y="3448"/>
              <a:chExt cx="417" cy="723"/>
            </a:xfrm>
          </p:grpSpPr>
          <p:sp>
            <p:nvSpPr>
              <p:cNvPr id="54287" name="Freeform 15"/>
              <p:cNvSpPr>
                <a:spLocks/>
              </p:cNvSpPr>
              <p:nvPr/>
            </p:nvSpPr>
            <p:spPr bwMode="auto">
              <a:xfrm>
                <a:off x="1" y="3448"/>
                <a:ext cx="417" cy="723"/>
              </a:xfrm>
              <a:custGeom>
                <a:avLst/>
                <a:gdLst/>
                <a:ahLst/>
                <a:cxnLst>
                  <a:cxn ang="0">
                    <a:pos x="834" y="2167"/>
                  </a:cxn>
                  <a:cxn ang="0">
                    <a:pos x="818" y="1879"/>
                  </a:cxn>
                  <a:cxn ang="0">
                    <a:pos x="806" y="1694"/>
                  </a:cxn>
                  <a:cxn ang="0">
                    <a:pos x="793" y="1530"/>
                  </a:cxn>
                  <a:cxn ang="0">
                    <a:pos x="770" y="1344"/>
                  </a:cxn>
                  <a:cxn ang="0">
                    <a:pos x="748" y="1203"/>
                  </a:cxn>
                  <a:cxn ang="0">
                    <a:pos x="716" y="1005"/>
                  </a:cxn>
                  <a:cxn ang="0">
                    <a:pos x="683" y="835"/>
                  </a:cxn>
                  <a:cxn ang="0">
                    <a:pos x="646" y="710"/>
                  </a:cxn>
                  <a:cxn ang="0">
                    <a:pos x="616" y="605"/>
                  </a:cxn>
                  <a:cxn ang="0">
                    <a:pos x="578" y="504"/>
                  </a:cxn>
                  <a:cxn ang="0">
                    <a:pos x="520" y="376"/>
                  </a:cxn>
                  <a:cxn ang="0">
                    <a:pos x="459" y="270"/>
                  </a:cxn>
                  <a:cxn ang="0">
                    <a:pos x="392" y="175"/>
                  </a:cxn>
                  <a:cxn ang="0">
                    <a:pos x="331" y="113"/>
                  </a:cxn>
                  <a:cxn ang="0">
                    <a:pos x="270" y="53"/>
                  </a:cxn>
                  <a:cxn ang="0">
                    <a:pos x="214" y="26"/>
                  </a:cxn>
                  <a:cxn ang="0">
                    <a:pos x="149" y="3"/>
                  </a:cxn>
                  <a:cxn ang="0">
                    <a:pos x="97" y="0"/>
                  </a:cxn>
                  <a:cxn ang="0">
                    <a:pos x="0" y="17"/>
                  </a:cxn>
                  <a:cxn ang="0">
                    <a:pos x="124" y="70"/>
                  </a:cxn>
                  <a:cxn ang="0">
                    <a:pos x="167" y="106"/>
                  </a:cxn>
                  <a:cxn ang="0">
                    <a:pos x="222" y="152"/>
                  </a:cxn>
                  <a:cxn ang="0">
                    <a:pos x="276" y="204"/>
                  </a:cxn>
                  <a:cxn ang="0">
                    <a:pos x="334" y="270"/>
                  </a:cxn>
                  <a:cxn ang="0">
                    <a:pos x="389" y="350"/>
                  </a:cxn>
                  <a:cxn ang="0">
                    <a:pos x="443" y="454"/>
                  </a:cxn>
                  <a:cxn ang="0">
                    <a:pos x="488" y="546"/>
                  </a:cxn>
                  <a:cxn ang="0">
                    <a:pos x="527" y="635"/>
                  </a:cxn>
                  <a:cxn ang="0">
                    <a:pos x="562" y="729"/>
                  </a:cxn>
                  <a:cxn ang="0">
                    <a:pos x="600" y="848"/>
                  </a:cxn>
                  <a:cxn ang="0">
                    <a:pos x="635" y="979"/>
                  </a:cxn>
                  <a:cxn ang="0">
                    <a:pos x="668" y="1156"/>
                  </a:cxn>
                  <a:cxn ang="0">
                    <a:pos x="694" y="1321"/>
                  </a:cxn>
                  <a:cxn ang="0">
                    <a:pos x="712" y="1485"/>
                  </a:cxn>
                  <a:cxn ang="0">
                    <a:pos x="725" y="1649"/>
                  </a:cxn>
                  <a:cxn ang="0">
                    <a:pos x="742" y="1832"/>
                  </a:cxn>
                  <a:cxn ang="0">
                    <a:pos x="755" y="2004"/>
                  </a:cxn>
                  <a:cxn ang="0">
                    <a:pos x="761" y="2167"/>
                  </a:cxn>
                  <a:cxn ang="0">
                    <a:pos x="834" y="2167"/>
                  </a:cxn>
                </a:cxnLst>
                <a:rect l="0" t="0" r="r" b="b"/>
                <a:pathLst>
                  <a:path w="834" h="2167">
                    <a:moveTo>
                      <a:pt x="834" y="2167"/>
                    </a:moveTo>
                    <a:lnTo>
                      <a:pt x="818" y="1879"/>
                    </a:lnTo>
                    <a:lnTo>
                      <a:pt x="806" y="1694"/>
                    </a:lnTo>
                    <a:lnTo>
                      <a:pt x="793" y="1530"/>
                    </a:lnTo>
                    <a:lnTo>
                      <a:pt x="770" y="1344"/>
                    </a:lnTo>
                    <a:lnTo>
                      <a:pt x="748" y="1203"/>
                    </a:lnTo>
                    <a:lnTo>
                      <a:pt x="716" y="1005"/>
                    </a:lnTo>
                    <a:lnTo>
                      <a:pt x="683" y="835"/>
                    </a:lnTo>
                    <a:lnTo>
                      <a:pt x="646" y="710"/>
                    </a:lnTo>
                    <a:lnTo>
                      <a:pt x="616" y="605"/>
                    </a:lnTo>
                    <a:lnTo>
                      <a:pt x="578" y="504"/>
                    </a:lnTo>
                    <a:lnTo>
                      <a:pt x="520" y="376"/>
                    </a:lnTo>
                    <a:lnTo>
                      <a:pt x="459" y="270"/>
                    </a:lnTo>
                    <a:lnTo>
                      <a:pt x="392" y="175"/>
                    </a:lnTo>
                    <a:lnTo>
                      <a:pt x="331" y="113"/>
                    </a:lnTo>
                    <a:lnTo>
                      <a:pt x="270" y="53"/>
                    </a:lnTo>
                    <a:lnTo>
                      <a:pt x="214" y="26"/>
                    </a:lnTo>
                    <a:lnTo>
                      <a:pt x="149" y="3"/>
                    </a:lnTo>
                    <a:lnTo>
                      <a:pt x="97" y="0"/>
                    </a:lnTo>
                    <a:lnTo>
                      <a:pt x="0" y="17"/>
                    </a:lnTo>
                    <a:lnTo>
                      <a:pt x="124" y="70"/>
                    </a:lnTo>
                    <a:lnTo>
                      <a:pt x="167" y="106"/>
                    </a:lnTo>
                    <a:lnTo>
                      <a:pt x="222" y="152"/>
                    </a:lnTo>
                    <a:lnTo>
                      <a:pt x="276" y="204"/>
                    </a:lnTo>
                    <a:lnTo>
                      <a:pt x="334" y="270"/>
                    </a:lnTo>
                    <a:lnTo>
                      <a:pt x="389" y="350"/>
                    </a:lnTo>
                    <a:lnTo>
                      <a:pt x="443" y="454"/>
                    </a:lnTo>
                    <a:lnTo>
                      <a:pt x="488" y="546"/>
                    </a:lnTo>
                    <a:lnTo>
                      <a:pt x="527" y="635"/>
                    </a:lnTo>
                    <a:lnTo>
                      <a:pt x="562" y="729"/>
                    </a:lnTo>
                    <a:lnTo>
                      <a:pt x="600" y="848"/>
                    </a:lnTo>
                    <a:lnTo>
                      <a:pt x="635" y="979"/>
                    </a:lnTo>
                    <a:lnTo>
                      <a:pt x="668" y="1156"/>
                    </a:lnTo>
                    <a:lnTo>
                      <a:pt x="694" y="1321"/>
                    </a:lnTo>
                    <a:lnTo>
                      <a:pt x="712" y="1485"/>
                    </a:lnTo>
                    <a:lnTo>
                      <a:pt x="725" y="1649"/>
                    </a:lnTo>
                    <a:lnTo>
                      <a:pt x="742" y="1832"/>
                    </a:lnTo>
                    <a:lnTo>
                      <a:pt x="755" y="2004"/>
                    </a:lnTo>
                    <a:lnTo>
                      <a:pt x="761" y="2167"/>
                    </a:lnTo>
                    <a:lnTo>
                      <a:pt x="834" y="2167"/>
                    </a:lnTo>
                    <a:close/>
                  </a:path>
                </a:pathLst>
              </a:custGeom>
              <a:solidFill>
                <a:srgbClr val="008000"/>
              </a:solidFill>
              <a:ln w="3175">
                <a:solidFill>
                  <a:srgbClr val="402000"/>
                </a:solidFill>
                <a:prstDash val="solid"/>
                <a:round/>
                <a:headEnd/>
                <a:tailEnd/>
              </a:ln>
            </p:spPr>
            <p:txBody>
              <a:bodyPr/>
              <a:lstStyle/>
              <a:p>
                <a:endParaRPr lang="tr-TR"/>
              </a:p>
            </p:txBody>
          </p:sp>
          <p:sp>
            <p:nvSpPr>
              <p:cNvPr id="54288" name="Freeform 16"/>
              <p:cNvSpPr>
                <a:spLocks/>
              </p:cNvSpPr>
              <p:nvPr/>
            </p:nvSpPr>
            <p:spPr bwMode="auto">
              <a:xfrm>
                <a:off x="90" y="3460"/>
                <a:ext cx="265" cy="387"/>
              </a:xfrm>
              <a:custGeom>
                <a:avLst/>
                <a:gdLst/>
                <a:ahLst/>
                <a:cxnLst>
                  <a:cxn ang="0">
                    <a:pos x="0" y="0"/>
                  </a:cxn>
                  <a:cxn ang="0">
                    <a:pos x="97" y="65"/>
                  </a:cxn>
                  <a:cxn ang="0">
                    <a:pos x="183" y="170"/>
                  </a:cxn>
                  <a:cxn ang="0">
                    <a:pos x="267" y="316"/>
                  </a:cxn>
                  <a:cxn ang="0">
                    <a:pos x="338" y="453"/>
                  </a:cxn>
                  <a:cxn ang="0">
                    <a:pos x="418" y="637"/>
                  </a:cxn>
                  <a:cxn ang="0">
                    <a:pos x="457" y="768"/>
                  </a:cxn>
                  <a:cxn ang="0">
                    <a:pos x="498" y="971"/>
                  </a:cxn>
                  <a:cxn ang="0">
                    <a:pos x="531" y="1162"/>
                  </a:cxn>
                  <a:cxn ang="0">
                    <a:pos x="450" y="814"/>
                  </a:cxn>
                  <a:cxn ang="0">
                    <a:pos x="402" y="637"/>
                  </a:cxn>
                  <a:cxn ang="0">
                    <a:pos x="322" y="440"/>
                  </a:cxn>
                  <a:cxn ang="0">
                    <a:pos x="248" y="301"/>
                  </a:cxn>
                  <a:cxn ang="0">
                    <a:pos x="161" y="157"/>
                  </a:cxn>
                  <a:cxn ang="0">
                    <a:pos x="100" y="92"/>
                  </a:cxn>
                  <a:cxn ang="0">
                    <a:pos x="0" y="0"/>
                  </a:cxn>
                </a:cxnLst>
                <a:rect l="0" t="0" r="r" b="b"/>
                <a:pathLst>
                  <a:path w="531" h="1162">
                    <a:moveTo>
                      <a:pt x="0" y="0"/>
                    </a:moveTo>
                    <a:lnTo>
                      <a:pt x="97" y="65"/>
                    </a:lnTo>
                    <a:lnTo>
                      <a:pt x="183" y="170"/>
                    </a:lnTo>
                    <a:lnTo>
                      <a:pt x="267" y="316"/>
                    </a:lnTo>
                    <a:lnTo>
                      <a:pt x="338" y="453"/>
                    </a:lnTo>
                    <a:lnTo>
                      <a:pt x="418" y="637"/>
                    </a:lnTo>
                    <a:lnTo>
                      <a:pt x="457" y="768"/>
                    </a:lnTo>
                    <a:lnTo>
                      <a:pt x="498" y="971"/>
                    </a:lnTo>
                    <a:lnTo>
                      <a:pt x="531" y="1162"/>
                    </a:lnTo>
                    <a:lnTo>
                      <a:pt x="450" y="814"/>
                    </a:lnTo>
                    <a:lnTo>
                      <a:pt x="402" y="637"/>
                    </a:lnTo>
                    <a:lnTo>
                      <a:pt x="322" y="440"/>
                    </a:lnTo>
                    <a:lnTo>
                      <a:pt x="248" y="301"/>
                    </a:lnTo>
                    <a:lnTo>
                      <a:pt x="161" y="157"/>
                    </a:lnTo>
                    <a:lnTo>
                      <a:pt x="100" y="92"/>
                    </a:lnTo>
                    <a:lnTo>
                      <a:pt x="0" y="0"/>
                    </a:lnTo>
                    <a:close/>
                  </a:path>
                </a:pathLst>
              </a:custGeom>
              <a:solidFill>
                <a:srgbClr val="008000"/>
              </a:solidFill>
              <a:ln w="9525">
                <a:noFill/>
                <a:round/>
                <a:headEnd/>
                <a:tailEnd/>
              </a:ln>
            </p:spPr>
            <p:txBody>
              <a:bodyPr/>
              <a:lstStyle/>
              <a:p>
                <a:endParaRPr lang="tr-TR"/>
              </a:p>
            </p:txBody>
          </p:sp>
        </p:grpSp>
        <p:grpSp>
          <p:nvGrpSpPr>
            <p:cNvPr id="7" name="Group 17"/>
            <p:cNvGrpSpPr>
              <a:grpSpLocks/>
            </p:cNvGrpSpPr>
            <p:nvPr/>
          </p:nvGrpSpPr>
          <p:grpSpPr bwMode="auto">
            <a:xfrm>
              <a:off x="386" y="3583"/>
              <a:ext cx="187" cy="588"/>
              <a:chOff x="386" y="3583"/>
              <a:chExt cx="187" cy="588"/>
            </a:xfrm>
          </p:grpSpPr>
          <p:sp>
            <p:nvSpPr>
              <p:cNvPr id="54290" name="Freeform 18"/>
              <p:cNvSpPr>
                <a:spLocks/>
              </p:cNvSpPr>
              <p:nvPr/>
            </p:nvSpPr>
            <p:spPr bwMode="auto">
              <a:xfrm>
                <a:off x="386" y="3583"/>
                <a:ext cx="187" cy="588"/>
              </a:xfrm>
              <a:custGeom>
                <a:avLst/>
                <a:gdLst/>
                <a:ahLst/>
                <a:cxnLst>
                  <a:cxn ang="0">
                    <a:pos x="374" y="0"/>
                  </a:cxn>
                  <a:cxn ang="0">
                    <a:pos x="271" y="197"/>
                  </a:cxn>
                  <a:cxn ang="0">
                    <a:pos x="231" y="316"/>
                  </a:cxn>
                  <a:cxn ang="0">
                    <a:pos x="192" y="442"/>
                  </a:cxn>
                  <a:cxn ang="0">
                    <a:pos x="162" y="536"/>
                  </a:cxn>
                  <a:cxn ang="0">
                    <a:pos x="132" y="654"/>
                  </a:cxn>
                  <a:cxn ang="0">
                    <a:pos x="103" y="770"/>
                  </a:cxn>
                  <a:cxn ang="0">
                    <a:pos x="74" y="889"/>
                  </a:cxn>
                  <a:cxn ang="0">
                    <a:pos x="48" y="1004"/>
                  </a:cxn>
                  <a:cxn ang="0">
                    <a:pos x="34" y="1088"/>
                  </a:cxn>
                  <a:cxn ang="0">
                    <a:pos x="25" y="1160"/>
                  </a:cxn>
                  <a:cxn ang="0">
                    <a:pos x="9" y="1289"/>
                  </a:cxn>
                  <a:cxn ang="0">
                    <a:pos x="0" y="1380"/>
                  </a:cxn>
                  <a:cxn ang="0">
                    <a:pos x="1" y="1479"/>
                  </a:cxn>
                  <a:cxn ang="0">
                    <a:pos x="0" y="1601"/>
                  </a:cxn>
                  <a:cxn ang="0">
                    <a:pos x="0" y="1763"/>
                  </a:cxn>
                  <a:cxn ang="0">
                    <a:pos x="113" y="1763"/>
                  </a:cxn>
                  <a:cxn ang="0">
                    <a:pos x="113" y="1648"/>
                  </a:cxn>
                  <a:cxn ang="0">
                    <a:pos x="113" y="1532"/>
                  </a:cxn>
                  <a:cxn ang="0">
                    <a:pos x="113" y="1431"/>
                  </a:cxn>
                  <a:cxn ang="0">
                    <a:pos x="118" y="1350"/>
                  </a:cxn>
                  <a:cxn ang="0">
                    <a:pos x="128" y="1254"/>
                  </a:cxn>
                  <a:cxn ang="0">
                    <a:pos x="143" y="1143"/>
                  </a:cxn>
                  <a:cxn ang="0">
                    <a:pos x="166" y="1003"/>
                  </a:cxn>
                  <a:cxn ang="0">
                    <a:pos x="197" y="903"/>
                  </a:cxn>
                  <a:cxn ang="0">
                    <a:pos x="222" y="791"/>
                  </a:cxn>
                  <a:cxn ang="0">
                    <a:pos x="256" y="678"/>
                  </a:cxn>
                  <a:cxn ang="0">
                    <a:pos x="285" y="560"/>
                  </a:cxn>
                  <a:cxn ang="0">
                    <a:pos x="315" y="475"/>
                  </a:cxn>
                  <a:cxn ang="0">
                    <a:pos x="345" y="349"/>
                  </a:cxn>
                  <a:cxn ang="0">
                    <a:pos x="369" y="207"/>
                  </a:cxn>
                  <a:cxn ang="0">
                    <a:pos x="374" y="0"/>
                  </a:cxn>
                </a:cxnLst>
                <a:rect l="0" t="0" r="r" b="b"/>
                <a:pathLst>
                  <a:path w="374" h="1763">
                    <a:moveTo>
                      <a:pt x="374" y="0"/>
                    </a:moveTo>
                    <a:lnTo>
                      <a:pt x="271" y="197"/>
                    </a:lnTo>
                    <a:lnTo>
                      <a:pt x="231" y="316"/>
                    </a:lnTo>
                    <a:lnTo>
                      <a:pt x="192" y="442"/>
                    </a:lnTo>
                    <a:lnTo>
                      <a:pt x="162" y="536"/>
                    </a:lnTo>
                    <a:lnTo>
                      <a:pt x="132" y="654"/>
                    </a:lnTo>
                    <a:lnTo>
                      <a:pt x="103" y="770"/>
                    </a:lnTo>
                    <a:lnTo>
                      <a:pt x="74" y="889"/>
                    </a:lnTo>
                    <a:lnTo>
                      <a:pt x="48" y="1004"/>
                    </a:lnTo>
                    <a:lnTo>
                      <a:pt x="34" y="1088"/>
                    </a:lnTo>
                    <a:lnTo>
                      <a:pt x="25" y="1160"/>
                    </a:lnTo>
                    <a:lnTo>
                      <a:pt x="9" y="1289"/>
                    </a:lnTo>
                    <a:lnTo>
                      <a:pt x="0" y="1380"/>
                    </a:lnTo>
                    <a:lnTo>
                      <a:pt x="1" y="1479"/>
                    </a:lnTo>
                    <a:lnTo>
                      <a:pt x="0" y="1601"/>
                    </a:lnTo>
                    <a:lnTo>
                      <a:pt x="0" y="1763"/>
                    </a:lnTo>
                    <a:lnTo>
                      <a:pt x="113" y="1763"/>
                    </a:lnTo>
                    <a:lnTo>
                      <a:pt x="113" y="1648"/>
                    </a:lnTo>
                    <a:lnTo>
                      <a:pt x="113" y="1532"/>
                    </a:lnTo>
                    <a:lnTo>
                      <a:pt x="113" y="1431"/>
                    </a:lnTo>
                    <a:lnTo>
                      <a:pt x="118" y="1350"/>
                    </a:lnTo>
                    <a:lnTo>
                      <a:pt x="128" y="1254"/>
                    </a:lnTo>
                    <a:lnTo>
                      <a:pt x="143" y="1143"/>
                    </a:lnTo>
                    <a:lnTo>
                      <a:pt x="166" y="1003"/>
                    </a:lnTo>
                    <a:lnTo>
                      <a:pt x="197" y="903"/>
                    </a:lnTo>
                    <a:lnTo>
                      <a:pt x="222" y="791"/>
                    </a:lnTo>
                    <a:lnTo>
                      <a:pt x="256" y="678"/>
                    </a:lnTo>
                    <a:lnTo>
                      <a:pt x="285" y="560"/>
                    </a:lnTo>
                    <a:lnTo>
                      <a:pt x="315" y="475"/>
                    </a:lnTo>
                    <a:lnTo>
                      <a:pt x="345" y="349"/>
                    </a:lnTo>
                    <a:lnTo>
                      <a:pt x="369" y="207"/>
                    </a:lnTo>
                    <a:lnTo>
                      <a:pt x="374" y="0"/>
                    </a:lnTo>
                    <a:close/>
                  </a:path>
                </a:pathLst>
              </a:custGeom>
              <a:solidFill>
                <a:srgbClr val="008000"/>
              </a:solidFill>
              <a:ln w="3175">
                <a:solidFill>
                  <a:srgbClr val="402000"/>
                </a:solidFill>
                <a:prstDash val="solid"/>
                <a:round/>
                <a:headEnd/>
                <a:tailEnd/>
              </a:ln>
            </p:spPr>
            <p:txBody>
              <a:bodyPr/>
              <a:lstStyle/>
              <a:p>
                <a:endParaRPr lang="tr-TR"/>
              </a:p>
            </p:txBody>
          </p:sp>
          <p:sp>
            <p:nvSpPr>
              <p:cNvPr id="54291" name="Freeform 19"/>
              <p:cNvSpPr>
                <a:spLocks/>
              </p:cNvSpPr>
              <p:nvPr/>
            </p:nvSpPr>
            <p:spPr bwMode="auto">
              <a:xfrm>
                <a:off x="428" y="3674"/>
                <a:ext cx="106" cy="261"/>
              </a:xfrm>
              <a:custGeom>
                <a:avLst/>
                <a:gdLst/>
                <a:ahLst/>
                <a:cxnLst>
                  <a:cxn ang="0">
                    <a:pos x="213" y="0"/>
                  </a:cxn>
                  <a:cxn ang="0">
                    <a:pos x="174" y="143"/>
                  </a:cxn>
                  <a:cxn ang="0">
                    <a:pos x="139" y="264"/>
                  </a:cxn>
                  <a:cxn ang="0">
                    <a:pos x="114" y="369"/>
                  </a:cxn>
                  <a:cxn ang="0">
                    <a:pos x="70" y="518"/>
                  </a:cxn>
                  <a:cxn ang="0">
                    <a:pos x="36" y="674"/>
                  </a:cxn>
                  <a:cxn ang="0">
                    <a:pos x="0" y="783"/>
                  </a:cxn>
                  <a:cxn ang="0">
                    <a:pos x="16" y="668"/>
                  </a:cxn>
                  <a:cxn ang="0">
                    <a:pos x="70" y="475"/>
                  </a:cxn>
                  <a:cxn ang="0">
                    <a:pos x="109" y="312"/>
                  </a:cxn>
                  <a:cxn ang="0">
                    <a:pos x="149" y="187"/>
                  </a:cxn>
                  <a:cxn ang="0">
                    <a:pos x="213" y="0"/>
                  </a:cxn>
                </a:cxnLst>
                <a:rect l="0" t="0" r="r" b="b"/>
                <a:pathLst>
                  <a:path w="213" h="783">
                    <a:moveTo>
                      <a:pt x="213" y="0"/>
                    </a:moveTo>
                    <a:lnTo>
                      <a:pt x="174" y="143"/>
                    </a:lnTo>
                    <a:lnTo>
                      <a:pt x="139" y="264"/>
                    </a:lnTo>
                    <a:lnTo>
                      <a:pt x="114" y="369"/>
                    </a:lnTo>
                    <a:lnTo>
                      <a:pt x="70" y="518"/>
                    </a:lnTo>
                    <a:lnTo>
                      <a:pt x="36" y="674"/>
                    </a:lnTo>
                    <a:lnTo>
                      <a:pt x="0" y="783"/>
                    </a:lnTo>
                    <a:lnTo>
                      <a:pt x="16" y="668"/>
                    </a:lnTo>
                    <a:lnTo>
                      <a:pt x="70" y="475"/>
                    </a:lnTo>
                    <a:lnTo>
                      <a:pt x="109" y="312"/>
                    </a:lnTo>
                    <a:lnTo>
                      <a:pt x="149" y="187"/>
                    </a:lnTo>
                    <a:lnTo>
                      <a:pt x="213" y="0"/>
                    </a:lnTo>
                    <a:close/>
                  </a:path>
                </a:pathLst>
              </a:custGeom>
              <a:solidFill>
                <a:srgbClr val="008000"/>
              </a:solidFill>
              <a:ln w="9525">
                <a:noFill/>
                <a:round/>
                <a:headEnd/>
                <a:tailEnd/>
              </a:ln>
            </p:spPr>
            <p:txBody>
              <a:bodyPr/>
              <a:lstStyle/>
              <a:p>
                <a:endParaRPr lang="tr-TR"/>
              </a:p>
            </p:txBody>
          </p:sp>
        </p:grpSp>
      </p:grpSp>
      <p:sp>
        <p:nvSpPr>
          <p:cNvPr id="54292" name="Text Box 20"/>
          <p:cNvSpPr txBox="1">
            <a:spLocks noChangeArrowheads="1"/>
          </p:cNvSpPr>
          <p:nvPr/>
        </p:nvSpPr>
        <p:spPr bwMode="auto">
          <a:xfrm>
            <a:off x="228600" y="228600"/>
            <a:ext cx="5930900" cy="579438"/>
          </a:xfrm>
          <a:prstGeom prst="rect">
            <a:avLst/>
          </a:prstGeom>
          <a:noFill/>
          <a:ln w="9525">
            <a:noFill/>
            <a:miter lim="800000"/>
            <a:headEnd/>
            <a:tailEnd/>
          </a:ln>
          <a:effectLst/>
        </p:spPr>
        <p:txBody>
          <a:bodyPr wrap="none">
            <a:spAutoFit/>
          </a:bodyPr>
          <a:lstStyle/>
          <a:p>
            <a:r>
              <a:rPr lang="en-US" sz="3200">
                <a:solidFill>
                  <a:schemeClr val="tx2"/>
                </a:solidFill>
              </a:rPr>
              <a:t>Plant Effects on Redox Conditions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Freeform 2"/>
          <p:cNvSpPr>
            <a:spLocks/>
          </p:cNvSpPr>
          <p:nvPr/>
        </p:nvSpPr>
        <p:spPr bwMode="auto">
          <a:xfrm>
            <a:off x="217488" y="5072063"/>
            <a:ext cx="1965325" cy="107950"/>
          </a:xfrm>
          <a:custGeom>
            <a:avLst/>
            <a:gdLst/>
            <a:ahLst/>
            <a:cxnLst>
              <a:cxn ang="0">
                <a:pos x="0" y="27"/>
              </a:cxn>
              <a:cxn ang="0">
                <a:pos x="160" y="3"/>
              </a:cxn>
              <a:cxn ang="0">
                <a:pos x="360" y="43"/>
              </a:cxn>
              <a:cxn ang="0">
                <a:pos x="576" y="27"/>
              </a:cxn>
              <a:cxn ang="0">
                <a:pos x="736" y="11"/>
              </a:cxn>
              <a:cxn ang="0">
                <a:pos x="872" y="11"/>
              </a:cxn>
              <a:cxn ang="0">
                <a:pos x="960" y="27"/>
              </a:cxn>
              <a:cxn ang="0">
                <a:pos x="1024" y="51"/>
              </a:cxn>
            </a:cxnLst>
            <a:rect l="0" t="0" r="r" b="b"/>
            <a:pathLst>
              <a:path w="1024" h="51">
                <a:moveTo>
                  <a:pt x="0" y="27"/>
                </a:moveTo>
                <a:cubicBezTo>
                  <a:pt x="50" y="13"/>
                  <a:pt x="100" y="0"/>
                  <a:pt x="160" y="3"/>
                </a:cubicBezTo>
                <a:cubicBezTo>
                  <a:pt x="220" y="6"/>
                  <a:pt x="291" y="39"/>
                  <a:pt x="360" y="43"/>
                </a:cubicBezTo>
                <a:cubicBezTo>
                  <a:pt x="429" y="47"/>
                  <a:pt x="513" y="32"/>
                  <a:pt x="576" y="27"/>
                </a:cubicBezTo>
                <a:cubicBezTo>
                  <a:pt x="639" y="22"/>
                  <a:pt x="687" y="14"/>
                  <a:pt x="736" y="11"/>
                </a:cubicBezTo>
                <a:cubicBezTo>
                  <a:pt x="785" y="8"/>
                  <a:pt x="835" y="8"/>
                  <a:pt x="872" y="11"/>
                </a:cubicBezTo>
                <a:cubicBezTo>
                  <a:pt x="909" y="14"/>
                  <a:pt x="935" y="20"/>
                  <a:pt x="960" y="27"/>
                </a:cubicBezTo>
                <a:cubicBezTo>
                  <a:pt x="985" y="34"/>
                  <a:pt x="1013" y="47"/>
                  <a:pt x="1024" y="51"/>
                </a:cubicBezTo>
              </a:path>
            </a:pathLst>
          </a:custGeom>
          <a:noFill/>
          <a:ln w="25400">
            <a:solidFill>
              <a:srgbClr val="CC9900"/>
            </a:solidFill>
            <a:round/>
            <a:headEnd/>
            <a:tailEnd/>
          </a:ln>
          <a:effectLst/>
        </p:spPr>
        <p:txBody>
          <a:bodyPr wrap="none" anchor="ctr"/>
          <a:lstStyle/>
          <a:p>
            <a:endParaRPr lang="tr-TR"/>
          </a:p>
        </p:txBody>
      </p:sp>
      <p:sp>
        <p:nvSpPr>
          <p:cNvPr id="55299" name="Freeform 3"/>
          <p:cNvSpPr>
            <a:spLocks/>
          </p:cNvSpPr>
          <p:nvPr/>
        </p:nvSpPr>
        <p:spPr bwMode="auto">
          <a:xfrm flipH="1">
            <a:off x="669925" y="2916238"/>
            <a:ext cx="1587500" cy="1098550"/>
          </a:xfrm>
          <a:custGeom>
            <a:avLst/>
            <a:gdLst/>
            <a:ahLst/>
            <a:cxnLst>
              <a:cxn ang="0">
                <a:pos x="0" y="0"/>
              </a:cxn>
              <a:cxn ang="0">
                <a:pos x="0" y="1302"/>
              </a:cxn>
            </a:cxnLst>
            <a:rect l="0" t="0" r="r" b="b"/>
            <a:pathLst>
              <a:path w="1" h="1302">
                <a:moveTo>
                  <a:pt x="0" y="0"/>
                </a:moveTo>
                <a:cubicBezTo>
                  <a:pt x="0" y="542"/>
                  <a:pt x="0" y="1085"/>
                  <a:pt x="0" y="1302"/>
                </a:cubicBezTo>
              </a:path>
            </a:pathLst>
          </a:custGeom>
          <a:noFill/>
          <a:ln w="9525">
            <a:solidFill>
              <a:schemeClr val="tx1"/>
            </a:solidFill>
            <a:round/>
            <a:headEnd/>
            <a:tailEnd/>
          </a:ln>
          <a:effectLst/>
        </p:spPr>
        <p:txBody>
          <a:bodyPr wrap="none" anchor="ctr"/>
          <a:lstStyle/>
          <a:p>
            <a:endParaRPr lang="tr-TR"/>
          </a:p>
        </p:txBody>
      </p:sp>
      <p:sp>
        <p:nvSpPr>
          <p:cNvPr id="55300" name="Freeform 4"/>
          <p:cNvSpPr>
            <a:spLocks/>
          </p:cNvSpPr>
          <p:nvPr/>
        </p:nvSpPr>
        <p:spPr bwMode="auto">
          <a:xfrm>
            <a:off x="2328863" y="2909888"/>
            <a:ext cx="58737" cy="855662"/>
          </a:xfrm>
          <a:custGeom>
            <a:avLst/>
            <a:gdLst/>
            <a:ahLst/>
            <a:cxnLst>
              <a:cxn ang="0">
                <a:pos x="0" y="0"/>
              </a:cxn>
              <a:cxn ang="0">
                <a:pos x="0" y="1302"/>
              </a:cxn>
            </a:cxnLst>
            <a:rect l="0" t="0" r="r" b="b"/>
            <a:pathLst>
              <a:path w="1" h="1302">
                <a:moveTo>
                  <a:pt x="0" y="0"/>
                </a:moveTo>
                <a:cubicBezTo>
                  <a:pt x="0" y="542"/>
                  <a:pt x="0" y="1085"/>
                  <a:pt x="0" y="1302"/>
                </a:cubicBezTo>
              </a:path>
            </a:pathLst>
          </a:custGeom>
          <a:solidFill>
            <a:srgbClr val="33CC33"/>
          </a:solidFill>
          <a:ln w="9525">
            <a:solidFill>
              <a:schemeClr val="tx1"/>
            </a:solidFill>
            <a:round/>
            <a:headEnd/>
            <a:tailEnd/>
          </a:ln>
          <a:effectLst/>
        </p:spPr>
        <p:txBody>
          <a:bodyPr wrap="none" anchor="ctr"/>
          <a:lstStyle/>
          <a:p>
            <a:endParaRPr lang="tr-TR"/>
          </a:p>
        </p:txBody>
      </p:sp>
      <p:sp>
        <p:nvSpPr>
          <p:cNvPr id="55301" name="Freeform 5"/>
          <p:cNvSpPr>
            <a:spLocks/>
          </p:cNvSpPr>
          <p:nvPr/>
        </p:nvSpPr>
        <p:spPr bwMode="auto">
          <a:xfrm flipH="1">
            <a:off x="2290763" y="4244975"/>
            <a:ext cx="68262" cy="339725"/>
          </a:xfrm>
          <a:custGeom>
            <a:avLst/>
            <a:gdLst/>
            <a:ahLst/>
            <a:cxnLst>
              <a:cxn ang="0">
                <a:pos x="0" y="0"/>
              </a:cxn>
              <a:cxn ang="0">
                <a:pos x="0" y="1302"/>
              </a:cxn>
            </a:cxnLst>
            <a:rect l="0" t="0" r="r" b="b"/>
            <a:pathLst>
              <a:path w="1" h="1302">
                <a:moveTo>
                  <a:pt x="0" y="0"/>
                </a:moveTo>
                <a:cubicBezTo>
                  <a:pt x="0" y="542"/>
                  <a:pt x="0" y="1085"/>
                  <a:pt x="0" y="1302"/>
                </a:cubicBezTo>
              </a:path>
            </a:pathLst>
          </a:custGeom>
          <a:noFill/>
          <a:ln w="9525">
            <a:solidFill>
              <a:schemeClr val="tx1"/>
            </a:solidFill>
            <a:round/>
            <a:headEnd/>
            <a:tailEnd/>
          </a:ln>
          <a:effectLst/>
        </p:spPr>
        <p:txBody>
          <a:bodyPr wrap="none" anchor="ctr"/>
          <a:lstStyle/>
          <a:p>
            <a:endParaRPr lang="tr-TR"/>
          </a:p>
        </p:txBody>
      </p:sp>
      <p:sp>
        <p:nvSpPr>
          <p:cNvPr id="55302" name="Line 6"/>
          <p:cNvSpPr>
            <a:spLocks noChangeShapeType="1"/>
          </p:cNvSpPr>
          <p:nvPr/>
        </p:nvSpPr>
        <p:spPr bwMode="auto">
          <a:xfrm>
            <a:off x="2247900" y="4408488"/>
            <a:ext cx="0" cy="161925"/>
          </a:xfrm>
          <a:prstGeom prst="line">
            <a:avLst/>
          </a:prstGeom>
          <a:noFill/>
          <a:ln w="9525">
            <a:solidFill>
              <a:schemeClr val="tx1"/>
            </a:solidFill>
            <a:round/>
            <a:headEnd/>
            <a:tailEnd/>
          </a:ln>
          <a:effectLst/>
        </p:spPr>
        <p:txBody>
          <a:bodyPr wrap="none" anchor="ctr"/>
          <a:lstStyle/>
          <a:p>
            <a:endParaRPr lang="tr-TR"/>
          </a:p>
        </p:txBody>
      </p:sp>
      <p:sp>
        <p:nvSpPr>
          <p:cNvPr id="55303" name="Freeform 7"/>
          <p:cNvSpPr>
            <a:spLocks/>
          </p:cNvSpPr>
          <p:nvPr/>
        </p:nvSpPr>
        <p:spPr bwMode="auto">
          <a:xfrm>
            <a:off x="2500313" y="5000625"/>
            <a:ext cx="1355725" cy="188913"/>
          </a:xfrm>
          <a:custGeom>
            <a:avLst/>
            <a:gdLst/>
            <a:ahLst/>
            <a:cxnLst>
              <a:cxn ang="0">
                <a:pos x="0" y="33"/>
              </a:cxn>
              <a:cxn ang="0">
                <a:pos x="64" y="9"/>
              </a:cxn>
              <a:cxn ang="0">
                <a:pos x="192" y="1"/>
              </a:cxn>
            </a:cxnLst>
            <a:rect l="0" t="0" r="r" b="b"/>
            <a:pathLst>
              <a:path w="192" h="33">
                <a:moveTo>
                  <a:pt x="0" y="33"/>
                </a:moveTo>
                <a:cubicBezTo>
                  <a:pt x="16" y="23"/>
                  <a:pt x="32" y="14"/>
                  <a:pt x="64" y="9"/>
                </a:cubicBezTo>
                <a:cubicBezTo>
                  <a:pt x="96" y="4"/>
                  <a:pt x="165" y="0"/>
                  <a:pt x="192" y="1"/>
                </a:cubicBezTo>
              </a:path>
            </a:pathLst>
          </a:custGeom>
          <a:noFill/>
          <a:ln w="25400">
            <a:solidFill>
              <a:srgbClr val="CC9900"/>
            </a:solidFill>
            <a:round/>
            <a:headEnd/>
            <a:tailEnd/>
          </a:ln>
          <a:effectLst/>
        </p:spPr>
        <p:txBody>
          <a:bodyPr wrap="none" anchor="ctr"/>
          <a:lstStyle/>
          <a:p>
            <a:endParaRPr lang="tr-TR"/>
          </a:p>
        </p:txBody>
      </p:sp>
      <p:sp>
        <p:nvSpPr>
          <p:cNvPr id="55304" name="Freeform 8"/>
          <p:cNvSpPr>
            <a:spLocks/>
          </p:cNvSpPr>
          <p:nvPr/>
        </p:nvSpPr>
        <p:spPr bwMode="auto">
          <a:xfrm rot="6491407" flipH="1">
            <a:off x="1731963" y="5321300"/>
            <a:ext cx="628650" cy="307975"/>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05" name="Freeform 9"/>
          <p:cNvSpPr>
            <a:spLocks/>
          </p:cNvSpPr>
          <p:nvPr/>
        </p:nvSpPr>
        <p:spPr bwMode="auto">
          <a:xfrm rot="6163209" flipH="1">
            <a:off x="2316957" y="5466556"/>
            <a:ext cx="249238" cy="149225"/>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06" name="Rectangle 10"/>
          <p:cNvSpPr>
            <a:spLocks noChangeArrowheads="1"/>
          </p:cNvSpPr>
          <p:nvPr/>
        </p:nvSpPr>
        <p:spPr bwMode="auto">
          <a:xfrm>
            <a:off x="3305175" y="5546725"/>
            <a:ext cx="577850" cy="460375"/>
          </a:xfrm>
          <a:prstGeom prst="rect">
            <a:avLst/>
          </a:prstGeom>
          <a:noFill/>
          <a:ln w="38100">
            <a:solidFill>
              <a:srgbClr val="CCFFFF"/>
            </a:solidFill>
            <a:miter lim="800000"/>
            <a:headEnd/>
            <a:tailEnd/>
          </a:ln>
          <a:effectLst/>
        </p:spPr>
        <p:txBody>
          <a:bodyPr wrap="none" anchor="ctr"/>
          <a:lstStyle/>
          <a:p>
            <a:endParaRPr lang="tr-TR"/>
          </a:p>
        </p:txBody>
      </p:sp>
      <p:grpSp>
        <p:nvGrpSpPr>
          <p:cNvPr id="2" name="Group 11"/>
          <p:cNvGrpSpPr>
            <a:grpSpLocks/>
          </p:cNvGrpSpPr>
          <p:nvPr/>
        </p:nvGrpSpPr>
        <p:grpSpPr bwMode="auto">
          <a:xfrm>
            <a:off x="981075" y="1495425"/>
            <a:ext cx="2962275" cy="4803775"/>
            <a:chOff x="680" y="276"/>
            <a:chExt cx="2081" cy="3701"/>
          </a:xfrm>
        </p:grpSpPr>
        <p:sp>
          <p:nvSpPr>
            <p:cNvPr id="55308" name="Freeform 12"/>
            <p:cNvSpPr>
              <a:spLocks/>
            </p:cNvSpPr>
            <p:nvPr/>
          </p:nvSpPr>
          <p:spPr bwMode="auto">
            <a:xfrm rot="1522403" flipH="1">
              <a:off x="1433" y="3637"/>
              <a:ext cx="428" cy="246"/>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grpSp>
          <p:nvGrpSpPr>
            <p:cNvPr id="3" name="Group 13"/>
            <p:cNvGrpSpPr>
              <a:grpSpLocks/>
            </p:cNvGrpSpPr>
            <p:nvPr/>
          </p:nvGrpSpPr>
          <p:grpSpPr bwMode="auto">
            <a:xfrm>
              <a:off x="680" y="276"/>
              <a:ext cx="2081" cy="3701"/>
              <a:chOff x="680" y="276"/>
              <a:chExt cx="2081" cy="3701"/>
            </a:xfrm>
          </p:grpSpPr>
          <p:sp>
            <p:nvSpPr>
              <p:cNvPr id="55310" name="Freeform 14"/>
              <p:cNvSpPr>
                <a:spLocks/>
              </p:cNvSpPr>
              <p:nvPr/>
            </p:nvSpPr>
            <p:spPr bwMode="auto">
              <a:xfrm>
                <a:off x="929" y="3142"/>
                <a:ext cx="672" cy="376"/>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grpSp>
            <p:nvGrpSpPr>
              <p:cNvPr id="4" name="Group 15"/>
              <p:cNvGrpSpPr>
                <a:grpSpLocks/>
              </p:cNvGrpSpPr>
              <p:nvPr/>
            </p:nvGrpSpPr>
            <p:grpSpPr bwMode="auto">
              <a:xfrm>
                <a:off x="680" y="276"/>
                <a:ext cx="2081" cy="3701"/>
                <a:chOff x="680" y="276"/>
                <a:chExt cx="2081" cy="3701"/>
              </a:xfrm>
            </p:grpSpPr>
            <p:sp>
              <p:nvSpPr>
                <p:cNvPr id="55312" name="Rectangle 16"/>
                <p:cNvSpPr>
                  <a:spLocks noChangeArrowheads="1"/>
                </p:cNvSpPr>
                <p:nvPr/>
              </p:nvSpPr>
              <p:spPr bwMode="auto">
                <a:xfrm>
                  <a:off x="1572" y="2364"/>
                  <a:ext cx="72" cy="768"/>
                </a:xfrm>
                <a:prstGeom prst="rect">
                  <a:avLst/>
                </a:prstGeom>
                <a:solidFill>
                  <a:srgbClr val="99CC00"/>
                </a:solidFill>
                <a:ln w="9525">
                  <a:solidFill>
                    <a:schemeClr val="tx1"/>
                  </a:solidFill>
                  <a:miter lim="800000"/>
                  <a:headEnd/>
                  <a:tailEnd/>
                </a:ln>
                <a:effectLst/>
              </p:spPr>
              <p:txBody>
                <a:bodyPr wrap="none" anchor="ctr"/>
                <a:lstStyle/>
                <a:p>
                  <a:endParaRPr lang="tr-TR"/>
                </a:p>
              </p:txBody>
            </p:sp>
            <p:sp>
              <p:nvSpPr>
                <p:cNvPr id="55313" name="Freeform 17"/>
                <p:cNvSpPr>
                  <a:spLocks/>
                </p:cNvSpPr>
                <p:nvPr/>
              </p:nvSpPr>
              <p:spPr bwMode="auto">
                <a:xfrm rot="6163209" flipH="1">
                  <a:off x="927" y="3365"/>
                  <a:ext cx="281" cy="193"/>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14" name="Freeform 18"/>
                <p:cNvSpPr>
                  <a:spLocks/>
                </p:cNvSpPr>
                <p:nvPr/>
              </p:nvSpPr>
              <p:spPr bwMode="auto">
                <a:xfrm flipH="1">
                  <a:off x="1636" y="3131"/>
                  <a:ext cx="984" cy="555"/>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15" name="Freeform 19"/>
                <p:cNvSpPr>
                  <a:spLocks/>
                </p:cNvSpPr>
                <p:nvPr/>
              </p:nvSpPr>
              <p:spPr bwMode="auto">
                <a:xfrm rot="1522403" flipH="1">
                  <a:off x="1553" y="3219"/>
                  <a:ext cx="428" cy="246"/>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16" name="Freeform 20"/>
                <p:cNvSpPr>
                  <a:spLocks/>
                </p:cNvSpPr>
                <p:nvPr/>
              </p:nvSpPr>
              <p:spPr bwMode="auto">
                <a:xfrm rot="5054476" flipH="1">
                  <a:off x="1028" y="3349"/>
                  <a:ext cx="855" cy="401"/>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17" name="Freeform 21"/>
                <p:cNvSpPr>
                  <a:spLocks/>
                </p:cNvSpPr>
                <p:nvPr/>
              </p:nvSpPr>
              <p:spPr bwMode="auto">
                <a:xfrm rot="-20789286">
                  <a:off x="1166" y="3630"/>
                  <a:ext cx="249" cy="218"/>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18" name="Freeform 22"/>
                <p:cNvSpPr>
                  <a:spLocks/>
                </p:cNvSpPr>
                <p:nvPr/>
              </p:nvSpPr>
              <p:spPr bwMode="auto">
                <a:xfrm rot="-20789286">
                  <a:off x="1161" y="3342"/>
                  <a:ext cx="249" cy="217"/>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19" name="Freeform 23"/>
                <p:cNvSpPr>
                  <a:spLocks/>
                </p:cNvSpPr>
                <p:nvPr/>
              </p:nvSpPr>
              <p:spPr bwMode="auto">
                <a:xfrm rot="-27763209">
                  <a:off x="1904" y="3271"/>
                  <a:ext cx="281" cy="193"/>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20" name="Freeform 24"/>
                <p:cNvSpPr>
                  <a:spLocks/>
                </p:cNvSpPr>
                <p:nvPr/>
              </p:nvSpPr>
              <p:spPr bwMode="auto">
                <a:xfrm rot="6163209" flipH="1">
                  <a:off x="1328" y="3195"/>
                  <a:ext cx="193" cy="104"/>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21" name="Freeform 25"/>
                <p:cNvSpPr>
                  <a:spLocks/>
                </p:cNvSpPr>
                <p:nvPr/>
              </p:nvSpPr>
              <p:spPr bwMode="auto">
                <a:xfrm rot="3791054" flipH="1">
                  <a:off x="2088" y="3459"/>
                  <a:ext cx="192" cy="104"/>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22" name="Freeform 26"/>
                <p:cNvSpPr>
                  <a:spLocks/>
                </p:cNvSpPr>
                <p:nvPr/>
              </p:nvSpPr>
              <p:spPr bwMode="auto">
                <a:xfrm rot="6163209" flipH="1">
                  <a:off x="1559" y="3765"/>
                  <a:ext cx="127" cy="43"/>
                </a:xfrm>
                <a:custGeom>
                  <a:avLst/>
                  <a:gdLst/>
                  <a:ahLst/>
                  <a:cxnLst>
                    <a:cxn ang="0">
                      <a:pos x="698" y="0"/>
                    </a:cxn>
                    <a:cxn ang="0">
                      <a:pos x="548" y="42"/>
                    </a:cxn>
                    <a:cxn ang="0">
                      <a:pos x="470" y="114"/>
                    </a:cxn>
                    <a:cxn ang="0">
                      <a:pos x="380" y="132"/>
                    </a:cxn>
                    <a:cxn ang="0">
                      <a:pos x="284" y="222"/>
                    </a:cxn>
                    <a:cxn ang="0">
                      <a:pos x="74" y="282"/>
                    </a:cxn>
                    <a:cxn ang="0">
                      <a:pos x="2" y="378"/>
                    </a:cxn>
                    <a:cxn ang="0">
                      <a:pos x="62" y="312"/>
                    </a:cxn>
                    <a:cxn ang="0">
                      <a:pos x="98" y="282"/>
                    </a:cxn>
                    <a:cxn ang="0">
                      <a:pos x="176" y="264"/>
                    </a:cxn>
                    <a:cxn ang="0">
                      <a:pos x="296" y="222"/>
                    </a:cxn>
                    <a:cxn ang="0">
                      <a:pos x="380" y="150"/>
                    </a:cxn>
                    <a:cxn ang="0">
                      <a:pos x="434" y="138"/>
                    </a:cxn>
                    <a:cxn ang="0">
                      <a:pos x="506" y="102"/>
                    </a:cxn>
                    <a:cxn ang="0">
                      <a:pos x="560" y="48"/>
                    </a:cxn>
                    <a:cxn ang="0">
                      <a:pos x="776" y="0"/>
                    </a:cxn>
                  </a:cxnLst>
                  <a:rect l="0" t="0" r="r" b="b"/>
                  <a:pathLst>
                    <a:path w="776" h="383">
                      <a:moveTo>
                        <a:pt x="698" y="0"/>
                      </a:moveTo>
                      <a:cubicBezTo>
                        <a:pt x="674" y="7"/>
                        <a:pt x="586" y="23"/>
                        <a:pt x="548" y="42"/>
                      </a:cubicBezTo>
                      <a:cubicBezTo>
                        <a:pt x="510" y="61"/>
                        <a:pt x="498" y="99"/>
                        <a:pt x="470" y="114"/>
                      </a:cubicBezTo>
                      <a:cubicBezTo>
                        <a:pt x="442" y="129"/>
                        <a:pt x="411" y="114"/>
                        <a:pt x="380" y="132"/>
                      </a:cubicBezTo>
                      <a:cubicBezTo>
                        <a:pt x="349" y="150"/>
                        <a:pt x="335" y="197"/>
                        <a:pt x="284" y="222"/>
                      </a:cubicBezTo>
                      <a:cubicBezTo>
                        <a:pt x="233" y="247"/>
                        <a:pt x="121" y="256"/>
                        <a:pt x="74" y="282"/>
                      </a:cubicBezTo>
                      <a:cubicBezTo>
                        <a:pt x="27" y="308"/>
                        <a:pt x="4" y="373"/>
                        <a:pt x="2" y="378"/>
                      </a:cubicBezTo>
                      <a:cubicBezTo>
                        <a:pt x="0" y="383"/>
                        <a:pt x="46" y="328"/>
                        <a:pt x="62" y="312"/>
                      </a:cubicBezTo>
                      <a:cubicBezTo>
                        <a:pt x="78" y="296"/>
                        <a:pt x="79" y="290"/>
                        <a:pt x="98" y="282"/>
                      </a:cubicBezTo>
                      <a:cubicBezTo>
                        <a:pt x="117" y="274"/>
                        <a:pt x="143" y="274"/>
                        <a:pt x="176" y="264"/>
                      </a:cubicBezTo>
                      <a:cubicBezTo>
                        <a:pt x="209" y="254"/>
                        <a:pt x="262" y="241"/>
                        <a:pt x="296" y="222"/>
                      </a:cubicBezTo>
                      <a:cubicBezTo>
                        <a:pt x="330" y="203"/>
                        <a:pt x="357" y="164"/>
                        <a:pt x="380" y="150"/>
                      </a:cubicBezTo>
                      <a:cubicBezTo>
                        <a:pt x="403" y="136"/>
                        <a:pt x="413" y="146"/>
                        <a:pt x="434" y="138"/>
                      </a:cubicBezTo>
                      <a:cubicBezTo>
                        <a:pt x="455" y="130"/>
                        <a:pt x="485" y="117"/>
                        <a:pt x="506" y="102"/>
                      </a:cubicBezTo>
                      <a:cubicBezTo>
                        <a:pt x="527" y="87"/>
                        <a:pt x="515" y="65"/>
                        <a:pt x="560" y="48"/>
                      </a:cubicBezTo>
                      <a:cubicBezTo>
                        <a:pt x="605" y="31"/>
                        <a:pt x="731" y="10"/>
                        <a:pt x="776" y="0"/>
                      </a:cubicBezTo>
                    </a:path>
                  </a:pathLst>
                </a:custGeom>
                <a:noFill/>
                <a:ln w="9525">
                  <a:solidFill>
                    <a:srgbClr val="00CC99"/>
                  </a:solidFill>
                  <a:round/>
                  <a:headEnd/>
                  <a:tailEnd/>
                </a:ln>
                <a:effectLst/>
              </p:spPr>
              <p:txBody>
                <a:bodyPr wrap="none" anchor="ctr"/>
                <a:lstStyle/>
                <a:p>
                  <a:endParaRPr lang="tr-TR"/>
                </a:p>
              </p:txBody>
            </p:sp>
            <p:sp>
              <p:nvSpPr>
                <p:cNvPr id="55323" name="Rectangle 27"/>
                <p:cNvSpPr>
                  <a:spLocks noChangeArrowheads="1"/>
                </p:cNvSpPr>
                <p:nvPr/>
              </p:nvSpPr>
              <p:spPr bwMode="auto">
                <a:xfrm>
                  <a:off x="1560" y="1332"/>
                  <a:ext cx="47" cy="1020"/>
                </a:xfrm>
                <a:prstGeom prst="rect">
                  <a:avLst/>
                </a:prstGeom>
                <a:solidFill>
                  <a:srgbClr val="99CC00"/>
                </a:solidFill>
                <a:ln w="9525">
                  <a:solidFill>
                    <a:schemeClr val="tx1"/>
                  </a:solidFill>
                  <a:miter lim="800000"/>
                  <a:headEnd/>
                  <a:tailEnd/>
                </a:ln>
                <a:effectLst/>
              </p:spPr>
              <p:txBody>
                <a:bodyPr wrap="none" anchor="ctr"/>
                <a:lstStyle/>
                <a:p>
                  <a:endParaRPr lang="tr-TR"/>
                </a:p>
              </p:txBody>
            </p:sp>
            <p:sp>
              <p:nvSpPr>
                <p:cNvPr id="55324" name="Freeform 28" descr="Large confetti"/>
                <p:cNvSpPr>
                  <a:spLocks/>
                </p:cNvSpPr>
                <p:nvPr/>
              </p:nvSpPr>
              <p:spPr bwMode="auto">
                <a:xfrm>
                  <a:off x="1535" y="276"/>
                  <a:ext cx="118" cy="1107"/>
                </a:xfrm>
                <a:custGeom>
                  <a:avLst/>
                  <a:gdLst/>
                  <a:ahLst/>
                  <a:cxnLst>
                    <a:cxn ang="0">
                      <a:pos x="16" y="649"/>
                    </a:cxn>
                    <a:cxn ang="0">
                      <a:pos x="4" y="175"/>
                    </a:cxn>
                    <a:cxn ang="0">
                      <a:pos x="40" y="25"/>
                    </a:cxn>
                    <a:cxn ang="0">
                      <a:pos x="136" y="25"/>
                    </a:cxn>
                    <a:cxn ang="0">
                      <a:pos x="184" y="121"/>
                    </a:cxn>
                    <a:cxn ang="0">
                      <a:pos x="184" y="265"/>
                    </a:cxn>
                    <a:cxn ang="0">
                      <a:pos x="184" y="649"/>
                    </a:cxn>
                    <a:cxn ang="0">
                      <a:pos x="160" y="739"/>
                    </a:cxn>
                    <a:cxn ang="0">
                      <a:pos x="100" y="745"/>
                    </a:cxn>
                    <a:cxn ang="0">
                      <a:pos x="34" y="733"/>
                    </a:cxn>
                    <a:cxn ang="0">
                      <a:pos x="16" y="649"/>
                    </a:cxn>
                  </a:cxnLst>
                  <a:rect l="0" t="0" r="r" b="b"/>
                  <a:pathLst>
                    <a:path w="192" h="755">
                      <a:moveTo>
                        <a:pt x="16" y="649"/>
                      </a:moveTo>
                      <a:cubicBezTo>
                        <a:pt x="10" y="554"/>
                        <a:pt x="0" y="279"/>
                        <a:pt x="4" y="175"/>
                      </a:cubicBezTo>
                      <a:cubicBezTo>
                        <a:pt x="8" y="71"/>
                        <a:pt x="18" y="50"/>
                        <a:pt x="40" y="25"/>
                      </a:cubicBezTo>
                      <a:cubicBezTo>
                        <a:pt x="62" y="0"/>
                        <a:pt x="112" y="9"/>
                        <a:pt x="136" y="25"/>
                      </a:cubicBezTo>
                      <a:cubicBezTo>
                        <a:pt x="160" y="41"/>
                        <a:pt x="176" y="81"/>
                        <a:pt x="184" y="121"/>
                      </a:cubicBezTo>
                      <a:cubicBezTo>
                        <a:pt x="192" y="161"/>
                        <a:pt x="184" y="177"/>
                        <a:pt x="184" y="265"/>
                      </a:cubicBezTo>
                      <a:cubicBezTo>
                        <a:pt x="184" y="353"/>
                        <a:pt x="188" y="570"/>
                        <a:pt x="184" y="649"/>
                      </a:cubicBezTo>
                      <a:cubicBezTo>
                        <a:pt x="180" y="728"/>
                        <a:pt x="174" y="723"/>
                        <a:pt x="160" y="739"/>
                      </a:cubicBezTo>
                      <a:cubicBezTo>
                        <a:pt x="146" y="755"/>
                        <a:pt x="121" y="746"/>
                        <a:pt x="100" y="745"/>
                      </a:cubicBezTo>
                      <a:cubicBezTo>
                        <a:pt x="79" y="744"/>
                        <a:pt x="48" y="749"/>
                        <a:pt x="34" y="733"/>
                      </a:cubicBezTo>
                      <a:cubicBezTo>
                        <a:pt x="20" y="717"/>
                        <a:pt x="20" y="666"/>
                        <a:pt x="16" y="649"/>
                      </a:cubicBezTo>
                      <a:close/>
                    </a:path>
                  </a:pathLst>
                </a:custGeom>
                <a:pattFill prst="lgConfetti">
                  <a:fgClr>
                    <a:srgbClr val="CC9900"/>
                  </a:fgClr>
                  <a:bgClr>
                    <a:srgbClr val="996600"/>
                  </a:bgClr>
                </a:pattFill>
                <a:ln w="9525">
                  <a:solidFill>
                    <a:schemeClr val="tx1"/>
                  </a:solidFill>
                  <a:round/>
                  <a:headEnd/>
                  <a:tailEnd/>
                </a:ln>
                <a:effectLst/>
              </p:spPr>
              <p:txBody>
                <a:bodyPr wrap="none" anchor="ctr"/>
                <a:lstStyle/>
                <a:p>
                  <a:endParaRPr lang="tr-TR"/>
                </a:p>
              </p:txBody>
            </p:sp>
            <p:sp>
              <p:nvSpPr>
                <p:cNvPr id="55325" name="Freeform 29"/>
                <p:cNvSpPr>
                  <a:spLocks/>
                </p:cNvSpPr>
                <p:nvPr/>
              </p:nvSpPr>
              <p:spPr bwMode="auto">
                <a:xfrm>
                  <a:off x="1577" y="1206"/>
                  <a:ext cx="1184" cy="1166"/>
                </a:xfrm>
                <a:custGeom>
                  <a:avLst/>
                  <a:gdLst/>
                  <a:ahLst/>
                  <a:cxnLst>
                    <a:cxn ang="0">
                      <a:pos x="0" y="965"/>
                    </a:cxn>
                    <a:cxn ang="0">
                      <a:pos x="200" y="645"/>
                    </a:cxn>
                    <a:cxn ang="0">
                      <a:pos x="384" y="445"/>
                    </a:cxn>
                    <a:cxn ang="0">
                      <a:pos x="568" y="245"/>
                    </a:cxn>
                    <a:cxn ang="0">
                      <a:pos x="1056" y="21"/>
                    </a:cxn>
                    <a:cxn ang="0">
                      <a:pos x="1352" y="117"/>
                    </a:cxn>
                    <a:cxn ang="0">
                      <a:pos x="1144" y="109"/>
                    </a:cxn>
                    <a:cxn ang="0">
                      <a:pos x="928" y="165"/>
                    </a:cxn>
                    <a:cxn ang="0">
                      <a:pos x="768" y="237"/>
                    </a:cxn>
                    <a:cxn ang="0">
                      <a:pos x="680" y="285"/>
                    </a:cxn>
                    <a:cxn ang="0">
                      <a:pos x="400" y="565"/>
                    </a:cxn>
                    <a:cxn ang="0">
                      <a:pos x="200" y="837"/>
                    </a:cxn>
                    <a:cxn ang="0">
                      <a:pos x="72" y="1189"/>
                    </a:cxn>
                  </a:cxnLst>
                  <a:rect l="0" t="0" r="r" b="b"/>
                  <a:pathLst>
                    <a:path w="1367" h="1189">
                      <a:moveTo>
                        <a:pt x="0" y="965"/>
                      </a:moveTo>
                      <a:cubicBezTo>
                        <a:pt x="33" y="912"/>
                        <a:pt x="136" y="732"/>
                        <a:pt x="200" y="645"/>
                      </a:cubicBezTo>
                      <a:cubicBezTo>
                        <a:pt x="264" y="558"/>
                        <a:pt x="323" y="512"/>
                        <a:pt x="384" y="445"/>
                      </a:cubicBezTo>
                      <a:cubicBezTo>
                        <a:pt x="445" y="378"/>
                        <a:pt x="456" y="316"/>
                        <a:pt x="568" y="245"/>
                      </a:cubicBezTo>
                      <a:cubicBezTo>
                        <a:pt x="680" y="174"/>
                        <a:pt x="925" y="42"/>
                        <a:pt x="1056" y="21"/>
                      </a:cubicBezTo>
                      <a:cubicBezTo>
                        <a:pt x="1187" y="0"/>
                        <a:pt x="1337" y="102"/>
                        <a:pt x="1352" y="117"/>
                      </a:cubicBezTo>
                      <a:cubicBezTo>
                        <a:pt x="1367" y="132"/>
                        <a:pt x="1215" y="101"/>
                        <a:pt x="1144" y="109"/>
                      </a:cubicBezTo>
                      <a:cubicBezTo>
                        <a:pt x="1073" y="117"/>
                        <a:pt x="991" y="144"/>
                        <a:pt x="928" y="165"/>
                      </a:cubicBezTo>
                      <a:cubicBezTo>
                        <a:pt x="865" y="186"/>
                        <a:pt x="809" y="217"/>
                        <a:pt x="768" y="237"/>
                      </a:cubicBezTo>
                      <a:cubicBezTo>
                        <a:pt x="727" y="257"/>
                        <a:pt x="741" y="230"/>
                        <a:pt x="680" y="285"/>
                      </a:cubicBezTo>
                      <a:cubicBezTo>
                        <a:pt x="619" y="340"/>
                        <a:pt x="480" y="473"/>
                        <a:pt x="400" y="565"/>
                      </a:cubicBezTo>
                      <a:cubicBezTo>
                        <a:pt x="320" y="657"/>
                        <a:pt x="255" y="733"/>
                        <a:pt x="200" y="837"/>
                      </a:cubicBezTo>
                      <a:cubicBezTo>
                        <a:pt x="145" y="941"/>
                        <a:pt x="99" y="1116"/>
                        <a:pt x="72" y="1189"/>
                      </a:cubicBezTo>
                    </a:path>
                  </a:pathLst>
                </a:custGeom>
                <a:solidFill>
                  <a:srgbClr val="99CC00"/>
                </a:solidFill>
                <a:ln w="9525">
                  <a:solidFill>
                    <a:schemeClr val="tx1"/>
                  </a:solidFill>
                  <a:round/>
                  <a:headEnd/>
                  <a:tailEnd/>
                </a:ln>
                <a:effectLst/>
              </p:spPr>
              <p:txBody>
                <a:bodyPr wrap="none" anchor="ctr"/>
                <a:lstStyle/>
                <a:p>
                  <a:endParaRPr lang="tr-TR"/>
                </a:p>
              </p:txBody>
            </p:sp>
            <p:grpSp>
              <p:nvGrpSpPr>
                <p:cNvPr id="5" name="Group 30"/>
                <p:cNvGrpSpPr>
                  <a:grpSpLocks/>
                </p:cNvGrpSpPr>
                <p:nvPr/>
              </p:nvGrpSpPr>
              <p:grpSpPr bwMode="auto">
                <a:xfrm>
                  <a:off x="680" y="1204"/>
                  <a:ext cx="1522" cy="1933"/>
                  <a:chOff x="844" y="1083"/>
                  <a:chExt cx="1522" cy="1933"/>
                </a:xfrm>
              </p:grpSpPr>
              <p:grpSp>
                <p:nvGrpSpPr>
                  <p:cNvPr id="6" name="Group 31"/>
                  <p:cNvGrpSpPr>
                    <a:grpSpLocks/>
                  </p:cNvGrpSpPr>
                  <p:nvPr/>
                </p:nvGrpSpPr>
                <p:grpSpPr bwMode="auto">
                  <a:xfrm>
                    <a:off x="918" y="1385"/>
                    <a:ext cx="1448" cy="1631"/>
                    <a:chOff x="1140" y="2225"/>
                    <a:chExt cx="1672" cy="1663"/>
                  </a:xfrm>
                </p:grpSpPr>
                <p:sp>
                  <p:nvSpPr>
                    <p:cNvPr id="55328" name="Freeform 32"/>
                    <p:cNvSpPr>
                      <a:spLocks/>
                    </p:cNvSpPr>
                    <p:nvPr/>
                  </p:nvSpPr>
                  <p:spPr bwMode="auto">
                    <a:xfrm>
                      <a:off x="1140" y="2225"/>
                      <a:ext cx="974" cy="1417"/>
                    </a:xfrm>
                    <a:custGeom>
                      <a:avLst/>
                      <a:gdLst/>
                      <a:ahLst/>
                      <a:cxnLst>
                        <a:cxn ang="0">
                          <a:pos x="974" y="1267"/>
                        </a:cxn>
                        <a:cxn ang="0">
                          <a:pos x="939" y="1166"/>
                        </a:cxn>
                        <a:cxn ang="0">
                          <a:pos x="774" y="892"/>
                        </a:cxn>
                        <a:cxn ang="0">
                          <a:pos x="420" y="228"/>
                        </a:cxn>
                        <a:cxn ang="0">
                          <a:pos x="220" y="64"/>
                        </a:cxn>
                        <a:cxn ang="0">
                          <a:pos x="26" y="1"/>
                        </a:cxn>
                        <a:cxn ang="0">
                          <a:pos x="67" y="56"/>
                        </a:cxn>
                        <a:cxn ang="0">
                          <a:pos x="320" y="212"/>
                        </a:cxn>
                        <a:cxn ang="0">
                          <a:pos x="467" y="462"/>
                        </a:cxn>
                        <a:cxn ang="0">
                          <a:pos x="668" y="845"/>
                        </a:cxn>
                        <a:cxn ang="0">
                          <a:pos x="797" y="1072"/>
                        </a:cxn>
                        <a:cxn ang="0">
                          <a:pos x="868" y="1205"/>
                        </a:cxn>
                        <a:cxn ang="0">
                          <a:pos x="960" y="1417"/>
                        </a:cxn>
                      </a:cxnLst>
                      <a:rect l="0" t="0" r="r" b="b"/>
                      <a:pathLst>
                        <a:path w="974" h="1417">
                          <a:moveTo>
                            <a:pt x="974" y="1267"/>
                          </a:moveTo>
                          <a:cubicBezTo>
                            <a:pt x="969" y="1250"/>
                            <a:pt x="972" y="1228"/>
                            <a:pt x="939" y="1166"/>
                          </a:cubicBezTo>
                          <a:cubicBezTo>
                            <a:pt x="905" y="1103"/>
                            <a:pt x="860" y="1048"/>
                            <a:pt x="774" y="892"/>
                          </a:cubicBezTo>
                          <a:cubicBezTo>
                            <a:pt x="687" y="736"/>
                            <a:pt x="513" y="366"/>
                            <a:pt x="420" y="228"/>
                          </a:cubicBezTo>
                          <a:cubicBezTo>
                            <a:pt x="328" y="90"/>
                            <a:pt x="286" y="102"/>
                            <a:pt x="220" y="64"/>
                          </a:cubicBezTo>
                          <a:cubicBezTo>
                            <a:pt x="154" y="26"/>
                            <a:pt x="51" y="3"/>
                            <a:pt x="26" y="1"/>
                          </a:cubicBezTo>
                          <a:cubicBezTo>
                            <a:pt x="0" y="0"/>
                            <a:pt x="18" y="21"/>
                            <a:pt x="67" y="56"/>
                          </a:cubicBezTo>
                          <a:cubicBezTo>
                            <a:pt x="116" y="91"/>
                            <a:pt x="253" y="145"/>
                            <a:pt x="320" y="212"/>
                          </a:cubicBezTo>
                          <a:cubicBezTo>
                            <a:pt x="387" y="280"/>
                            <a:pt x="409" y="357"/>
                            <a:pt x="467" y="462"/>
                          </a:cubicBezTo>
                          <a:cubicBezTo>
                            <a:pt x="525" y="568"/>
                            <a:pt x="613" y="744"/>
                            <a:pt x="668" y="845"/>
                          </a:cubicBezTo>
                          <a:cubicBezTo>
                            <a:pt x="723" y="947"/>
                            <a:pt x="764" y="1012"/>
                            <a:pt x="797" y="1072"/>
                          </a:cubicBezTo>
                          <a:cubicBezTo>
                            <a:pt x="831" y="1132"/>
                            <a:pt x="841" y="1147"/>
                            <a:pt x="868" y="1205"/>
                          </a:cubicBezTo>
                          <a:cubicBezTo>
                            <a:pt x="895" y="1263"/>
                            <a:pt x="941" y="1373"/>
                            <a:pt x="960" y="1417"/>
                          </a:cubicBezTo>
                        </a:path>
                      </a:pathLst>
                    </a:custGeom>
                    <a:solidFill>
                      <a:srgbClr val="99CC00"/>
                    </a:solidFill>
                    <a:ln w="9525">
                      <a:solidFill>
                        <a:schemeClr val="tx1"/>
                      </a:solidFill>
                      <a:round/>
                      <a:headEnd/>
                      <a:tailEnd/>
                    </a:ln>
                    <a:effectLst/>
                  </p:spPr>
                  <p:txBody>
                    <a:bodyPr wrap="none" anchor="ctr"/>
                    <a:lstStyle/>
                    <a:p>
                      <a:endParaRPr lang="tr-TR"/>
                    </a:p>
                  </p:txBody>
                </p:sp>
                <p:sp>
                  <p:nvSpPr>
                    <p:cNvPr id="55329" name="Freeform 33"/>
                    <p:cNvSpPr>
                      <a:spLocks/>
                    </p:cNvSpPr>
                    <p:nvPr/>
                  </p:nvSpPr>
                  <p:spPr bwMode="auto">
                    <a:xfrm>
                      <a:off x="1618" y="3126"/>
                      <a:ext cx="530" cy="762"/>
                    </a:xfrm>
                    <a:custGeom>
                      <a:avLst/>
                      <a:gdLst/>
                      <a:ahLst/>
                      <a:cxnLst>
                        <a:cxn ang="0">
                          <a:pos x="410" y="762"/>
                        </a:cxn>
                        <a:cxn ang="0">
                          <a:pos x="368" y="624"/>
                        </a:cxn>
                        <a:cxn ang="0">
                          <a:pos x="314" y="528"/>
                        </a:cxn>
                        <a:cxn ang="0">
                          <a:pos x="284" y="420"/>
                        </a:cxn>
                        <a:cxn ang="0">
                          <a:pos x="296" y="288"/>
                        </a:cxn>
                        <a:cxn ang="0">
                          <a:pos x="254" y="132"/>
                        </a:cxn>
                        <a:cxn ang="0">
                          <a:pos x="20" y="0"/>
                        </a:cxn>
                        <a:cxn ang="0">
                          <a:pos x="134" y="132"/>
                        </a:cxn>
                        <a:cxn ang="0">
                          <a:pos x="194" y="174"/>
                        </a:cxn>
                        <a:cxn ang="0">
                          <a:pos x="278" y="216"/>
                        </a:cxn>
                        <a:cxn ang="0">
                          <a:pos x="386" y="402"/>
                        </a:cxn>
                        <a:cxn ang="0">
                          <a:pos x="500" y="528"/>
                        </a:cxn>
                        <a:cxn ang="0">
                          <a:pos x="530" y="636"/>
                        </a:cxn>
                      </a:cxnLst>
                      <a:rect l="0" t="0" r="r" b="b"/>
                      <a:pathLst>
                        <a:path w="530" h="762">
                          <a:moveTo>
                            <a:pt x="410" y="762"/>
                          </a:moveTo>
                          <a:cubicBezTo>
                            <a:pt x="402" y="739"/>
                            <a:pt x="384" y="663"/>
                            <a:pt x="368" y="624"/>
                          </a:cubicBezTo>
                          <a:cubicBezTo>
                            <a:pt x="352" y="585"/>
                            <a:pt x="328" y="562"/>
                            <a:pt x="314" y="528"/>
                          </a:cubicBezTo>
                          <a:cubicBezTo>
                            <a:pt x="300" y="494"/>
                            <a:pt x="287" y="460"/>
                            <a:pt x="284" y="420"/>
                          </a:cubicBezTo>
                          <a:cubicBezTo>
                            <a:pt x="281" y="380"/>
                            <a:pt x="301" y="336"/>
                            <a:pt x="296" y="288"/>
                          </a:cubicBezTo>
                          <a:cubicBezTo>
                            <a:pt x="291" y="240"/>
                            <a:pt x="300" y="180"/>
                            <a:pt x="254" y="132"/>
                          </a:cubicBezTo>
                          <a:cubicBezTo>
                            <a:pt x="208" y="84"/>
                            <a:pt x="40" y="0"/>
                            <a:pt x="20" y="0"/>
                          </a:cubicBezTo>
                          <a:cubicBezTo>
                            <a:pt x="0" y="0"/>
                            <a:pt x="105" y="103"/>
                            <a:pt x="134" y="132"/>
                          </a:cubicBezTo>
                          <a:cubicBezTo>
                            <a:pt x="163" y="161"/>
                            <a:pt x="170" y="160"/>
                            <a:pt x="194" y="174"/>
                          </a:cubicBezTo>
                          <a:cubicBezTo>
                            <a:pt x="218" y="188"/>
                            <a:pt x="246" y="178"/>
                            <a:pt x="278" y="216"/>
                          </a:cubicBezTo>
                          <a:cubicBezTo>
                            <a:pt x="310" y="254"/>
                            <a:pt x="349" y="350"/>
                            <a:pt x="386" y="402"/>
                          </a:cubicBezTo>
                          <a:cubicBezTo>
                            <a:pt x="423" y="454"/>
                            <a:pt x="476" y="489"/>
                            <a:pt x="500" y="528"/>
                          </a:cubicBezTo>
                          <a:cubicBezTo>
                            <a:pt x="524" y="567"/>
                            <a:pt x="524" y="614"/>
                            <a:pt x="530" y="636"/>
                          </a:cubicBezTo>
                        </a:path>
                      </a:pathLst>
                    </a:custGeom>
                    <a:solidFill>
                      <a:srgbClr val="99CC00"/>
                    </a:solidFill>
                    <a:ln w="9525">
                      <a:solidFill>
                        <a:schemeClr val="tx1"/>
                      </a:solidFill>
                      <a:round/>
                      <a:headEnd/>
                      <a:tailEnd/>
                    </a:ln>
                    <a:effectLst/>
                  </p:spPr>
                  <p:txBody>
                    <a:bodyPr wrap="none" anchor="ctr"/>
                    <a:lstStyle/>
                    <a:p>
                      <a:endParaRPr lang="tr-TR"/>
                    </a:p>
                  </p:txBody>
                </p:sp>
                <p:sp>
                  <p:nvSpPr>
                    <p:cNvPr id="55330" name="Freeform 34"/>
                    <p:cNvSpPr>
                      <a:spLocks/>
                    </p:cNvSpPr>
                    <p:nvPr/>
                  </p:nvSpPr>
                  <p:spPr bwMode="auto">
                    <a:xfrm>
                      <a:off x="2122" y="3349"/>
                      <a:ext cx="483" cy="533"/>
                    </a:xfrm>
                    <a:custGeom>
                      <a:avLst/>
                      <a:gdLst/>
                      <a:ahLst/>
                      <a:cxnLst>
                        <a:cxn ang="0">
                          <a:pos x="122" y="527"/>
                        </a:cxn>
                        <a:cxn ang="0">
                          <a:pos x="140" y="449"/>
                        </a:cxn>
                        <a:cxn ang="0">
                          <a:pos x="188" y="337"/>
                        </a:cxn>
                        <a:cxn ang="0">
                          <a:pos x="210" y="261"/>
                        </a:cxn>
                        <a:cxn ang="0">
                          <a:pos x="268" y="179"/>
                        </a:cxn>
                        <a:cxn ang="0">
                          <a:pos x="324" y="103"/>
                        </a:cxn>
                        <a:cxn ang="0">
                          <a:pos x="478" y="15"/>
                        </a:cxn>
                        <a:cxn ang="0">
                          <a:pos x="356" y="10"/>
                        </a:cxn>
                        <a:cxn ang="0">
                          <a:pos x="300" y="48"/>
                        </a:cxn>
                        <a:cxn ang="0">
                          <a:pos x="221" y="108"/>
                        </a:cxn>
                        <a:cxn ang="0">
                          <a:pos x="131" y="244"/>
                        </a:cxn>
                        <a:cxn ang="0">
                          <a:pos x="42" y="359"/>
                        </a:cxn>
                        <a:cxn ang="0">
                          <a:pos x="0" y="533"/>
                        </a:cxn>
                      </a:cxnLst>
                      <a:rect l="0" t="0" r="r" b="b"/>
                      <a:pathLst>
                        <a:path w="483" h="533">
                          <a:moveTo>
                            <a:pt x="122" y="527"/>
                          </a:moveTo>
                          <a:cubicBezTo>
                            <a:pt x="126" y="514"/>
                            <a:pt x="129" y="481"/>
                            <a:pt x="140" y="449"/>
                          </a:cubicBezTo>
                          <a:cubicBezTo>
                            <a:pt x="151" y="417"/>
                            <a:pt x="176" y="368"/>
                            <a:pt x="188" y="337"/>
                          </a:cubicBezTo>
                          <a:cubicBezTo>
                            <a:pt x="200" y="306"/>
                            <a:pt x="197" y="287"/>
                            <a:pt x="210" y="261"/>
                          </a:cubicBezTo>
                          <a:cubicBezTo>
                            <a:pt x="223" y="234"/>
                            <a:pt x="249" y="205"/>
                            <a:pt x="268" y="179"/>
                          </a:cubicBezTo>
                          <a:cubicBezTo>
                            <a:pt x="286" y="153"/>
                            <a:pt x="289" y="130"/>
                            <a:pt x="324" y="103"/>
                          </a:cubicBezTo>
                          <a:cubicBezTo>
                            <a:pt x="359" y="75"/>
                            <a:pt x="472" y="31"/>
                            <a:pt x="478" y="15"/>
                          </a:cubicBezTo>
                          <a:cubicBezTo>
                            <a:pt x="483" y="0"/>
                            <a:pt x="386" y="5"/>
                            <a:pt x="356" y="10"/>
                          </a:cubicBezTo>
                          <a:cubicBezTo>
                            <a:pt x="327" y="15"/>
                            <a:pt x="323" y="32"/>
                            <a:pt x="300" y="48"/>
                          </a:cubicBezTo>
                          <a:cubicBezTo>
                            <a:pt x="278" y="64"/>
                            <a:pt x="249" y="75"/>
                            <a:pt x="221" y="108"/>
                          </a:cubicBezTo>
                          <a:cubicBezTo>
                            <a:pt x="193" y="141"/>
                            <a:pt x="160" y="202"/>
                            <a:pt x="131" y="244"/>
                          </a:cubicBezTo>
                          <a:cubicBezTo>
                            <a:pt x="101" y="286"/>
                            <a:pt x="64" y="311"/>
                            <a:pt x="42" y="359"/>
                          </a:cubicBezTo>
                          <a:cubicBezTo>
                            <a:pt x="20" y="407"/>
                            <a:pt x="9" y="497"/>
                            <a:pt x="0" y="533"/>
                          </a:cubicBezTo>
                        </a:path>
                      </a:pathLst>
                    </a:custGeom>
                    <a:solidFill>
                      <a:srgbClr val="99CC00"/>
                    </a:solidFill>
                    <a:ln w="9525">
                      <a:solidFill>
                        <a:schemeClr val="tx1"/>
                      </a:solidFill>
                      <a:round/>
                      <a:headEnd/>
                      <a:tailEnd/>
                    </a:ln>
                    <a:effectLst/>
                  </p:spPr>
                  <p:txBody>
                    <a:bodyPr wrap="none" anchor="ctr"/>
                    <a:lstStyle/>
                    <a:p>
                      <a:endParaRPr lang="tr-TR"/>
                    </a:p>
                  </p:txBody>
                </p:sp>
                <p:sp>
                  <p:nvSpPr>
                    <p:cNvPr id="55331" name="Freeform 35"/>
                    <p:cNvSpPr>
                      <a:spLocks/>
                    </p:cNvSpPr>
                    <p:nvPr/>
                  </p:nvSpPr>
                  <p:spPr bwMode="auto">
                    <a:xfrm>
                      <a:off x="2080" y="2894"/>
                      <a:ext cx="732" cy="766"/>
                    </a:xfrm>
                    <a:custGeom>
                      <a:avLst/>
                      <a:gdLst/>
                      <a:ahLst/>
                      <a:cxnLst>
                        <a:cxn ang="0">
                          <a:pos x="2" y="718"/>
                        </a:cxn>
                        <a:cxn ang="0">
                          <a:pos x="14" y="616"/>
                        </a:cxn>
                        <a:cxn ang="0">
                          <a:pos x="86" y="520"/>
                        </a:cxn>
                        <a:cxn ang="0">
                          <a:pos x="164" y="322"/>
                        </a:cxn>
                        <a:cxn ang="0">
                          <a:pos x="290" y="148"/>
                        </a:cxn>
                        <a:cxn ang="0">
                          <a:pos x="560" y="22"/>
                        </a:cxn>
                        <a:cxn ang="0">
                          <a:pos x="722" y="16"/>
                        </a:cxn>
                        <a:cxn ang="0">
                          <a:pos x="620" y="64"/>
                        </a:cxn>
                        <a:cxn ang="0">
                          <a:pos x="506" y="112"/>
                        </a:cxn>
                        <a:cxn ang="0">
                          <a:pos x="326" y="214"/>
                        </a:cxn>
                        <a:cxn ang="0">
                          <a:pos x="230" y="388"/>
                        </a:cxn>
                        <a:cxn ang="0">
                          <a:pos x="140" y="616"/>
                        </a:cxn>
                        <a:cxn ang="0">
                          <a:pos x="104" y="766"/>
                        </a:cxn>
                      </a:cxnLst>
                      <a:rect l="0" t="0" r="r" b="b"/>
                      <a:pathLst>
                        <a:path w="732" h="766">
                          <a:moveTo>
                            <a:pt x="2" y="718"/>
                          </a:moveTo>
                          <a:cubicBezTo>
                            <a:pt x="1" y="683"/>
                            <a:pt x="0" y="649"/>
                            <a:pt x="14" y="616"/>
                          </a:cubicBezTo>
                          <a:cubicBezTo>
                            <a:pt x="28" y="583"/>
                            <a:pt x="61" y="569"/>
                            <a:pt x="86" y="520"/>
                          </a:cubicBezTo>
                          <a:cubicBezTo>
                            <a:pt x="111" y="471"/>
                            <a:pt x="130" y="384"/>
                            <a:pt x="164" y="322"/>
                          </a:cubicBezTo>
                          <a:cubicBezTo>
                            <a:pt x="198" y="260"/>
                            <a:pt x="224" y="198"/>
                            <a:pt x="290" y="148"/>
                          </a:cubicBezTo>
                          <a:cubicBezTo>
                            <a:pt x="356" y="98"/>
                            <a:pt x="488" y="44"/>
                            <a:pt x="560" y="22"/>
                          </a:cubicBezTo>
                          <a:cubicBezTo>
                            <a:pt x="632" y="0"/>
                            <a:pt x="712" y="9"/>
                            <a:pt x="722" y="16"/>
                          </a:cubicBezTo>
                          <a:cubicBezTo>
                            <a:pt x="732" y="23"/>
                            <a:pt x="656" y="48"/>
                            <a:pt x="620" y="64"/>
                          </a:cubicBezTo>
                          <a:cubicBezTo>
                            <a:pt x="584" y="80"/>
                            <a:pt x="555" y="87"/>
                            <a:pt x="506" y="112"/>
                          </a:cubicBezTo>
                          <a:cubicBezTo>
                            <a:pt x="457" y="137"/>
                            <a:pt x="372" y="168"/>
                            <a:pt x="326" y="214"/>
                          </a:cubicBezTo>
                          <a:cubicBezTo>
                            <a:pt x="280" y="260"/>
                            <a:pt x="261" y="321"/>
                            <a:pt x="230" y="388"/>
                          </a:cubicBezTo>
                          <a:cubicBezTo>
                            <a:pt x="199" y="455"/>
                            <a:pt x="161" y="553"/>
                            <a:pt x="140" y="616"/>
                          </a:cubicBezTo>
                          <a:cubicBezTo>
                            <a:pt x="119" y="679"/>
                            <a:pt x="111" y="735"/>
                            <a:pt x="104" y="766"/>
                          </a:cubicBezTo>
                        </a:path>
                      </a:pathLst>
                    </a:custGeom>
                    <a:solidFill>
                      <a:srgbClr val="99CC00"/>
                    </a:solidFill>
                    <a:ln w="9525">
                      <a:solidFill>
                        <a:schemeClr val="tx1"/>
                      </a:solidFill>
                      <a:round/>
                      <a:headEnd/>
                      <a:tailEnd/>
                    </a:ln>
                    <a:effectLst/>
                  </p:spPr>
                  <p:txBody>
                    <a:bodyPr wrap="none" anchor="ctr"/>
                    <a:lstStyle/>
                    <a:p>
                      <a:endParaRPr lang="tr-TR"/>
                    </a:p>
                  </p:txBody>
                </p:sp>
              </p:grpSp>
              <p:sp>
                <p:nvSpPr>
                  <p:cNvPr id="55332" name="Freeform 36"/>
                  <p:cNvSpPr>
                    <a:spLocks/>
                  </p:cNvSpPr>
                  <p:nvPr/>
                </p:nvSpPr>
                <p:spPr bwMode="auto">
                  <a:xfrm>
                    <a:off x="844" y="1083"/>
                    <a:ext cx="966" cy="1356"/>
                  </a:xfrm>
                  <a:custGeom>
                    <a:avLst/>
                    <a:gdLst/>
                    <a:ahLst/>
                    <a:cxnLst>
                      <a:cxn ang="0">
                        <a:pos x="1035" y="1383"/>
                      </a:cxn>
                      <a:cxn ang="0">
                        <a:pos x="945" y="981"/>
                      </a:cxn>
                      <a:cxn ang="0">
                        <a:pos x="777" y="771"/>
                      </a:cxn>
                      <a:cxn ang="0">
                        <a:pos x="417" y="261"/>
                      </a:cxn>
                      <a:cxn ang="0">
                        <a:pos x="251" y="127"/>
                      </a:cxn>
                      <a:cxn ang="0">
                        <a:pos x="11" y="7"/>
                      </a:cxn>
                      <a:cxn ang="0">
                        <a:pos x="187" y="167"/>
                      </a:cxn>
                      <a:cxn ang="0">
                        <a:pos x="475" y="279"/>
                      </a:cxn>
                      <a:cxn ang="0">
                        <a:pos x="715" y="575"/>
                      </a:cxn>
                      <a:cxn ang="0">
                        <a:pos x="835" y="751"/>
                      </a:cxn>
                      <a:cxn ang="0">
                        <a:pos x="931" y="863"/>
                      </a:cxn>
                      <a:cxn ang="0">
                        <a:pos x="1003" y="983"/>
                      </a:cxn>
                      <a:cxn ang="0">
                        <a:pos x="1115" y="1231"/>
                      </a:cxn>
                    </a:cxnLst>
                    <a:rect l="0" t="0" r="r" b="b"/>
                    <a:pathLst>
                      <a:path w="1115" h="1383">
                        <a:moveTo>
                          <a:pt x="1035" y="1383"/>
                        </a:moveTo>
                        <a:cubicBezTo>
                          <a:pt x="1023" y="1316"/>
                          <a:pt x="988" y="1083"/>
                          <a:pt x="945" y="981"/>
                        </a:cubicBezTo>
                        <a:cubicBezTo>
                          <a:pt x="902" y="879"/>
                          <a:pt x="865" y="891"/>
                          <a:pt x="777" y="771"/>
                        </a:cubicBezTo>
                        <a:cubicBezTo>
                          <a:pt x="689" y="651"/>
                          <a:pt x="505" y="368"/>
                          <a:pt x="417" y="261"/>
                        </a:cubicBezTo>
                        <a:cubicBezTo>
                          <a:pt x="329" y="154"/>
                          <a:pt x="319" y="169"/>
                          <a:pt x="251" y="127"/>
                        </a:cubicBezTo>
                        <a:cubicBezTo>
                          <a:pt x="183" y="85"/>
                          <a:pt x="22" y="0"/>
                          <a:pt x="11" y="7"/>
                        </a:cubicBezTo>
                        <a:cubicBezTo>
                          <a:pt x="0" y="14"/>
                          <a:pt x="110" y="122"/>
                          <a:pt x="187" y="167"/>
                        </a:cubicBezTo>
                        <a:cubicBezTo>
                          <a:pt x="264" y="212"/>
                          <a:pt x="387" y="211"/>
                          <a:pt x="475" y="279"/>
                        </a:cubicBezTo>
                        <a:cubicBezTo>
                          <a:pt x="563" y="347"/>
                          <a:pt x="655" y="496"/>
                          <a:pt x="715" y="575"/>
                        </a:cubicBezTo>
                        <a:cubicBezTo>
                          <a:pt x="775" y="654"/>
                          <a:pt x="799" y="703"/>
                          <a:pt x="835" y="751"/>
                        </a:cubicBezTo>
                        <a:cubicBezTo>
                          <a:pt x="871" y="799"/>
                          <a:pt x="903" y="824"/>
                          <a:pt x="931" y="863"/>
                        </a:cubicBezTo>
                        <a:cubicBezTo>
                          <a:pt x="959" y="902"/>
                          <a:pt x="972" y="922"/>
                          <a:pt x="1003" y="983"/>
                        </a:cubicBezTo>
                        <a:cubicBezTo>
                          <a:pt x="1034" y="1044"/>
                          <a:pt x="1092" y="1179"/>
                          <a:pt x="1115" y="1231"/>
                        </a:cubicBezTo>
                      </a:path>
                    </a:pathLst>
                  </a:custGeom>
                  <a:solidFill>
                    <a:srgbClr val="99CC00"/>
                  </a:solidFill>
                  <a:ln w="9525">
                    <a:solidFill>
                      <a:schemeClr val="tx1"/>
                    </a:solidFill>
                    <a:round/>
                    <a:headEnd/>
                    <a:tailEnd/>
                  </a:ln>
                  <a:effectLst/>
                </p:spPr>
                <p:txBody>
                  <a:bodyPr wrap="none" anchor="ctr"/>
                  <a:lstStyle/>
                  <a:p>
                    <a:endParaRPr lang="tr-TR"/>
                  </a:p>
                </p:txBody>
              </p:sp>
            </p:grpSp>
          </p:grpSp>
        </p:grpSp>
      </p:grpSp>
      <p:sp>
        <p:nvSpPr>
          <p:cNvPr id="55333" name="Rectangle 37"/>
          <p:cNvSpPr>
            <a:spLocks noChangeArrowheads="1"/>
          </p:cNvSpPr>
          <p:nvPr/>
        </p:nvSpPr>
        <p:spPr bwMode="auto">
          <a:xfrm>
            <a:off x="4865688" y="1728788"/>
            <a:ext cx="4103687" cy="3200400"/>
          </a:xfrm>
          <a:prstGeom prst="rect">
            <a:avLst/>
          </a:prstGeom>
          <a:noFill/>
          <a:ln w="38100">
            <a:solidFill>
              <a:srgbClr val="CCFFFF"/>
            </a:solidFill>
            <a:miter lim="800000"/>
            <a:headEnd/>
            <a:tailEnd/>
          </a:ln>
          <a:effectLst/>
        </p:spPr>
        <p:txBody>
          <a:bodyPr wrap="none" anchor="ctr"/>
          <a:lstStyle/>
          <a:p>
            <a:pPr algn="ctr"/>
            <a:endParaRPr lang="en-US" altLang="en-US">
              <a:solidFill>
                <a:srgbClr val="00FFFF"/>
              </a:solidFill>
            </a:endParaRPr>
          </a:p>
        </p:txBody>
      </p:sp>
      <p:sp>
        <p:nvSpPr>
          <p:cNvPr id="55334" name="Freeform 38"/>
          <p:cNvSpPr>
            <a:spLocks/>
          </p:cNvSpPr>
          <p:nvPr/>
        </p:nvSpPr>
        <p:spPr bwMode="auto">
          <a:xfrm flipH="1">
            <a:off x="5464175" y="2352675"/>
            <a:ext cx="2471738" cy="2076450"/>
          </a:xfrm>
          <a:custGeom>
            <a:avLst/>
            <a:gdLst/>
            <a:ahLst/>
            <a:cxnLst>
              <a:cxn ang="0">
                <a:pos x="31" y="1548"/>
              </a:cxn>
              <a:cxn ang="0">
                <a:pos x="95" y="1416"/>
              </a:cxn>
              <a:cxn ang="0">
                <a:pos x="167" y="1300"/>
              </a:cxn>
              <a:cxn ang="0">
                <a:pos x="243" y="1168"/>
              </a:cxn>
              <a:cxn ang="0">
                <a:pos x="299" y="1076"/>
              </a:cxn>
              <a:cxn ang="0">
                <a:pos x="391" y="924"/>
              </a:cxn>
              <a:cxn ang="0">
                <a:pos x="467" y="812"/>
              </a:cxn>
              <a:cxn ang="0">
                <a:pos x="563" y="696"/>
              </a:cxn>
              <a:cxn ang="0">
                <a:pos x="651" y="596"/>
              </a:cxn>
              <a:cxn ang="0">
                <a:pos x="771" y="512"/>
              </a:cxn>
              <a:cxn ang="0">
                <a:pos x="867" y="460"/>
              </a:cxn>
              <a:cxn ang="0">
                <a:pos x="967" y="380"/>
              </a:cxn>
              <a:cxn ang="0">
                <a:pos x="1019" y="336"/>
              </a:cxn>
              <a:cxn ang="0">
                <a:pos x="1103" y="256"/>
              </a:cxn>
              <a:cxn ang="0">
                <a:pos x="1247" y="156"/>
              </a:cxn>
              <a:cxn ang="0">
                <a:pos x="1443" y="40"/>
              </a:cxn>
              <a:cxn ang="0">
                <a:pos x="1679" y="36"/>
              </a:cxn>
              <a:cxn ang="0">
                <a:pos x="1719" y="104"/>
              </a:cxn>
              <a:cxn ang="0">
                <a:pos x="1663" y="124"/>
              </a:cxn>
              <a:cxn ang="0">
                <a:pos x="1379" y="160"/>
              </a:cxn>
              <a:cxn ang="0">
                <a:pos x="1303" y="220"/>
              </a:cxn>
              <a:cxn ang="0">
                <a:pos x="1231" y="316"/>
              </a:cxn>
              <a:cxn ang="0">
                <a:pos x="1167" y="380"/>
              </a:cxn>
              <a:cxn ang="0">
                <a:pos x="1147" y="400"/>
              </a:cxn>
              <a:cxn ang="0">
                <a:pos x="991" y="500"/>
              </a:cxn>
              <a:cxn ang="0">
                <a:pos x="955" y="512"/>
              </a:cxn>
              <a:cxn ang="0">
                <a:pos x="815" y="592"/>
              </a:cxn>
              <a:cxn ang="0">
                <a:pos x="771" y="624"/>
              </a:cxn>
              <a:cxn ang="0">
                <a:pos x="715" y="680"/>
              </a:cxn>
              <a:cxn ang="0">
                <a:pos x="631" y="740"/>
              </a:cxn>
              <a:cxn ang="0">
                <a:pos x="563" y="800"/>
              </a:cxn>
              <a:cxn ang="0">
                <a:pos x="499" y="864"/>
              </a:cxn>
              <a:cxn ang="0">
                <a:pos x="415" y="1000"/>
              </a:cxn>
              <a:cxn ang="0">
                <a:pos x="375" y="1080"/>
              </a:cxn>
              <a:cxn ang="0">
                <a:pos x="339" y="1148"/>
              </a:cxn>
              <a:cxn ang="0">
                <a:pos x="283" y="1272"/>
              </a:cxn>
              <a:cxn ang="0">
                <a:pos x="219" y="1360"/>
              </a:cxn>
              <a:cxn ang="0">
                <a:pos x="171" y="1440"/>
              </a:cxn>
              <a:cxn ang="0">
                <a:pos x="27" y="1584"/>
              </a:cxn>
              <a:cxn ang="0">
                <a:pos x="11" y="1600"/>
              </a:cxn>
            </a:cxnLst>
            <a:rect l="0" t="0" r="r" b="b"/>
            <a:pathLst>
              <a:path w="1735" h="1600">
                <a:moveTo>
                  <a:pt x="11" y="1600"/>
                </a:moveTo>
                <a:cubicBezTo>
                  <a:pt x="14" y="1574"/>
                  <a:pt x="10" y="1562"/>
                  <a:pt x="31" y="1548"/>
                </a:cubicBezTo>
                <a:cubicBezTo>
                  <a:pt x="37" y="1529"/>
                  <a:pt x="47" y="1499"/>
                  <a:pt x="63" y="1488"/>
                </a:cubicBezTo>
                <a:cubicBezTo>
                  <a:pt x="72" y="1462"/>
                  <a:pt x="76" y="1435"/>
                  <a:pt x="95" y="1416"/>
                </a:cubicBezTo>
                <a:cubicBezTo>
                  <a:pt x="101" y="1398"/>
                  <a:pt x="136" y="1335"/>
                  <a:pt x="151" y="1320"/>
                </a:cubicBezTo>
                <a:cubicBezTo>
                  <a:pt x="163" y="1284"/>
                  <a:pt x="144" y="1333"/>
                  <a:pt x="167" y="1300"/>
                </a:cubicBezTo>
                <a:cubicBezTo>
                  <a:pt x="174" y="1290"/>
                  <a:pt x="178" y="1279"/>
                  <a:pt x="183" y="1268"/>
                </a:cubicBezTo>
                <a:cubicBezTo>
                  <a:pt x="201" y="1231"/>
                  <a:pt x="213" y="1198"/>
                  <a:pt x="243" y="1168"/>
                </a:cubicBezTo>
                <a:cubicBezTo>
                  <a:pt x="250" y="1147"/>
                  <a:pt x="271" y="1136"/>
                  <a:pt x="279" y="1112"/>
                </a:cubicBezTo>
                <a:cubicBezTo>
                  <a:pt x="283" y="1099"/>
                  <a:pt x="295" y="1089"/>
                  <a:pt x="299" y="1076"/>
                </a:cubicBezTo>
                <a:cubicBezTo>
                  <a:pt x="311" y="1040"/>
                  <a:pt x="332" y="999"/>
                  <a:pt x="359" y="972"/>
                </a:cubicBezTo>
                <a:cubicBezTo>
                  <a:pt x="366" y="952"/>
                  <a:pt x="377" y="938"/>
                  <a:pt x="391" y="924"/>
                </a:cubicBezTo>
                <a:cubicBezTo>
                  <a:pt x="398" y="904"/>
                  <a:pt x="416" y="897"/>
                  <a:pt x="423" y="876"/>
                </a:cubicBezTo>
                <a:cubicBezTo>
                  <a:pt x="432" y="850"/>
                  <a:pt x="451" y="833"/>
                  <a:pt x="467" y="812"/>
                </a:cubicBezTo>
                <a:cubicBezTo>
                  <a:pt x="480" y="795"/>
                  <a:pt x="488" y="779"/>
                  <a:pt x="503" y="764"/>
                </a:cubicBezTo>
                <a:cubicBezTo>
                  <a:pt x="512" y="736"/>
                  <a:pt x="537" y="709"/>
                  <a:pt x="563" y="696"/>
                </a:cubicBezTo>
                <a:cubicBezTo>
                  <a:pt x="571" y="672"/>
                  <a:pt x="598" y="652"/>
                  <a:pt x="619" y="644"/>
                </a:cubicBezTo>
                <a:cubicBezTo>
                  <a:pt x="631" y="632"/>
                  <a:pt x="639" y="608"/>
                  <a:pt x="651" y="596"/>
                </a:cubicBezTo>
                <a:cubicBezTo>
                  <a:pt x="678" y="569"/>
                  <a:pt x="665" y="575"/>
                  <a:pt x="711" y="560"/>
                </a:cubicBezTo>
                <a:cubicBezTo>
                  <a:pt x="724" y="540"/>
                  <a:pt x="747" y="516"/>
                  <a:pt x="771" y="512"/>
                </a:cubicBezTo>
                <a:cubicBezTo>
                  <a:pt x="783" y="500"/>
                  <a:pt x="787" y="499"/>
                  <a:pt x="799" y="488"/>
                </a:cubicBezTo>
                <a:cubicBezTo>
                  <a:pt x="821" y="468"/>
                  <a:pt x="839" y="469"/>
                  <a:pt x="867" y="460"/>
                </a:cubicBezTo>
                <a:cubicBezTo>
                  <a:pt x="879" y="442"/>
                  <a:pt x="897" y="444"/>
                  <a:pt x="915" y="432"/>
                </a:cubicBezTo>
                <a:cubicBezTo>
                  <a:pt x="926" y="415"/>
                  <a:pt x="947" y="387"/>
                  <a:pt x="967" y="380"/>
                </a:cubicBezTo>
                <a:cubicBezTo>
                  <a:pt x="995" y="338"/>
                  <a:pt x="950" y="401"/>
                  <a:pt x="991" y="360"/>
                </a:cubicBezTo>
                <a:cubicBezTo>
                  <a:pt x="994" y="357"/>
                  <a:pt x="1015" y="340"/>
                  <a:pt x="1019" y="336"/>
                </a:cubicBezTo>
                <a:cubicBezTo>
                  <a:pt x="1037" y="318"/>
                  <a:pt x="1049" y="306"/>
                  <a:pt x="1067" y="288"/>
                </a:cubicBezTo>
                <a:cubicBezTo>
                  <a:pt x="1077" y="278"/>
                  <a:pt x="1091" y="264"/>
                  <a:pt x="1103" y="256"/>
                </a:cubicBezTo>
                <a:cubicBezTo>
                  <a:pt x="1118" y="246"/>
                  <a:pt x="1137" y="244"/>
                  <a:pt x="1151" y="232"/>
                </a:cubicBezTo>
                <a:cubicBezTo>
                  <a:pt x="1176" y="211"/>
                  <a:pt x="1217" y="166"/>
                  <a:pt x="1247" y="156"/>
                </a:cubicBezTo>
                <a:cubicBezTo>
                  <a:pt x="1254" y="145"/>
                  <a:pt x="1281" y="129"/>
                  <a:pt x="1295" y="124"/>
                </a:cubicBezTo>
                <a:cubicBezTo>
                  <a:pt x="1327" y="76"/>
                  <a:pt x="1389" y="51"/>
                  <a:pt x="1443" y="40"/>
                </a:cubicBezTo>
                <a:cubicBezTo>
                  <a:pt x="1490" y="9"/>
                  <a:pt x="1557" y="7"/>
                  <a:pt x="1611" y="0"/>
                </a:cubicBezTo>
                <a:cubicBezTo>
                  <a:pt x="1638" y="7"/>
                  <a:pt x="1656" y="21"/>
                  <a:pt x="1679" y="36"/>
                </a:cubicBezTo>
                <a:cubicBezTo>
                  <a:pt x="1688" y="50"/>
                  <a:pt x="1689" y="58"/>
                  <a:pt x="1703" y="68"/>
                </a:cubicBezTo>
                <a:cubicBezTo>
                  <a:pt x="1716" y="87"/>
                  <a:pt x="1709" y="75"/>
                  <a:pt x="1719" y="104"/>
                </a:cubicBezTo>
                <a:cubicBezTo>
                  <a:pt x="1722" y="113"/>
                  <a:pt x="1735" y="128"/>
                  <a:pt x="1735" y="128"/>
                </a:cubicBezTo>
                <a:cubicBezTo>
                  <a:pt x="1728" y="148"/>
                  <a:pt x="1691" y="115"/>
                  <a:pt x="1663" y="124"/>
                </a:cubicBezTo>
                <a:cubicBezTo>
                  <a:pt x="1587" y="132"/>
                  <a:pt x="1564" y="135"/>
                  <a:pt x="1487" y="136"/>
                </a:cubicBezTo>
                <a:cubicBezTo>
                  <a:pt x="1455" y="138"/>
                  <a:pt x="1404" y="140"/>
                  <a:pt x="1379" y="160"/>
                </a:cubicBezTo>
                <a:cubicBezTo>
                  <a:pt x="1353" y="181"/>
                  <a:pt x="1389" y="166"/>
                  <a:pt x="1359" y="176"/>
                </a:cubicBezTo>
                <a:cubicBezTo>
                  <a:pt x="1345" y="197"/>
                  <a:pt x="1324" y="208"/>
                  <a:pt x="1303" y="220"/>
                </a:cubicBezTo>
                <a:cubicBezTo>
                  <a:pt x="1295" y="225"/>
                  <a:pt x="1279" y="236"/>
                  <a:pt x="1279" y="236"/>
                </a:cubicBezTo>
                <a:cubicBezTo>
                  <a:pt x="1262" y="261"/>
                  <a:pt x="1242" y="287"/>
                  <a:pt x="1231" y="316"/>
                </a:cubicBezTo>
                <a:cubicBezTo>
                  <a:pt x="1226" y="330"/>
                  <a:pt x="1202" y="341"/>
                  <a:pt x="1191" y="352"/>
                </a:cubicBezTo>
                <a:cubicBezTo>
                  <a:pt x="1180" y="363"/>
                  <a:pt x="1181" y="375"/>
                  <a:pt x="1167" y="380"/>
                </a:cubicBezTo>
                <a:cubicBezTo>
                  <a:pt x="1164" y="384"/>
                  <a:pt x="1162" y="389"/>
                  <a:pt x="1159" y="392"/>
                </a:cubicBezTo>
                <a:cubicBezTo>
                  <a:pt x="1156" y="395"/>
                  <a:pt x="1150" y="396"/>
                  <a:pt x="1147" y="400"/>
                </a:cubicBezTo>
                <a:cubicBezTo>
                  <a:pt x="1127" y="423"/>
                  <a:pt x="1106" y="434"/>
                  <a:pt x="1075" y="444"/>
                </a:cubicBezTo>
                <a:cubicBezTo>
                  <a:pt x="1053" y="473"/>
                  <a:pt x="1024" y="492"/>
                  <a:pt x="991" y="500"/>
                </a:cubicBezTo>
                <a:cubicBezTo>
                  <a:pt x="983" y="502"/>
                  <a:pt x="975" y="505"/>
                  <a:pt x="967" y="508"/>
                </a:cubicBezTo>
                <a:cubicBezTo>
                  <a:pt x="963" y="509"/>
                  <a:pt x="955" y="512"/>
                  <a:pt x="955" y="512"/>
                </a:cubicBezTo>
                <a:cubicBezTo>
                  <a:pt x="934" y="533"/>
                  <a:pt x="895" y="546"/>
                  <a:pt x="867" y="560"/>
                </a:cubicBezTo>
                <a:cubicBezTo>
                  <a:pt x="856" y="577"/>
                  <a:pt x="833" y="581"/>
                  <a:pt x="815" y="592"/>
                </a:cubicBezTo>
                <a:cubicBezTo>
                  <a:pt x="811" y="597"/>
                  <a:pt x="808" y="604"/>
                  <a:pt x="803" y="608"/>
                </a:cubicBezTo>
                <a:cubicBezTo>
                  <a:pt x="793" y="615"/>
                  <a:pt x="771" y="624"/>
                  <a:pt x="771" y="624"/>
                </a:cubicBezTo>
                <a:cubicBezTo>
                  <a:pt x="752" y="653"/>
                  <a:pt x="777" y="619"/>
                  <a:pt x="747" y="644"/>
                </a:cubicBezTo>
                <a:cubicBezTo>
                  <a:pt x="735" y="654"/>
                  <a:pt x="726" y="669"/>
                  <a:pt x="715" y="680"/>
                </a:cubicBezTo>
                <a:cubicBezTo>
                  <a:pt x="702" y="693"/>
                  <a:pt x="682" y="706"/>
                  <a:pt x="667" y="716"/>
                </a:cubicBezTo>
                <a:cubicBezTo>
                  <a:pt x="655" y="724"/>
                  <a:pt x="643" y="732"/>
                  <a:pt x="631" y="740"/>
                </a:cubicBezTo>
                <a:cubicBezTo>
                  <a:pt x="627" y="743"/>
                  <a:pt x="619" y="748"/>
                  <a:pt x="619" y="748"/>
                </a:cubicBezTo>
                <a:cubicBezTo>
                  <a:pt x="605" y="768"/>
                  <a:pt x="584" y="786"/>
                  <a:pt x="563" y="800"/>
                </a:cubicBezTo>
                <a:cubicBezTo>
                  <a:pt x="555" y="812"/>
                  <a:pt x="531" y="828"/>
                  <a:pt x="531" y="828"/>
                </a:cubicBezTo>
                <a:cubicBezTo>
                  <a:pt x="522" y="841"/>
                  <a:pt x="499" y="864"/>
                  <a:pt x="499" y="864"/>
                </a:cubicBezTo>
                <a:cubicBezTo>
                  <a:pt x="491" y="889"/>
                  <a:pt x="483" y="911"/>
                  <a:pt x="467" y="932"/>
                </a:cubicBezTo>
                <a:cubicBezTo>
                  <a:pt x="458" y="958"/>
                  <a:pt x="424" y="974"/>
                  <a:pt x="415" y="1000"/>
                </a:cubicBezTo>
                <a:cubicBezTo>
                  <a:pt x="414" y="1004"/>
                  <a:pt x="407" y="1031"/>
                  <a:pt x="407" y="1032"/>
                </a:cubicBezTo>
                <a:cubicBezTo>
                  <a:pt x="398" y="1047"/>
                  <a:pt x="385" y="1065"/>
                  <a:pt x="375" y="1080"/>
                </a:cubicBezTo>
                <a:cubicBezTo>
                  <a:pt x="366" y="1094"/>
                  <a:pt x="373" y="1106"/>
                  <a:pt x="363" y="1120"/>
                </a:cubicBezTo>
                <a:cubicBezTo>
                  <a:pt x="357" y="1128"/>
                  <a:pt x="339" y="1148"/>
                  <a:pt x="339" y="1148"/>
                </a:cubicBezTo>
                <a:cubicBezTo>
                  <a:pt x="330" y="1186"/>
                  <a:pt x="322" y="1203"/>
                  <a:pt x="303" y="1236"/>
                </a:cubicBezTo>
                <a:cubicBezTo>
                  <a:pt x="296" y="1248"/>
                  <a:pt x="283" y="1272"/>
                  <a:pt x="283" y="1272"/>
                </a:cubicBezTo>
                <a:cubicBezTo>
                  <a:pt x="268" y="1295"/>
                  <a:pt x="251" y="1314"/>
                  <a:pt x="235" y="1336"/>
                </a:cubicBezTo>
                <a:cubicBezTo>
                  <a:pt x="229" y="1344"/>
                  <a:pt x="219" y="1360"/>
                  <a:pt x="219" y="1360"/>
                </a:cubicBezTo>
                <a:cubicBezTo>
                  <a:pt x="214" y="1380"/>
                  <a:pt x="210" y="1397"/>
                  <a:pt x="195" y="1412"/>
                </a:cubicBezTo>
                <a:cubicBezTo>
                  <a:pt x="187" y="1420"/>
                  <a:pt x="176" y="1429"/>
                  <a:pt x="171" y="1440"/>
                </a:cubicBezTo>
                <a:cubicBezTo>
                  <a:pt x="151" y="1486"/>
                  <a:pt x="135" y="1531"/>
                  <a:pt x="83" y="1548"/>
                </a:cubicBezTo>
                <a:cubicBezTo>
                  <a:pt x="71" y="1566"/>
                  <a:pt x="48" y="1577"/>
                  <a:pt x="27" y="1584"/>
                </a:cubicBezTo>
                <a:cubicBezTo>
                  <a:pt x="24" y="1588"/>
                  <a:pt x="23" y="1593"/>
                  <a:pt x="19" y="1596"/>
                </a:cubicBezTo>
                <a:cubicBezTo>
                  <a:pt x="13" y="1600"/>
                  <a:pt x="0" y="1600"/>
                  <a:pt x="11" y="1600"/>
                </a:cubicBezTo>
                <a:close/>
              </a:path>
            </a:pathLst>
          </a:custGeom>
          <a:solidFill>
            <a:srgbClr val="CCCC00"/>
          </a:solidFill>
          <a:ln w="12700">
            <a:solidFill>
              <a:schemeClr val="tx1"/>
            </a:solidFill>
            <a:round/>
            <a:headEnd/>
            <a:tailEnd/>
          </a:ln>
          <a:effectLst/>
        </p:spPr>
        <p:txBody>
          <a:bodyPr wrap="none" anchor="ctr"/>
          <a:lstStyle/>
          <a:p>
            <a:endParaRPr lang="tr-TR"/>
          </a:p>
        </p:txBody>
      </p:sp>
      <p:sp>
        <p:nvSpPr>
          <p:cNvPr id="55335" name="Freeform 39"/>
          <p:cNvSpPr>
            <a:spLocks/>
          </p:cNvSpPr>
          <p:nvPr/>
        </p:nvSpPr>
        <p:spPr bwMode="auto">
          <a:xfrm rot="21397244" flipH="1">
            <a:off x="5481638" y="2324100"/>
            <a:ext cx="2400300" cy="2243138"/>
          </a:xfrm>
          <a:custGeom>
            <a:avLst/>
            <a:gdLst/>
            <a:ahLst/>
            <a:cxnLst>
              <a:cxn ang="0">
                <a:pos x="597" y="1"/>
              </a:cxn>
              <a:cxn ang="0">
                <a:pos x="493" y="17"/>
              </a:cxn>
              <a:cxn ang="0">
                <a:pos x="349" y="105"/>
              </a:cxn>
              <a:cxn ang="0">
                <a:pos x="213" y="185"/>
              </a:cxn>
              <a:cxn ang="0">
                <a:pos x="109" y="297"/>
              </a:cxn>
              <a:cxn ang="0">
                <a:pos x="5" y="449"/>
              </a:cxn>
              <a:cxn ang="0">
                <a:pos x="77" y="393"/>
              </a:cxn>
              <a:cxn ang="0">
                <a:pos x="109" y="337"/>
              </a:cxn>
              <a:cxn ang="0">
                <a:pos x="189" y="233"/>
              </a:cxn>
              <a:cxn ang="0">
                <a:pos x="293" y="161"/>
              </a:cxn>
              <a:cxn ang="0">
                <a:pos x="413" y="105"/>
              </a:cxn>
              <a:cxn ang="0">
                <a:pos x="485" y="41"/>
              </a:cxn>
              <a:cxn ang="0">
                <a:pos x="637" y="25"/>
              </a:cxn>
            </a:cxnLst>
            <a:rect l="0" t="0" r="r" b="b"/>
            <a:pathLst>
              <a:path w="637" h="465">
                <a:moveTo>
                  <a:pt x="597" y="1"/>
                </a:moveTo>
                <a:cubicBezTo>
                  <a:pt x="565" y="0"/>
                  <a:pt x="534" y="0"/>
                  <a:pt x="493" y="17"/>
                </a:cubicBezTo>
                <a:cubicBezTo>
                  <a:pt x="452" y="34"/>
                  <a:pt x="396" y="77"/>
                  <a:pt x="349" y="105"/>
                </a:cubicBezTo>
                <a:cubicBezTo>
                  <a:pt x="302" y="133"/>
                  <a:pt x="253" y="153"/>
                  <a:pt x="213" y="185"/>
                </a:cubicBezTo>
                <a:cubicBezTo>
                  <a:pt x="173" y="217"/>
                  <a:pt x="144" y="253"/>
                  <a:pt x="109" y="297"/>
                </a:cubicBezTo>
                <a:cubicBezTo>
                  <a:pt x="74" y="341"/>
                  <a:pt x="10" y="433"/>
                  <a:pt x="5" y="449"/>
                </a:cubicBezTo>
                <a:cubicBezTo>
                  <a:pt x="0" y="465"/>
                  <a:pt x="60" y="412"/>
                  <a:pt x="77" y="393"/>
                </a:cubicBezTo>
                <a:cubicBezTo>
                  <a:pt x="94" y="374"/>
                  <a:pt x="90" y="364"/>
                  <a:pt x="109" y="337"/>
                </a:cubicBezTo>
                <a:cubicBezTo>
                  <a:pt x="128" y="310"/>
                  <a:pt x="158" y="262"/>
                  <a:pt x="189" y="233"/>
                </a:cubicBezTo>
                <a:cubicBezTo>
                  <a:pt x="220" y="204"/>
                  <a:pt x="256" y="182"/>
                  <a:pt x="293" y="161"/>
                </a:cubicBezTo>
                <a:cubicBezTo>
                  <a:pt x="330" y="140"/>
                  <a:pt x="381" y="125"/>
                  <a:pt x="413" y="105"/>
                </a:cubicBezTo>
                <a:cubicBezTo>
                  <a:pt x="445" y="85"/>
                  <a:pt x="448" y="54"/>
                  <a:pt x="485" y="41"/>
                </a:cubicBezTo>
                <a:cubicBezTo>
                  <a:pt x="522" y="28"/>
                  <a:pt x="608" y="30"/>
                  <a:pt x="637" y="25"/>
                </a:cubicBezTo>
              </a:path>
            </a:pathLst>
          </a:custGeom>
          <a:solidFill>
            <a:srgbClr val="FFFFCC"/>
          </a:solidFill>
          <a:ln w="12700">
            <a:solidFill>
              <a:schemeClr val="tx1"/>
            </a:solidFill>
            <a:round/>
            <a:headEnd/>
            <a:tailEnd/>
          </a:ln>
          <a:effectLst/>
        </p:spPr>
        <p:txBody>
          <a:bodyPr wrap="none" anchor="ctr"/>
          <a:lstStyle/>
          <a:p>
            <a:endParaRPr lang="tr-TR"/>
          </a:p>
        </p:txBody>
      </p:sp>
      <p:sp>
        <p:nvSpPr>
          <p:cNvPr id="55336" name="Freeform 40"/>
          <p:cNvSpPr>
            <a:spLocks/>
          </p:cNvSpPr>
          <p:nvPr/>
        </p:nvSpPr>
        <p:spPr bwMode="auto">
          <a:xfrm rot="21397244" flipH="1">
            <a:off x="5476875" y="2449513"/>
            <a:ext cx="2392363" cy="2070100"/>
          </a:xfrm>
          <a:custGeom>
            <a:avLst/>
            <a:gdLst/>
            <a:ahLst/>
            <a:cxnLst>
              <a:cxn ang="0">
                <a:pos x="2" y="559"/>
              </a:cxn>
              <a:cxn ang="0">
                <a:pos x="59" y="494"/>
              </a:cxn>
              <a:cxn ang="0">
                <a:pos x="87" y="441"/>
              </a:cxn>
              <a:cxn ang="0">
                <a:pos x="113" y="380"/>
              </a:cxn>
              <a:cxn ang="0">
                <a:pos x="162" y="291"/>
              </a:cxn>
              <a:cxn ang="0">
                <a:pos x="192" y="252"/>
              </a:cxn>
              <a:cxn ang="0">
                <a:pos x="264" y="186"/>
              </a:cxn>
              <a:cxn ang="0">
                <a:pos x="303" y="159"/>
              </a:cxn>
              <a:cxn ang="0">
                <a:pos x="371" y="120"/>
              </a:cxn>
              <a:cxn ang="0">
                <a:pos x="411" y="83"/>
              </a:cxn>
              <a:cxn ang="0">
                <a:pos x="435" y="38"/>
              </a:cxn>
              <a:cxn ang="0">
                <a:pos x="467" y="14"/>
              </a:cxn>
              <a:cxn ang="0">
                <a:pos x="516" y="6"/>
              </a:cxn>
              <a:cxn ang="0">
                <a:pos x="570" y="0"/>
              </a:cxn>
              <a:cxn ang="0">
                <a:pos x="609" y="2"/>
              </a:cxn>
              <a:cxn ang="0">
                <a:pos x="584" y="11"/>
              </a:cxn>
              <a:cxn ang="0">
                <a:pos x="536" y="15"/>
              </a:cxn>
              <a:cxn ang="0">
                <a:pos x="498" y="20"/>
              </a:cxn>
              <a:cxn ang="0">
                <a:pos x="464" y="30"/>
              </a:cxn>
              <a:cxn ang="0">
                <a:pos x="461" y="35"/>
              </a:cxn>
              <a:cxn ang="0">
                <a:pos x="435" y="56"/>
              </a:cxn>
              <a:cxn ang="0">
                <a:pos x="414" y="96"/>
              </a:cxn>
              <a:cxn ang="0">
                <a:pos x="371" y="134"/>
              </a:cxn>
              <a:cxn ang="0">
                <a:pos x="326" y="159"/>
              </a:cxn>
              <a:cxn ang="0">
                <a:pos x="282" y="185"/>
              </a:cxn>
              <a:cxn ang="0">
                <a:pos x="248" y="216"/>
              </a:cxn>
              <a:cxn ang="0">
                <a:pos x="203" y="258"/>
              </a:cxn>
              <a:cxn ang="0">
                <a:pos x="167" y="305"/>
              </a:cxn>
              <a:cxn ang="0">
                <a:pos x="138" y="356"/>
              </a:cxn>
              <a:cxn ang="0">
                <a:pos x="113" y="410"/>
              </a:cxn>
              <a:cxn ang="0">
                <a:pos x="96" y="455"/>
              </a:cxn>
              <a:cxn ang="0">
                <a:pos x="83" y="488"/>
              </a:cxn>
              <a:cxn ang="0">
                <a:pos x="50" y="525"/>
              </a:cxn>
              <a:cxn ang="0">
                <a:pos x="27" y="551"/>
              </a:cxn>
              <a:cxn ang="0">
                <a:pos x="0" y="563"/>
              </a:cxn>
              <a:cxn ang="0">
                <a:pos x="2" y="559"/>
              </a:cxn>
            </a:cxnLst>
            <a:rect l="0" t="0" r="r" b="b"/>
            <a:pathLst>
              <a:path w="609" h="563">
                <a:moveTo>
                  <a:pt x="2" y="559"/>
                </a:moveTo>
                <a:lnTo>
                  <a:pt x="59" y="494"/>
                </a:lnTo>
                <a:lnTo>
                  <a:pt x="87" y="441"/>
                </a:lnTo>
                <a:lnTo>
                  <a:pt x="113" y="380"/>
                </a:lnTo>
                <a:lnTo>
                  <a:pt x="162" y="291"/>
                </a:lnTo>
                <a:lnTo>
                  <a:pt x="192" y="252"/>
                </a:lnTo>
                <a:lnTo>
                  <a:pt x="264" y="186"/>
                </a:lnTo>
                <a:lnTo>
                  <a:pt x="303" y="159"/>
                </a:lnTo>
                <a:lnTo>
                  <a:pt x="371" y="120"/>
                </a:lnTo>
                <a:lnTo>
                  <a:pt x="411" y="83"/>
                </a:lnTo>
                <a:lnTo>
                  <a:pt x="435" y="38"/>
                </a:lnTo>
                <a:lnTo>
                  <a:pt x="467" y="14"/>
                </a:lnTo>
                <a:lnTo>
                  <a:pt x="516" y="6"/>
                </a:lnTo>
                <a:lnTo>
                  <a:pt x="570" y="0"/>
                </a:lnTo>
                <a:lnTo>
                  <a:pt x="609" y="2"/>
                </a:lnTo>
                <a:lnTo>
                  <a:pt x="584" y="11"/>
                </a:lnTo>
                <a:lnTo>
                  <a:pt x="536" y="15"/>
                </a:lnTo>
                <a:lnTo>
                  <a:pt x="498" y="20"/>
                </a:lnTo>
                <a:cubicBezTo>
                  <a:pt x="487" y="22"/>
                  <a:pt x="474" y="27"/>
                  <a:pt x="464" y="30"/>
                </a:cubicBezTo>
                <a:cubicBezTo>
                  <a:pt x="462" y="30"/>
                  <a:pt x="461" y="35"/>
                  <a:pt x="461" y="35"/>
                </a:cubicBezTo>
                <a:lnTo>
                  <a:pt x="435" y="56"/>
                </a:lnTo>
                <a:lnTo>
                  <a:pt x="414" y="96"/>
                </a:lnTo>
                <a:lnTo>
                  <a:pt x="371" y="134"/>
                </a:lnTo>
                <a:lnTo>
                  <a:pt x="326" y="159"/>
                </a:lnTo>
                <a:lnTo>
                  <a:pt x="282" y="185"/>
                </a:lnTo>
                <a:lnTo>
                  <a:pt x="248" y="216"/>
                </a:lnTo>
                <a:lnTo>
                  <a:pt x="203" y="258"/>
                </a:lnTo>
                <a:lnTo>
                  <a:pt x="167" y="305"/>
                </a:lnTo>
                <a:lnTo>
                  <a:pt x="138" y="356"/>
                </a:lnTo>
                <a:lnTo>
                  <a:pt x="113" y="410"/>
                </a:lnTo>
                <a:lnTo>
                  <a:pt x="96" y="455"/>
                </a:lnTo>
                <a:lnTo>
                  <a:pt x="83" y="488"/>
                </a:lnTo>
                <a:lnTo>
                  <a:pt x="50" y="525"/>
                </a:lnTo>
                <a:lnTo>
                  <a:pt x="27" y="551"/>
                </a:lnTo>
                <a:lnTo>
                  <a:pt x="0" y="563"/>
                </a:lnTo>
                <a:lnTo>
                  <a:pt x="2" y="559"/>
                </a:lnTo>
                <a:close/>
              </a:path>
            </a:pathLst>
          </a:custGeom>
          <a:solidFill>
            <a:srgbClr val="FF6600"/>
          </a:solidFill>
          <a:ln w="12700">
            <a:solidFill>
              <a:schemeClr val="tx1"/>
            </a:solidFill>
            <a:round/>
            <a:headEnd/>
            <a:tailEnd/>
          </a:ln>
          <a:effectLst/>
        </p:spPr>
        <p:txBody>
          <a:bodyPr wrap="none" anchor="ctr"/>
          <a:lstStyle/>
          <a:p>
            <a:endParaRPr lang="tr-TR"/>
          </a:p>
        </p:txBody>
      </p:sp>
      <p:sp>
        <p:nvSpPr>
          <p:cNvPr id="55337" name="Freeform 41"/>
          <p:cNvSpPr>
            <a:spLocks/>
          </p:cNvSpPr>
          <p:nvPr/>
        </p:nvSpPr>
        <p:spPr bwMode="auto">
          <a:xfrm rot="21397244" flipH="1">
            <a:off x="5640388" y="2289175"/>
            <a:ext cx="2262187" cy="2217738"/>
          </a:xfrm>
          <a:custGeom>
            <a:avLst/>
            <a:gdLst/>
            <a:ahLst/>
            <a:cxnLst>
              <a:cxn ang="0">
                <a:pos x="10" y="603"/>
              </a:cxn>
              <a:cxn ang="0">
                <a:pos x="18" y="581"/>
              </a:cxn>
              <a:cxn ang="0">
                <a:pos x="31" y="552"/>
              </a:cxn>
              <a:cxn ang="0">
                <a:pos x="75" y="464"/>
              </a:cxn>
              <a:cxn ang="0">
                <a:pos x="135" y="356"/>
              </a:cxn>
              <a:cxn ang="0">
                <a:pos x="159" y="317"/>
              </a:cxn>
              <a:cxn ang="0">
                <a:pos x="192" y="273"/>
              </a:cxn>
              <a:cxn ang="0">
                <a:pos x="228" y="233"/>
              </a:cxn>
              <a:cxn ang="0">
                <a:pos x="274" y="194"/>
              </a:cxn>
              <a:cxn ang="0">
                <a:pos x="315" y="167"/>
              </a:cxn>
              <a:cxn ang="0">
                <a:pos x="364" y="128"/>
              </a:cxn>
              <a:cxn ang="0">
                <a:pos x="420" y="75"/>
              </a:cxn>
              <a:cxn ang="0">
                <a:pos x="456" y="45"/>
              </a:cxn>
              <a:cxn ang="0">
                <a:pos x="493" y="21"/>
              </a:cxn>
              <a:cxn ang="0">
                <a:pos x="529" y="11"/>
              </a:cxn>
              <a:cxn ang="0">
                <a:pos x="576" y="8"/>
              </a:cxn>
              <a:cxn ang="0">
                <a:pos x="565" y="2"/>
              </a:cxn>
              <a:cxn ang="0">
                <a:pos x="540" y="0"/>
              </a:cxn>
              <a:cxn ang="0">
                <a:pos x="511" y="3"/>
              </a:cxn>
              <a:cxn ang="0">
                <a:pos x="481" y="15"/>
              </a:cxn>
              <a:cxn ang="0">
                <a:pos x="454" y="32"/>
              </a:cxn>
              <a:cxn ang="0">
                <a:pos x="429" y="51"/>
              </a:cxn>
              <a:cxn ang="0">
                <a:pos x="397" y="80"/>
              </a:cxn>
              <a:cxn ang="0">
                <a:pos x="369" y="104"/>
              </a:cxn>
              <a:cxn ang="0">
                <a:pos x="348" y="126"/>
              </a:cxn>
              <a:cxn ang="0">
                <a:pos x="309" y="158"/>
              </a:cxn>
              <a:cxn ang="0">
                <a:pos x="267" y="183"/>
              </a:cxn>
              <a:cxn ang="0">
                <a:pos x="222" y="218"/>
              </a:cxn>
              <a:cxn ang="0">
                <a:pos x="184" y="260"/>
              </a:cxn>
              <a:cxn ang="0">
                <a:pos x="159" y="293"/>
              </a:cxn>
              <a:cxn ang="0">
                <a:pos x="150" y="302"/>
              </a:cxn>
              <a:cxn ang="0">
                <a:pos x="124" y="350"/>
              </a:cxn>
              <a:cxn ang="0">
                <a:pos x="87" y="407"/>
              </a:cxn>
              <a:cxn ang="0">
                <a:pos x="57" y="464"/>
              </a:cxn>
              <a:cxn ang="0">
                <a:pos x="39" y="504"/>
              </a:cxn>
              <a:cxn ang="0">
                <a:pos x="18" y="536"/>
              </a:cxn>
              <a:cxn ang="0">
                <a:pos x="6" y="563"/>
              </a:cxn>
              <a:cxn ang="0">
                <a:pos x="0" y="590"/>
              </a:cxn>
              <a:cxn ang="0">
                <a:pos x="0" y="603"/>
              </a:cxn>
              <a:cxn ang="0">
                <a:pos x="10" y="603"/>
              </a:cxn>
            </a:cxnLst>
            <a:rect l="0" t="0" r="r" b="b"/>
            <a:pathLst>
              <a:path w="576" h="603">
                <a:moveTo>
                  <a:pt x="10" y="603"/>
                </a:moveTo>
                <a:lnTo>
                  <a:pt x="18" y="581"/>
                </a:lnTo>
                <a:lnTo>
                  <a:pt x="31" y="552"/>
                </a:lnTo>
                <a:lnTo>
                  <a:pt x="75" y="464"/>
                </a:lnTo>
                <a:lnTo>
                  <a:pt x="135" y="356"/>
                </a:lnTo>
                <a:lnTo>
                  <a:pt x="159" y="317"/>
                </a:lnTo>
                <a:lnTo>
                  <a:pt x="192" y="273"/>
                </a:lnTo>
                <a:lnTo>
                  <a:pt x="228" y="233"/>
                </a:lnTo>
                <a:lnTo>
                  <a:pt x="274" y="194"/>
                </a:lnTo>
                <a:lnTo>
                  <a:pt x="315" y="167"/>
                </a:lnTo>
                <a:lnTo>
                  <a:pt x="364" y="128"/>
                </a:lnTo>
                <a:lnTo>
                  <a:pt x="420" y="75"/>
                </a:lnTo>
                <a:lnTo>
                  <a:pt x="456" y="45"/>
                </a:lnTo>
                <a:lnTo>
                  <a:pt x="493" y="21"/>
                </a:lnTo>
                <a:lnTo>
                  <a:pt x="529" y="11"/>
                </a:lnTo>
                <a:lnTo>
                  <a:pt x="576" y="8"/>
                </a:lnTo>
                <a:lnTo>
                  <a:pt x="565" y="2"/>
                </a:lnTo>
                <a:lnTo>
                  <a:pt x="540" y="0"/>
                </a:lnTo>
                <a:lnTo>
                  <a:pt x="511" y="3"/>
                </a:lnTo>
                <a:lnTo>
                  <a:pt x="481" y="15"/>
                </a:lnTo>
                <a:lnTo>
                  <a:pt x="454" y="32"/>
                </a:lnTo>
                <a:lnTo>
                  <a:pt x="429" y="51"/>
                </a:lnTo>
                <a:lnTo>
                  <a:pt x="397" y="80"/>
                </a:lnTo>
                <a:lnTo>
                  <a:pt x="369" y="104"/>
                </a:lnTo>
                <a:lnTo>
                  <a:pt x="348" y="126"/>
                </a:lnTo>
                <a:lnTo>
                  <a:pt x="309" y="158"/>
                </a:lnTo>
                <a:lnTo>
                  <a:pt x="267" y="183"/>
                </a:lnTo>
                <a:lnTo>
                  <a:pt x="222" y="218"/>
                </a:lnTo>
                <a:lnTo>
                  <a:pt x="184" y="260"/>
                </a:lnTo>
                <a:lnTo>
                  <a:pt x="159" y="293"/>
                </a:lnTo>
                <a:lnTo>
                  <a:pt x="150" y="302"/>
                </a:lnTo>
                <a:lnTo>
                  <a:pt x="124" y="350"/>
                </a:lnTo>
                <a:lnTo>
                  <a:pt x="87" y="407"/>
                </a:lnTo>
                <a:lnTo>
                  <a:pt x="57" y="464"/>
                </a:lnTo>
                <a:lnTo>
                  <a:pt x="39" y="504"/>
                </a:lnTo>
                <a:lnTo>
                  <a:pt x="18" y="536"/>
                </a:lnTo>
                <a:lnTo>
                  <a:pt x="6" y="563"/>
                </a:lnTo>
                <a:lnTo>
                  <a:pt x="0" y="590"/>
                </a:lnTo>
                <a:lnTo>
                  <a:pt x="0" y="603"/>
                </a:lnTo>
                <a:lnTo>
                  <a:pt x="10" y="603"/>
                </a:lnTo>
                <a:close/>
              </a:path>
            </a:pathLst>
          </a:custGeom>
          <a:solidFill>
            <a:srgbClr val="FF6600"/>
          </a:solidFill>
          <a:ln w="12700">
            <a:solidFill>
              <a:schemeClr val="tx1"/>
            </a:solidFill>
            <a:round/>
            <a:headEnd/>
            <a:tailEnd/>
          </a:ln>
          <a:effectLst/>
        </p:spPr>
        <p:txBody>
          <a:bodyPr wrap="none" anchor="ctr"/>
          <a:lstStyle/>
          <a:p>
            <a:endParaRPr lang="tr-TR"/>
          </a:p>
        </p:txBody>
      </p:sp>
      <p:sp>
        <p:nvSpPr>
          <p:cNvPr id="55338" name="Text Box 42"/>
          <p:cNvSpPr txBox="1">
            <a:spLocks noChangeArrowheads="1"/>
          </p:cNvSpPr>
          <p:nvPr/>
        </p:nvSpPr>
        <p:spPr bwMode="auto">
          <a:xfrm>
            <a:off x="5181600" y="3527425"/>
            <a:ext cx="1908175" cy="1189038"/>
          </a:xfrm>
          <a:prstGeom prst="rect">
            <a:avLst/>
          </a:prstGeom>
          <a:noFill/>
          <a:ln w="38100">
            <a:noFill/>
            <a:miter lim="800000"/>
            <a:headEnd/>
            <a:tailEnd/>
          </a:ln>
          <a:effectLst/>
        </p:spPr>
        <p:txBody>
          <a:bodyPr wrap="none">
            <a:spAutoFit/>
          </a:bodyPr>
          <a:lstStyle/>
          <a:p>
            <a:r>
              <a:rPr lang="en-US" altLang="en-US" sz="3200">
                <a:latin typeface="Arial" pitchFamily="34" charset="0"/>
              </a:rPr>
              <a:t>Fe</a:t>
            </a:r>
            <a:r>
              <a:rPr lang="en-US" altLang="en-US" sz="3200" baseline="30000">
                <a:latin typeface="Arial" pitchFamily="34" charset="0"/>
              </a:rPr>
              <a:t>III</a:t>
            </a:r>
            <a:r>
              <a:rPr lang="en-US" altLang="en-US" sz="3200">
                <a:latin typeface="Arial" pitchFamily="34" charset="0"/>
              </a:rPr>
              <a:t>(OH)</a:t>
            </a:r>
            <a:r>
              <a:rPr lang="en-US" altLang="en-US" sz="3200" baseline="-25000">
                <a:latin typeface="Arial" pitchFamily="34" charset="0"/>
              </a:rPr>
              <a:t>3</a:t>
            </a:r>
            <a:endParaRPr lang="en-US" altLang="en-US" sz="3200" baseline="-25000">
              <a:solidFill>
                <a:schemeClr val="bg1"/>
              </a:solidFill>
              <a:latin typeface="Arial" pitchFamily="34" charset="0"/>
            </a:endParaRPr>
          </a:p>
          <a:p>
            <a:r>
              <a:rPr lang="en-US" altLang="en-US" sz="4000">
                <a:latin typeface="Arial" pitchFamily="34" charset="0"/>
              </a:rPr>
              <a:t>deposit</a:t>
            </a:r>
            <a:endParaRPr lang="en-US" altLang="en-US" sz="4000">
              <a:solidFill>
                <a:schemeClr val="bg1"/>
              </a:solidFill>
              <a:latin typeface="Arial" pitchFamily="34" charset="0"/>
            </a:endParaRPr>
          </a:p>
        </p:txBody>
      </p:sp>
      <p:sp>
        <p:nvSpPr>
          <p:cNvPr id="55339" name="Line 43"/>
          <p:cNvSpPr>
            <a:spLocks noChangeShapeType="1"/>
          </p:cNvSpPr>
          <p:nvPr/>
        </p:nvSpPr>
        <p:spPr bwMode="auto">
          <a:xfrm flipV="1">
            <a:off x="3309938" y="1728788"/>
            <a:ext cx="1555750" cy="3800475"/>
          </a:xfrm>
          <a:prstGeom prst="line">
            <a:avLst/>
          </a:prstGeom>
          <a:noFill/>
          <a:ln w="38100">
            <a:solidFill>
              <a:srgbClr val="CCFFFF"/>
            </a:solidFill>
            <a:round/>
            <a:headEnd/>
            <a:tailEnd/>
          </a:ln>
          <a:effectLst/>
        </p:spPr>
        <p:txBody>
          <a:bodyPr wrap="none" anchor="ctr"/>
          <a:lstStyle/>
          <a:p>
            <a:endParaRPr lang="tr-TR"/>
          </a:p>
        </p:txBody>
      </p:sp>
      <p:sp>
        <p:nvSpPr>
          <p:cNvPr id="55340" name="Line 44"/>
          <p:cNvSpPr>
            <a:spLocks noChangeShapeType="1"/>
          </p:cNvSpPr>
          <p:nvPr/>
        </p:nvSpPr>
        <p:spPr bwMode="auto">
          <a:xfrm flipV="1">
            <a:off x="3857625" y="4937125"/>
            <a:ext cx="1008063" cy="612775"/>
          </a:xfrm>
          <a:prstGeom prst="line">
            <a:avLst/>
          </a:prstGeom>
          <a:noFill/>
          <a:ln w="38100">
            <a:solidFill>
              <a:srgbClr val="CCFFFF"/>
            </a:solidFill>
            <a:round/>
            <a:headEnd/>
            <a:tailEnd/>
          </a:ln>
          <a:effectLst/>
        </p:spPr>
        <p:txBody>
          <a:bodyPr wrap="none" anchor="ctr"/>
          <a:lstStyle/>
          <a:p>
            <a:endParaRPr lang="tr-TR"/>
          </a:p>
        </p:txBody>
      </p:sp>
      <p:sp>
        <p:nvSpPr>
          <p:cNvPr id="55341" name="Line 45"/>
          <p:cNvSpPr>
            <a:spLocks noChangeShapeType="1"/>
          </p:cNvSpPr>
          <p:nvPr/>
        </p:nvSpPr>
        <p:spPr bwMode="auto">
          <a:xfrm flipV="1">
            <a:off x="3890963" y="4921250"/>
            <a:ext cx="5075237" cy="1074738"/>
          </a:xfrm>
          <a:prstGeom prst="line">
            <a:avLst/>
          </a:prstGeom>
          <a:noFill/>
          <a:ln w="38100">
            <a:solidFill>
              <a:srgbClr val="CCFFFF"/>
            </a:solidFill>
            <a:round/>
            <a:headEnd/>
            <a:tailEnd/>
          </a:ln>
          <a:effectLst/>
        </p:spPr>
        <p:txBody>
          <a:bodyPr wrap="none" anchor="ctr"/>
          <a:lstStyle/>
          <a:p>
            <a:endParaRPr lang="tr-TR"/>
          </a:p>
        </p:txBody>
      </p:sp>
      <p:sp>
        <p:nvSpPr>
          <p:cNvPr id="55342" name="Text Box 46"/>
          <p:cNvSpPr txBox="1">
            <a:spLocks noChangeArrowheads="1"/>
          </p:cNvSpPr>
          <p:nvPr/>
        </p:nvSpPr>
        <p:spPr bwMode="auto">
          <a:xfrm>
            <a:off x="231775" y="1679575"/>
            <a:ext cx="1082675" cy="641350"/>
          </a:xfrm>
          <a:prstGeom prst="rect">
            <a:avLst/>
          </a:prstGeom>
          <a:noFill/>
          <a:ln w="9525">
            <a:noFill/>
            <a:miter lim="800000"/>
            <a:headEnd/>
            <a:tailEnd/>
          </a:ln>
          <a:effectLst/>
        </p:spPr>
        <p:txBody>
          <a:bodyPr wrap="none">
            <a:spAutoFit/>
          </a:bodyPr>
          <a:lstStyle/>
          <a:p>
            <a:r>
              <a:rPr lang="en-US" altLang="en-US" sz="3600">
                <a:solidFill>
                  <a:srgbClr val="CCFFFF"/>
                </a:solidFill>
                <a:latin typeface="Arial" pitchFamily="34" charset="0"/>
              </a:rPr>
              <a:t>O</a:t>
            </a:r>
            <a:r>
              <a:rPr lang="en-US" altLang="en-US" sz="3600" baseline="-25000">
                <a:solidFill>
                  <a:srgbClr val="CCFFFF"/>
                </a:solidFill>
                <a:latin typeface="Arial" pitchFamily="34" charset="0"/>
              </a:rPr>
              <a:t>2(g)</a:t>
            </a:r>
            <a:endParaRPr lang="en-US" altLang="en-US" sz="3600">
              <a:solidFill>
                <a:srgbClr val="CCFFFF"/>
              </a:solidFill>
              <a:latin typeface="Arial" pitchFamily="34" charset="0"/>
            </a:endParaRPr>
          </a:p>
        </p:txBody>
      </p:sp>
      <p:sp>
        <p:nvSpPr>
          <p:cNvPr id="55343" name="Line 47"/>
          <p:cNvSpPr>
            <a:spLocks noChangeShapeType="1"/>
          </p:cNvSpPr>
          <p:nvPr/>
        </p:nvSpPr>
        <p:spPr bwMode="auto">
          <a:xfrm>
            <a:off x="501650" y="2300288"/>
            <a:ext cx="398463" cy="363537"/>
          </a:xfrm>
          <a:prstGeom prst="line">
            <a:avLst/>
          </a:prstGeom>
          <a:noFill/>
          <a:ln w="38100">
            <a:solidFill>
              <a:srgbClr val="CCFFFF"/>
            </a:solidFill>
            <a:round/>
            <a:headEnd/>
            <a:tailEnd type="triangle" w="med" len="med"/>
          </a:ln>
          <a:effectLst/>
        </p:spPr>
        <p:txBody>
          <a:bodyPr wrap="none" anchor="ctr"/>
          <a:lstStyle/>
          <a:p>
            <a:endParaRPr lang="tr-TR"/>
          </a:p>
        </p:txBody>
      </p:sp>
      <p:sp>
        <p:nvSpPr>
          <p:cNvPr id="55344" name="Line 48"/>
          <p:cNvSpPr>
            <a:spLocks noChangeShapeType="1"/>
          </p:cNvSpPr>
          <p:nvPr/>
        </p:nvSpPr>
        <p:spPr bwMode="auto">
          <a:xfrm flipH="1" flipV="1">
            <a:off x="1150938" y="5922963"/>
            <a:ext cx="433387" cy="134937"/>
          </a:xfrm>
          <a:prstGeom prst="line">
            <a:avLst/>
          </a:prstGeom>
          <a:noFill/>
          <a:ln w="38100">
            <a:solidFill>
              <a:srgbClr val="CCFFFF"/>
            </a:solidFill>
            <a:round/>
            <a:headEnd/>
            <a:tailEnd type="triangle" w="med" len="med"/>
          </a:ln>
          <a:effectLst/>
        </p:spPr>
        <p:txBody>
          <a:bodyPr wrap="none" anchor="ctr"/>
          <a:lstStyle/>
          <a:p>
            <a:endParaRPr lang="tr-TR"/>
          </a:p>
        </p:txBody>
      </p:sp>
      <p:sp>
        <p:nvSpPr>
          <p:cNvPr id="55345" name="Line 49"/>
          <p:cNvSpPr>
            <a:spLocks noChangeShapeType="1"/>
          </p:cNvSpPr>
          <p:nvPr/>
        </p:nvSpPr>
        <p:spPr bwMode="auto">
          <a:xfrm flipH="1">
            <a:off x="1230313" y="6142038"/>
            <a:ext cx="342900" cy="123825"/>
          </a:xfrm>
          <a:prstGeom prst="line">
            <a:avLst/>
          </a:prstGeom>
          <a:noFill/>
          <a:ln w="38100">
            <a:solidFill>
              <a:srgbClr val="CCFFFF"/>
            </a:solidFill>
            <a:round/>
            <a:headEnd/>
            <a:tailEnd type="triangle" w="med" len="med"/>
          </a:ln>
          <a:effectLst/>
        </p:spPr>
        <p:txBody>
          <a:bodyPr wrap="none" anchor="ctr"/>
          <a:lstStyle/>
          <a:p>
            <a:endParaRPr lang="tr-TR"/>
          </a:p>
        </p:txBody>
      </p:sp>
      <p:sp>
        <p:nvSpPr>
          <p:cNvPr id="55346" name="Line 50"/>
          <p:cNvSpPr>
            <a:spLocks noChangeShapeType="1"/>
          </p:cNvSpPr>
          <p:nvPr/>
        </p:nvSpPr>
        <p:spPr bwMode="auto">
          <a:xfrm rot="5400000" flipV="1">
            <a:off x="1535113" y="6280150"/>
            <a:ext cx="395288" cy="147637"/>
          </a:xfrm>
          <a:prstGeom prst="line">
            <a:avLst/>
          </a:prstGeom>
          <a:noFill/>
          <a:ln w="38100">
            <a:solidFill>
              <a:srgbClr val="CCFFFF"/>
            </a:solidFill>
            <a:round/>
            <a:headEnd/>
            <a:tailEnd type="triangle" w="med" len="med"/>
          </a:ln>
          <a:effectLst/>
        </p:spPr>
        <p:txBody>
          <a:bodyPr wrap="none" anchor="ctr"/>
          <a:lstStyle/>
          <a:p>
            <a:endParaRPr lang="tr-TR"/>
          </a:p>
        </p:txBody>
      </p:sp>
      <p:sp>
        <p:nvSpPr>
          <p:cNvPr id="55347" name="Text Box 51"/>
          <p:cNvSpPr txBox="1">
            <a:spLocks noChangeArrowheads="1"/>
          </p:cNvSpPr>
          <p:nvPr/>
        </p:nvSpPr>
        <p:spPr bwMode="auto">
          <a:xfrm>
            <a:off x="152400" y="250825"/>
            <a:ext cx="6161088" cy="579438"/>
          </a:xfrm>
          <a:prstGeom prst="rect">
            <a:avLst/>
          </a:prstGeom>
          <a:noFill/>
          <a:ln w="9525">
            <a:noFill/>
            <a:miter lim="800000"/>
            <a:headEnd/>
            <a:tailEnd/>
          </a:ln>
          <a:effectLst/>
        </p:spPr>
        <p:txBody>
          <a:bodyPr wrap="none">
            <a:spAutoFit/>
          </a:bodyPr>
          <a:lstStyle/>
          <a:p>
            <a:r>
              <a:rPr lang="en-US" altLang="en-US" sz="3200">
                <a:solidFill>
                  <a:srgbClr val="FFFF00"/>
                </a:solidFill>
                <a:latin typeface="Arial" pitchFamily="34" charset="0"/>
              </a:rPr>
              <a:t>Plaque Formation on Plant Roots</a:t>
            </a:r>
          </a:p>
        </p:txBody>
      </p:sp>
      <p:sp>
        <p:nvSpPr>
          <p:cNvPr id="55348" name="Rectangle 52"/>
          <p:cNvSpPr>
            <a:spLocks noChangeArrowheads="1"/>
          </p:cNvSpPr>
          <p:nvPr/>
        </p:nvSpPr>
        <p:spPr bwMode="auto">
          <a:xfrm>
            <a:off x="0" y="1096963"/>
            <a:ext cx="4495800" cy="76200"/>
          </a:xfrm>
          <a:prstGeom prst="rect">
            <a:avLst/>
          </a:prstGeom>
          <a:gradFill rotWithShape="0">
            <a:gsLst>
              <a:gs pos="0">
                <a:schemeClr val="accent2"/>
              </a:gs>
              <a:gs pos="100000">
                <a:schemeClr val="accent2">
                  <a:gamma/>
                  <a:shade val="46275"/>
                  <a:invGamma/>
                </a:schemeClr>
              </a:gs>
            </a:gsLst>
            <a:lin ang="0" scaled="1"/>
          </a:gradFill>
          <a:ln w="9525">
            <a:noFill/>
            <a:miter lim="800000"/>
            <a:headEnd/>
            <a:tailEnd/>
          </a:ln>
          <a:effectLst/>
        </p:spPr>
        <p:txBody>
          <a:bodyPr wrap="none" anchor="ctr"/>
          <a:lstStyle/>
          <a:p>
            <a:endParaRPr lang="tr-TR"/>
          </a:p>
        </p:txBody>
      </p:sp>
      <p:pic>
        <p:nvPicPr>
          <p:cNvPr id="55349" name="Picture 53" descr="D:\Fall '00\bugs\lepto_sheath.jpg"/>
          <p:cNvPicPr>
            <a:picLocks noChangeAspect="1" noChangeArrowheads="1"/>
          </p:cNvPicPr>
          <p:nvPr/>
        </p:nvPicPr>
        <p:blipFill>
          <a:blip r:embed="rId2" cstate="print"/>
          <a:srcRect l="32727" b="5714"/>
          <a:stretch>
            <a:fillRect/>
          </a:stretch>
        </p:blipFill>
        <p:spPr bwMode="auto">
          <a:xfrm>
            <a:off x="6781800" y="838200"/>
            <a:ext cx="1524000" cy="1435100"/>
          </a:xfrm>
          <a:prstGeom prst="rect">
            <a:avLst/>
          </a:prstGeom>
          <a:noFill/>
          <a:ln w="38100">
            <a:solidFill>
              <a:schemeClr val="bg2"/>
            </a:solidFill>
            <a:miter lim="800000"/>
            <a:headEnd/>
            <a:tailEnd/>
          </a:ln>
        </p:spPr>
      </p:pic>
      <p:sp>
        <p:nvSpPr>
          <p:cNvPr id="55350" name="Rectangle 54"/>
          <p:cNvSpPr>
            <a:spLocks noChangeArrowheads="1"/>
          </p:cNvSpPr>
          <p:nvPr/>
        </p:nvSpPr>
        <p:spPr bwMode="auto">
          <a:xfrm>
            <a:off x="5715000" y="2209800"/>
            <a:ext cx="228600" cy="228600"/>
          </a:xfrm>
          <a:prstGeom prst="rect">
            <a:avLst/>
          </a:prstGeom>
          <a:noFill/>
          <a:ln w="12700">
            <a:solidFill>
              <a:schemeClr val="tx1"/>
            </a:solidFill>
            <a:miter lim="800000"/>
            <a:headEnd type="none" w="sm" len="sm"/>
            <a:tailEnd type="none" w="sm" len="sm"/>
          </a:ln>
          <a:effectLst/>
        </p:spPr>
        <p:txBody>
          <a:bodyPr wrap="none" anchor="ctr"/>
          <a:lstStyle/>
          <a:p>
            <a:endParaRPr lang="tr-TR"/>
          </a:p>
        </p:txBody>
      </p:sp>
      <p:sp>
        <p:nvSpPr>
          <p:cNvPr id="55351" name="Line 55"/>
          <p:cNvSpPr>
            <a:spLocks noChangeShapeType="1"/>
          </p:cNvSpPr>
          <p:nvPr/>
        </p:nvSpPr>
        <p:spPr bwMode="auto">
          <a:xfrm flipV="1">
            <a:off x="5715000" y="838200"/>
            <a:ext cx="1066800" cy="1371600"/>
          </a:xfrm>
          <a:prstGeom prst="line">
            <a:avLst/>
          </a:prstGeom>
          <a:noFill/>
          <a:ln w="12700">
            <a:solidFill>
              <a:schemeClr val="tx1"/>
            </a:solidFill>
            <a:round/>
            <a:headEnd type="none" w="sm" len="sm"/>
            <a:tailEnd type="none" w="sm" len="sm"/>
          </a:ln>
          <a:effectLst/>
        </p:spPr>
        <p:txBody>
          <a:bodyPr/>
          <a:lstStyle/>
          <a:p>
            <a:endParaRPr lang="tr-TR"/>
          </a:p>
        </p:txBody>
      </p:sp>
      <p:sp>
        <p:nvSpPr>
          <p:cNvPr id="55352" name="Line 56"/>
          <p:cNvSpPr>
            <a:spLocks noChangeShapeType="1"/>
          </p:cNvSpPr>
          <p:nvPr/>
        </p:nvSpPr>
        <p:spPr bwMode="auto">
          <a:xfrm flipV="1">
            <a:off x="5943600" y="838200"/>
            <a:ext cx="2362200" cy="1371600"/>
          </a:xfrm>
          <a:prstGeom prst="line">
            <a:avLst/>
          </a:prstGeom>
          <a:noFill/>
          <a:ln w="12700">
            <a:solidFill>
              <a:schemeClr val="tx1"/>
            </a:solidFill>
            <a:round/>
            <a:headEnd type="none" w="sm" len="sm"/>
            <a:tailEnd type="none" w="sm" len="sm"/>
          </a:ln>
          <a:effectLst/>
        </p:spPr>
        <p:txBody>
          <a:bodyPr/>
          <a:lstStyle/>
          <a:p>
            <a:endParaRPr lang="tr-TR"/>
          </a:p>
        </p:txBody>
      </p:sp>
      <p:sp>
        <p:nvSpPr>
          <p:cNvPr id="55353" name="Line 57"/>
          <p:cNvSpPr>
            <a:spLocks noChangeShapeType="1"/>
          </p:cNvSpPr>
          <p:nvPr/>
        </p:nvSpPr>
        <p:spPr bwMode="auto">
          <a:xfrm flipV="1">
            <a:off x="5715000" y="2286000"/>
            <a:ext cx="1066800" cy="152400"/>
          </a:xfrm>
          <a:prstGeom prst="line">
            <a:avLst/>
          </a:prstGeom>
          <a:noFill/>
          <a:ln w="12700">
            <a:solidFill>
              <a:schemeClr val="tx1"/>
            </a:solidFill>
            <a:round/>
            <a:headEnd type="none" w="sm" len="sm"/>
            <a:tailEnd type="none" w="sm" len="sm"/>
          </a:ln>
          <a:effectLst/>
        </p:spPr>
        <p:txBody>
          <a:bodyPr/>
          <a:lstStyle/>
          <a:p>
            <a:endParaRPr lang="tr-TR"/>
          </a:p>
        </p:txBody>
      </p:sp>
      <p:sp>
        <p:nvSpPr>
          <p:cNvPr id="55354" name="Line 58"/>
          <p:cNvSpPr>
            <a:spLocks noChangeShapeType="1"/>
          </p:cNvSpPr>
          <p:nvPr/>
        </p:nvSpPr>
        <p:spPr bwMode="auto">
          <a:xfrm flipV="1">
            <a:off x="5943600" y="2286000"/>
            <a:ext cx="2362200" cy="152400"/>
          </a:xfrm>
          <a:prstGeom prst="line">
            <a:avLst/>
          </a:prstGeom>
          <a:noFill/>
          <a:ln w="12700">
            <a:solidFill>
              <a:schemeClr val="tx1"/>
            </a:solidFill>
            <a:round/>
            <a:headEnd type="none" w="sm" len="sm"/>
            <a:tailEnd type="none" w="sm" len="sm"/>
          </a:ln>
          <a:effectLst/>
        </p:spPr>
        <p:txBody>
          <a:bodyPr/>
          <a:lstStyle/>
          <a:p>
            <a:endParaRPr lang="tr-TR"/>
          </a:p>
        </p:txBody>
      </p:sp>
      <p:sp>
        <p:nvSpPr>
          <p:cNvPr id="55355" name="Text Box 59"/>
          <p:cNvSpPr txBox="1">
            <a:spLocks noChangeArrowheads="1"/>
          </p:cNvSpPr>
          <p:nvPr/>
        </p:nvSpPr>
        <p:spPr bwMode="auto">
          <a:xfrm>
            <a:off x="7924800" y="6248400"/>
            <a:ext cx="1066800"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solidFill>
                  <a:srgbClr val="CCECFF"/>
                </a:solidFill>
              </a:rPr>
              <a:t>Fe(OH)</a:t>
            </a:r>
            <a:r>
              <a:rPr lang="en-US" sz="1800" baseline="-25000">
                <a:solidFill>
                  <a:srgbClr val="CCECFF"/>
                </a:solidFill>
              </a:rPr>
              <a:t>3</a:t>
            </a:r>
          </a:p>
        </p:txBody>
      </p:sp>
      <p:sp>
        <p:nvSpPr>
          <p:cNvPr id="55356" name="AutoShape 60"/>
          <p:cNvSpPr>
            <a:spLocks noChangeArrowheads="1"/>
          </p:cNvSpPr>
          <p:nvPr/>
        </p:nvSpPr>
        <p:spPr bwMode="auto">
          <a:xfrm>
            <a:off x="6686550" y="5867400"/>
            <a:ext cx="417513" cy="703263"/>
          </a:xfrm>
          <a:prstGeom prst="curvedLeftArrow">
            <a:avLst>
              <a:gd name="adj1" fmla="val 33688"/>
              <a:gd name="adj2" fmla="val 67376"/>
              <a:gd name="adj3" fmla="val 33333"/>
            </a:avLst>
          </a:prstGeom>
          <a:solidFill>
            <a:schemeClr val="tx1"/>
          </a:solidFill>
          <a:ln w="12700">
            <a:solidFill>
              <a:schemeClr val="tx1"/>
            </a:solidFill>
            <a:miter lim="800000"/>
            <a:headEnd type="none" w="sm" len="sm"/>
            <a:tailEnd type="none" w="sm" len="sm"/>
          </a:ln>
          <a:effectLst/>
        </p:spPr>
        <p:txBody>
          <a:bodyPr wrap="none" anchor="ctr"/>
          <a:lstStyle/>
          <a:p>
            <a:endParaRPr lang="tr-TR"/>
          </a:p>
        </p:txBody>
      </p:sp>
      <p:sp>
        <p:nvSpPr>
          <p:cNvPr id="55357" name="Text Box 61"/>
          <p:cNvSpPr txBox="1">
            <a:spLocks noChangeArrowheads="1"/>
          </p:cNvSpPr>
          <p:nvPr/>
        </p:nvSpPr>
        <p:spPr bwMode="auto">
          <a:xfrm>
            <a:off x="6265863" y="5715000"/>
            <a:ext cx="573087" cy="366713"/>
          </a:xfrm>
          <a:prstGeom prst="rect">
            <a:avLst/>
          </a:prstGeom>
          <a:noFill/>
          <a:ln w="12700">
            <a:noFill/>
            <a:miter lim="800000"/>
            <a:headEnd type="none" w="sm" len="sm"/>
            <a:tailEnd type="none" w="sm" len="sm"/>
          </a:ln>
          <a:effectLst/>
        </p:spPr>
        <p:txBody>
          <a:bodyPr>
            <a:spAutoFit/>
          </a:bodyPr>
          <a:lstStyle/>
          <a:p>
            <a:pPr>
              <a:spcBef>
                <a:spcPct val="50000"/>
              </a:spcBef>
            </a:pPr>
            <a:r>
              <a:rPr lang="en-US" sz="1800"/>
              <a:t>O</a:t>
            </a:r>
            <a:r>
              <a:rPr lang="en-US" sz="1800" baseline="-25000"/>
              <a:t>2</a:t>
            </a:r>
          </a:p>
        </p:txBody>
      </p:sp>
      <p:sp>
        <p:nvSpPr>
          <p:cNvPr id="55358" name="Rectangle 62"/>
          <p:cNvSpPr>
            <a:spLocks noChangeArrowheads="1"/>
          </p:cNvSpPr>
          <p:nvPr/>
        </p:nvSpPr>
        <p:spPr bwMode="auto">
          <a:xfrm>
            <a:off x="6096000" y="6262688"/>
            <a:ext cx="590550" cy="366712"/>
          </a:xfrm>
          <a:prstGeom prst="rect">
            <a:avLst/>
          </a:prstGeom>
          <a:noFill/>
          <a:ln w="12700">
            <a:noFill/>
            <a:miter lim="800000"/>
            <a:headEnd type="none" w="sm" len="sm"/>
            <a:tailEnd type="none" w="sm" len="sm"/>
          </a:ln>
          <a:effectLst/>
        </p:spPr>
        <p:txBody>
          <a:bodyPr wrap="none">
            <a:spAutoFit/>
          </a:bodyPr>
          <a:lstStyle/>
          <a:p>
            <a:r>
              <a:rPr lang="en-US" sz="1800">
                <a:sym typeface="Wingdings" pitchFamily="2" charset="2"/>
              </a:rPr>
              <a:t>H</a:t>
            </a:r>
            <a:r>
              <a:rPr lang="en-US" sz="1800" baseline="-25000">
                <a:sym typeface="Wingdings" pitchFamily="2" charset="2"/>
              </a:rPr>
              <a:t>2</a:t>
            </a:r>
            <a:r>
              <a:rPr lang="en-US" sz="1800">
                <a:sym typeface="Wingdings" pitchFamily="2" charset="2"/>
              </a:rPr>
              <a:t>O</a:t>
            </a:r>
            <a:endParaRPr lang="en-US" sz="1800" baseline="-25000">
              <a:sym typeface="Wingdings" pitchFamily="2" charset="2"/>
            </a:endParaRPr>
          </a:p>
        </p:txBody>
      </p:sp>
      <p:sp>
        <p:nvSpPr>
          <p:cNvPr id="55359" name="AutoShape 63"/>
          <p:cNvSpPr>
            <a:spLocks noChangeArrowheads="1"/>
          </p:cNvSpPr>
          <p:nvPr/>
        </p:nvSpPr>
        <p:spPr bwMode="auto">
          <a:xfrm flipH="1">
            <a:off x="7467600" y="5791200"/>
            <a:ext cx="417513" cy="779463"/>
          </a:xfrm>
          <a:prstGeom prst="curvedLeftArrow">
            <a:avLst>
              <a:gd name="adj1" fmla="val 37338"/>
              <a:gd name="adj2" fmla="val 74677"/>
              <a:gd name="adj3" fmla="val 33333"/>
            </a:avLst>
          </a:prstGeom>
          <a:solidFill>
            <a:srgbClr val="11FF60"/>
          </a:solidFill>
          <a:ln w="12700">
            <a:solidFill>
              <a:schemeClr val="tx1"/>
            </a:solidFill>
            <a:miter lim="800000"/>
            <a:headEnd type="none" w="sm" len="sm"/>
            <a:tailEnd type="none" w="sm" len="sm"/>
          </a:ln>
          <a:effectLst/>
        </p:spPr>
        <p:txBody>
          <a:bodyPr wrap="none" anchor="ctr"/>
          <a:lstStyle/>
          <a:p>
            <a:endParaRPr lang="tr-TR"/>
          </a:p>
        </p:txBody>
      </p:sp>
      <p:sp>
        <p:nvSpPr>
          <p:cNvPr id="55360" name="Rectangle 64"/>
          <p:cNvSpPr>
            <a:spLocks noChangeArrowheads="1"/>
          </p:cNvSpPr>
          <p:nvPr/>
        </p:nvSpPr>
        <p:spPr bwMode="auto">
          <a:xfrm>
            <a:off x="7848600" y="5711825"/>
            <a:ext cx="631825" cy="366713"/>
          </a:xfrm>
          <a:prstGeom prst="rect">
            <a:avLst/>
          </a:prstGeom>
          <a:noFill/>
          <a:ln w="12700">
            <a:noFill/>
            <a:miter lim="800000"/>
            <a:headEnd type="none" w="sm" len="sm"/>
            <a:tailEnd type="none" w="sm" len="sm"/>
          </a:ln>
          <a:effectLst/>
        </p:spPr>
        <p:txBody>
          <a:bodyPr wrap="none">
            <a:spAutoFit/>
          </a:bodyPr>
          <a:lstStyle/>
          <a:p>
            <a:r>
              <a:rPr lang="en-US" sz="1800">
                <a:solidFill>
                  <a:srgbClr val="CCECFF"/>
                </a:solidFill>
                <a:sym typeface="Wingdings" pitchFamily="2" charset="2"/>
              </a:rPr>
              <a:t> Fe</a:t>
            </a:r>
            <a:r>
              <a:rPr lang="en-US" sz="1800" baseline="30000">
                <a:solidFill>
                  <a:srgbClr val="CCECFF"/>
                </a:solidFill>
                <a:sym typeface="Wingdings" pitchFamily="2" charset="2"/>
              </a:rPr>
              <a:t>2+</a:t>
            </a:r>
          </a:p>
        </p:txBody>
      </p:sp>
      <p:sp>
        <p:nvSpPr>
          <p:cNvPr id="55361" name="Rectangle 65"/>
          <p:cNvSpPr>
            <a:spLocks noChangeArrowheads="1"/>
          </p:cNvSpPr>
          <p:nvPr/>
        </p:nvSpPr>
        <p:spPr bwMode="auto">
          <a:xfrm>
            <a:off x="7239000" y="5638800"/>
            <a:ext cx="152400" cy="990600"/>
          </a:xfrm>
          <a:prstGeom prst="rect">
            <a:avLst/>
          </a:prstGeom>
          <a:solidFill>
            <a:srgbClr val="FFFFCC"/>
          </a:solidFill>
          <a:ln w="28575">
            <a:noFill/>
            <a:miter lim="800000"/>
            <a:headEnd type="none" w="sm" len="sm"/>
            <a:tailEnd type="none" w="sm" len="sm"/>
          </a:ln>
          <a:effectLst/>
        </p:spPr>
        <p:txBody>
          <a:bodyPr wrap="none" anchor="ctr"/>
          <a:lstStyle/>
          <a:p>
            <a:endParaRPr lang="tr-TR"/>
          </a:p>
        </p:txBody>
      </p:sp>
      <p:pic>
        <p:nvPicPr>
          <p:cNvPr id="55362" name="Picture 66" descr="C:\Documents and Settings\fendorf\My Documents\My Pictures\redox_iron-pores.jpg"/>
          <p:cNvPicPr>
            <a:picLocks noChangeAspect="1" noChangeArrowheads="1"/>
          </p:cNvPicPr>
          <p:nvPr/>
        </p:nvPicPr>
        <p:blipFill>
          <a:blip r:embed="rId3" cstate="print">
            <a:lum bright="24000" contrast="18000"/>
          </a:blip>
          <a:srcRect l="5977" t="40863" r="70113" b="21263"/>
          <a:stretch>
            <a:fillRect/>
          </a:stretch>
        </p:blipFill>
        <p:spPr bwMode="auto">
          <a:xfrm>
            <a:off x="7620000" y="2362200"/>
            <a:ext cx="1219200" cy="14478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Redoks potansiyeli toprakta meydana gelen birçok reaksiyonu etkiler:</a:t>
            </a:r>
          </a:p>
          <a:p>
            <a:r>
              <a:rPr lang="tr-TR" dirty="0" smtClean="0"/>
              <a:t>Biyolojik</a:t>
            </a:r>
          </a:p>
          <a:p>
            <a:r>
              <a:rPr lang="tr-TR" dirty="0" smtClean="0"/>
              <a:t>Bitki besin maddelerinin yarayışlılıkları</a:t>
            </a:r>
          </a:p>
          <a:p>
            <a:r>
              <a:rPr lang="tr-TR" dirty="0"/>
              <a:t> </a:t>
            </a:r>
            <a:r>
              <a:rPr lang="tr-TR" dirty="0" smtClean="0"/>
              <a:t>toprak oluşumu,</a:t>
            </a:r>
          </a:p>
          <a:p>
            <a:r>
              <a:rPr lang="tr-TR" dirty="0" err="1" smtClean="0"/>
              <a:t>Mineralizasyon</a:t>
            </a:r>
            <a:endParaRPr lang="tr-TR" dirty="0" smtClean="0"/>
          </a:p>
          <a:p>
            <a:r>
              <a:rPr lang="tr-TR" dirty="0" err="1" smtClean="0"/>
              <a:t>Nitrifikasyon</a:t>
            </a:r>
            <a:endParaRPr lang="tr-TR" dirty="0" smtClean="0"/>
          </a:p>
          <a:p>
            <a:r>
              <a:rPr lang="tr-TR" dirty="0" err="1" smtClean="0"/>
              <a:t>İmmobilizasyon</a:t>
            </a:r>
            <a:endParaRPr lang="tr-TR" dirty="0" smtClean="0"/>
          </a:p>
          <a:p>
            <a:r>
              <a:rPr lang="tr-TR" dirty="0" err="1" smtClean="0"/>
              <a:t>Denitrifikasyon</a:t>
            </a:r>
            <a:endParaRPr lang="tr-TR" dirty="0" smtClean="0"/>
          </a:p>
          <a:p>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dirty="0" smtClean="0"/>
              <a:t>Redoks reaksiyonlarını etkileyen faktörler</a:t>
            </a:r>
          </a:p>
          <a:p>
            <a:r>
              <a:rPr lang="tr-TR" dirty="0" err="1" smtClean="0"/>
              <a:t>pH</a:t>
            </a:r>
            <a:endParaRPr lang="tr-TR" dirty="0" smtClean="0"/>
          </a:p>
          <a:p>
            <a:r>
              <a:rPr lang="tr-TR" dirty="0" smtClean="0"/>
              <a:t>Toprak havası</a:t>
            </a:r>
          </a:p>
          <a:p>
            <a:r>
              <a:rPr lang="tr-TR" dirty="0" smtClean="0"/>
              <a:t>Çökme</a:t>
            </a:r>
          </a:p>
          <a:p>
            <a:r>
              <a:rPr lang="tr-TR" dirty="0" smtClean="0"/>
              <a:t>Çözünme</a:t>
            </a:r>
          </a:p>
          <a:p>
            <a:r>
              <a:rPr lang="tr-TR" dirty="0" smtClean="0"/>
              <a:t>Hidroliz</a:t>
            </a:r>
          </a:p>
          <a:p>
            <a:r>
              <a:rPr lang="tr-TR" dirty="0" smtClean="0"/>
              <a:t>Komplekslerin parçalanma ve oluşum reaksiyonları</a:t>
            </a:r>
          </a:p>
          <a:p>
            <a:r>
              <a:rPr lang="tr-TR" dirty="0" smtClean="0"/>
              <a:t>İyon konsantrasyonu</a:t>
            </a:r>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dirty="0" err="1"/>
              <a:t>Fe</a:t>
            </a:r>
            <a:r>
              <a:rPr lang="tr-TR" baseline="30000" dirty="0"/>
              <a:t>+2</a:t>
            </a:r>
            <a:r>
              <a:rPr lang="tr-TR" dirty="0"/>
              <a:t>   </a:t>
            </a:r>
            <a:r>
              <a:rPr lang="tr-TR" dirty="0" smtClean="0"/>
              <a:t>bir elektron verdiğinde </a:t>
            </a:r>
            <a:r>
              <a:rPr lang="tr-TR" dirty="0" err="1" smtClean="0"/>
              <a:t>Fe</a:t>
            </a:r>
            <a:r>
              <a:rPr lang="tr-TR" baseline="30000" dirty="0" smtClean="0"/>
              <a:t>+3 </a:t>
            </a:r>
            <a:endParaRPr lang="tr-TR" dirty="0"/>
          </a:p>
          <a:p>
            <a:pPr>
              <a:buNone/>
            </a:pPr>
            <a:r>
              <a:rPr lang="tr-TR" dirty="0" smtClean="0"/>
              <a:t>              </a:t>
            </a:r>
          </a:p>
          <a:p>
            <a:r>
              <a:rPr lang="tr-TR" dirty="0"/>
              <a:t> </a:t>
            </a:r>
            <a:r>
              <a:rPr lang="tr-TR" dirty="0" smtClean="0"/>
              <a:t>      indirgen                 yükseltgen</a:t>
            </a:r>
          </a:p>
          <a:p>
            <a:endParaRPr lang="tr-TR" dirty="0" smtClean="0"/>
          </a:p>
          <a:p>
            <a:endParaRPr lang="tr-TR" dirty="0"/>
          </a:p>
          <a:p>
            <a:r>
              <a:rPr lang="tr-TR" dirty="0" err="1" smtClean="0"/>
              <a:t>Fe</a:t>
            </a:r>
            <a:r>
              <a:rPr lang="tr-TR" baseline="30000" dirty="0" smtClean="0"/>
              <a:t>+2</a:t>
            </a:r>
            <a:r>
              <a:rPr lang="tr-TR" dirty="0" smtClean="0"/>
              <a:t>  = 1e+ </a:t>
            </a:r>
            <a:r>
              <a:rPr lang="tr-TR" dirty="0" err="1" smtClean="0"/>
              <a:t>Fe</a:t>
            </a:r>
            <a:r>
              <a:rPr lang="tr-TR" baseline="30000" dirty="0" smtClean="0"/>
              <a:t>+3</a:t>
            </a:r>
          </a:p>
          <a:p>
            <a:r>
              <a:rPr lang="tr-TR" sz="2600" dirty="0" smtClean="0"/>
              <a:t>Toprakta </a:t>
            </a:r>
            <a:r>
              <a:rPr lang="tr-TR" sz="2600" dirty="0" err="1" smtClean="0"/>
              <a:t>Fe’in</a:t>
            </a:r>
            <a:r>
              <a:rPr lang="tr-TR" sz="2600" dirty="0" smtClean="0"/>
              <a:t> redoks reaksiyonları katalizörlere gerek duymaz. Ana materyaldeki </a:t>
            </a:r>
            <a:r>
              <a:rPr lang="tr-TR" sz="2600" dirty="0" err="1" smtClean="0"/>
              <a:t>Fe</a:t>
            </a:r>
            <a:r>
              <a:rPr lang="tr-TR" sz="2600" dirty="0" smtClean="0"/>
              <a:t>(II) mineralleri aerobik koşullarda kendiliğinden yavaş yavaş okside olur. </a:t>
            </a:r>
            <a:r>
              <a:rPr lang="tr-TR" sz="2600" dirty="0" err="1" smtClean="0"/>
              <a:t>Fe</a:t>
            </a:r>
            <a:r>
              <a:rPr lang="tr-TR" sz="2600" dirty="0" smtClean="0"/>
              <a:t>(III) iyonu kuvvetli asit ve </a:t>
            </a:r>
            <a:r>
              <a:rPr lang="tr-TR" sz="2600" dirty="0" err="1" smtClean="0"/>
              <a:t>oksidatif</a:t>
            </a:r>
            <a:r>
              <a:rPr lang="tr-TR" sz="2600" dirty="0" smtClean="0"/>
              <a:t> koşullarda en yaygındır.</a:t>
            </a:r>
            <a:endParaRPr lang="tr-TR" sz="2600" dirty="0"/>
          </a:p>
          <a:p>
            <a:endParaRPr lang="tr-TR" dirty="0"/>
          </a:p>
        </p:txBody>
      </p:sp>
      <p:cxnSp>
        <p:nvCxnSpPr>
          <p:cNvPr id="5" name="4 Düz Ok Bağlayıcısı"/>
          <p:cNvCxnSpPr/>
          <p:nvPr/>
        </p:nvCxnSpPr>
        <p:spPr>
          <a:xfrm>
            <a:off x="1259632" y="2132856"/>
            <a:ext cx="576064"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flipH="1">
            <a:off x="5148064" y="1916832"/>
            <a:ext cx="648072" cy="7200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Bitki besin elementleri</a:t>
            </a:r>
          </a:p>
          <a:p>
            <a:r>
              <a:rPr lang="tr-TR" b="1" dirty="0" smtClean="0"/>
              <a:t>Sülfat bitkinin </a:t>
            </a:r>
            <a:r>
              <a:rPr lang="tr-TR" dirty="0" smtClean="0"/>
              <a:t>alabileceği form olmasına rağmen sülfatın indirgenmesi sonunda ortaya çıkan sülfür bileşikleri (ör:H</a:t>
            </a:r>
            <a:r>
              <a:rPr lang="tr-TR" baseline="-25000" dirty="0" smtClean="0"/>
              <a:t>2</a:t>
            </a:r>
            <a:r>
              <a:rPr lang="tr-TR" dirty="0" smtClean="0"/>
              <a:t>S) </a:t>
            </a:r>
            <a:r>
              <a:rPr lang="tr-TR" dirty="0" err="1" smtClean="0"/>
              <a:t>istanmeyen</a:t>
            </a:r>
            <a:r>
              <a:rPr lang="tr-TR" dirty="0" smtClean="0"/>
              <a:t> bileşiklerdir.</a:t>
            </a:r>
          </a:p>
          <a:p>
            <a:r>
              <a:rPr lang="tr-TR" b="1" dirty="0" smtClean="0"/>
              <a:t>Azot :</a:t>
            </a:r>
            <a:r>
              <a:rPr lang="tr-TR" dirty="0" smtClean="0"/>
              <a:t>havasız topraklarda azotun nitrat formu ya </a:t>
            </a:r>
            <a:r>
              <a:rPr lang="tr-TR" dirty="0" err="1" smtClean="0"/>
              <a:t>nitrite</a:t>
            </a:r>
            <a:r>
              <a:rPr lang="tr-TR" dirty="0" smtClean="0"/>
              <a:t> yada azot gazına indirgenir azot kaybına neden olur.</a:t>
            </a:r>
          </a:p>
          <a:p>
            <a:endParaRPr lang="tr-TR" dirty="0"/>
          </a:p>
          <a:p>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Azot redoks reaksiyonlarında</a:t>
            </a:r>
          </a:p>
          <a:p>
            <a:pPr>
              <a:buNone/>
            </a:pPr>
            <a:r>
              <a:rPr lang="tr-TR" dirty="0" smtClean="0"/>
              <a:t>Mikroorganizma</a:t>
            </a:r>
          </a:p>
          <a:p>
            <a:r>
              <a:rPr lang="tr-TR" dirty="0" smtClean="0"/>
              <a:t>Enzim				katalizör</a:t>
            </a:r>
          </a:p>
          <a:p>
            <a:pPr>
              <a:buNone/>
            </a:pPr>
            <a:r>
              <a:rPr lang="tr-TR" dirty="0" smtClean="0"/>
              <a:t>			</a:t>
            </a:r>
          </a:p>
          <a:p>
            <a:r>
              <a:rPr lang="tr-TR" dirty="0" smtClean="0"/>
              <a:t>Doğada azot</a:t>
            </a:r>
            <a:endParaRPr lang="tr-TR" dirty="0"/>
          </a:p>
          <a:p>
            <a:pPr>
              <a:buNone/>
            </a:pPr>
            <a:r>
              <a:rPr lang="tr-TR" dirty="0"/>
              <a:t>NO</a:t>
            </a:r>
            <a:r>
              <a:rPr lang="tr-TR" baseline="-25000" dirty="0"/>
              <a:t>3</a:t>
            </a:r>
            <a:r>
              <a:rPr lang="tr-TR" baseline="30000" dirty="0"/>
              <a:t>-</a:t>
            </a:r>
            <a:r>
              <a:rPr lang="tr-TR" dirty="0"/>
              <a:t>  		       NO</a:t>
            </a:r>
            <a:r>
              <a:rPr lang="tr-TR" baseline="-25000" dirty="0"/>
              <a:t>2</a:t>
            </a:r>
            <a:r>
              <a:rPr lang="tr-TR" baseline="30000" dirty="0"/>
              <a:t>-	       </a:t>
            </a:r>
            <a:r>
              <a:rPr lang="tr-TR" dirty="0"/>
              <a:t> N</a:t>
            </a:r>
            <a:r>
              <a:rPr lang="tr-TR" baseline="-25000" dirty="0"/>
              <a:t>2</a:t>
            </a:r>
            <a:endParaRPr lang="tr-TR" dirty="0"/>
          </a:p>
          <a:p>
            <a:endParaRPr lang="tr-TR" dirty="0"/>
          </a:p>
        </p:txBody>
      </p:sp>
      <p:sp>
        <p:nvSpPr>
          <p:cNvPr id="4" name="3 Sağ Ayraç"/>
          <p:cNvSpPr/>
          <p:nvPr/>
        </p:nvSpPr>
        <p:spPr>
          <a:xfrm>
            <a:off x="3995936" y="2348880"/>
            <a:ext cx="432048" cy="144016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cxnSp>
        <p:nvCxnSpPr>
          <p:cNvPr id="6" name="5 Düz Ok Bağlayıcısı"/>
          <p:cNvCxnSpPr/>
          <p:nvPr/>
        </p:nvCxnSpPr>
        <p:spPr>
          <a:xfrm>
            <a:off x="2267744" y="4797152"/>
            <a:ext cx="93610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7 Düz Ok Bağlayıcısı"/>
          <p:cNvCxnSpPr/>
          <p:nvPr/>
        </p:nvCxnSpPr>
        <p:spPr>
          <a:xfrm>
            <a:off x="4932040" y="4869160"/>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8 Sağ Ayraç"/>
          <p:cNvSpPr/>
          <p:nvPr/>
        </p:nvSpPr>
        <p:spPr>
          <a:xfrm rot="5400000">
            <a:off x="2760799" y="2697921"/>
            <a:ext cx="1475600" cy="5459169"/>
          </a:xfrm>
          <a:prstGeom prst="rightBrace">
            <a:avLst>
              <a:gd name="adj1" fmla="val 8333"/>
              <a:gd name="adj2" fmla="val 4932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0" name="9 Metin kutusu"/>
          <p:cNvSpPr txBox="1"/>
          <p:nvPr/>
        </p:nvSpPr>
        <p:spPr>
          <a:xfrm>
            <a:off x="2339752" y="6237312"/>
            <a:ext cx="2587311" cy="369332"/>
          </a:xfrm>
          <a:prstGeom prst="rect">
            <a:avLst/>
          </a:prstGeom>
          <a:noFill/>
        </p:spPr>
        <p:txBody>
          <a:bodyPr wrap="none" rtlCol="0">
            <a:spAutoFit/>
          </a:bodyPr>
          <a:lstStyle/>
          <a:p>
            <a:r>
              <a:rPr lang="tr-TR" dirty="0" smtClean="0"/>
              <a:t>Oksijensiz koşullar altında</a:t>
            </a:r>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dirty="0" smtClean="0"/>
              <a:t>Doğada azotun çok az bir miktarı nitrat şeklindedir. Ölü organik madde ve canlı organizmaların indirgenmiş karbon bileşikleri içersinde azot amino azotu şeklinde bulunmaktadır.</a:t>
            </a:r>
            <a:endParaRPr lang="tr-TR" dirty="0"/>
          </a:p>
        </p:txBody>
      </p:sp>
    </p:spTree>
  </p:cSld>
  <p:clrMapOvr>
    <a:masterClrMapping/>
  </p:clrMapOvr>
</p:sld>
</file>

<file path=ppt/theme/theme1.xml><?xml version="1.0" encoding="utf-8"?>
<a:theme xmlns:a="http://schemas.openxmlformats.org/drawingml/2006/main" name="Teknik">
  <a:themeElements>
    <a:clrScheme name="Teknik">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knik">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knik">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215</TotalTime>
  <Words>1431</Words>
  <Application>Microsoft Office PowerPoint</Application>
  <PresentationFormat>Ekran Gösterisi (4:3)</PresentationFormat>
  <Paragraphs>322</Paragraphs>
  <Slides>35</Slides>
  <Notes>3</Notes>
  <HiddenSlides>0</HiddenSlides>
  <MMClips>0</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Teknik</vt:lpstr>
      <vt:lpstr>Toprak Kimyası</vt:lpstr>
      <vt:lpstr>Slayt 2</vt:lpstr>
      <vt:lpstr>Slayt 3</vt:lpstr>
      <vt:lpstr>Slayt 4</vt:lpstr>
      <vt:lpstr>Slayt 5</vt:lpstr>
      <vt:lpstr>Slayt 6</vt:lpstr>
      <vt:lpstr>Slayt 7</vt:lpstr>
      <vt:lpstr>Slayt 8</vt:lpstr>
      <vt:lpstr>Slayt 9</vt:lpstr>
      <vt:lpstr>Oxidation and Reduction</vt:lpstr>
      <vt:lpstr>Redox features are like M&amp;Ms</vt:lpstr>
      <vt:lpstr>Iron Stability Fields</vt:lpstr>
      <vt:lpstr>Fe depletions</vt:lpstr>
      <vt:lpstr>Fe depletions</vt:lpstr>
      <vt:lpstr>Fe masses and Fe pore linings</vt:lpstr>
      <vt:lpstr>Fe pore linings</vt:lpstr>
      <vt:lpstr>Half Reactions</vt:lpstr>
      <vt:lpstr>Redox Transformations</vt:lpstr>
      <vt:lpstr>In order to form features:</vt:lpstr>
      <vt:lpstr>Slayt 20</vt:lpstr>
      <vt:lpstr>Slayt 21</vt:lpstr>
      <vt:lpstr>Slayt 22</vt:lpstr>
      <vt:lpstr>Slayt 23</vt:lpstr>
      <vt:lpstr>Slayt 24</vt:lpstr>
      <vt:lpstr>   </vt:lpstr>
      <vt:lpstr>Slayt 26</vt:lpstr>
      <vt:lpstr>Slayt 27</vt:lpstr>
      <vt:lpstr>Slayt 28</vt:lpstr>
      <vt:lpstr>Slayt 29</vt:lpstr>
      <vt:lpstr>Slayt 30</vt:lpstr>
      <vt:lpstr>Slayt 31</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Toprak Kimyası</dc:title>
  <dc:creator>sonay</dc:creator>
  <cp:lastModifiedBy>sonay</cp:lastModifiedBy>
  <cp:revision>7</cp:revision>
  <dcterms:created xsi:type="dcterms:W3CDTF">2016-05-02T09:46:52Z</dcterms:created>
  <dcterms:modified xsi:type="dcterms:W3CDTF">2016-05-03T13:04:43Z</dcterms:modified>
</cp:coreProperties>
</file>