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7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37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40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27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41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8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8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71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9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76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2A2-6E36-4D57-97CD-924AE9208492}" type="datetimeFigureOut">
              <a:rPr lang="tr-TR" smtClean="0"/>
              <a:t>18.5.2017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8C86B-CA08-43E0-8075-A98F2ECFCE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19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Matematikte Kullanılan Materyaller ve Kaynaklar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Çok yönlü</a:t>
            </a:r>
            <a:r>
              <a:rPr lang="tr-TR" altLang="tr-TR" smtClean="0"/>
              <a:t> </a:t>
            </a:r>
          </a:p>
          <a:p>
            <a:pPr eaLnBrk="1" hangingPunct="1"/>
            <a:r>
              <a:rPr lang="tr-TR" altLang="tr-TR" b="1" smtClean="0"/>
              <a:t>Çocukların gelişim düzeyine uygun</a:t>
            </a:r>
            <a:endParaRPr lang="tr-TR" altLang="tr-TR" smtClean="0"/>
          </a:p>
          <a:p>
            <a:pPr eaLnBrk="1" hangingPunct="1"/>
            <a:r>
              <a:rPr lang="tr-TR" altLang="tr-TR" b="1" smtClean="0"/>
              <a:t>Güvenli</a:t>
            </a:r>
          </a:p>
          <a:p>
            <a:pPr eaLnBrk="1" hangingPunct="1"/>
            <a:r>
              <a:rPr lang="tr-TR" altLang="tr-TR" b="1" smtClean="0"/>
              <a:t>Kolayca denetlenebilen</a:t>
            </a:r>
          </a:p>
          <a:p>
            <a:pPr eaLnBrk="1" hangingPunct="1"/>
            <a:r>
              <a:rPr lang="tr-TR" altLang="tr-TR" b="1" smtClean="0"/>
              <a:t>Dokunma</a:t>
            </a:r>
            <a:r>
              <a:rPr lang="tr-TR" altLang="tr-TR" smtClean="0"/>
              <a:t>, </a:t>
            </a:r>
            <a:r>
              <a:rPr lang="tr-TR" altLang="tr-TR" b="1" smtClean="0"/>
              <a:t>tatma</a:t>
            </a:r>
            <a:r>
              <a:rPr lang="tr-TR" altLang="tr-TR" smtClean="0"/>
              <a:t>, </a:t>
            </a:r>
            <a:r>
              <a:rPr lang="tr-TR" altLang="tr-TR" b="1" smtClean="0"/>
              <a:t>duyma</a:t>
            </a:r>
            <a:r>
              <a:rPr lang="tr-TR" altLang="tr-TR" smtClean="0"/>
              <a:t> ve </a:t>
            </a:r>
            <a:r>
              <a:rPr lang="tr-TR" altLang="tr-TR" b="1" smtClean="0"/>
              <a:t>görme</a:t>
            </a:r>
            <a:r>
              <a:rPr lang="tr-TR" altLang="tr-TR" smtClean="0"/>
              <a:t> duyularına seslenen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Char char="-"/>
            </a:pPr>
            <a:endParaRPr lang="tr-TR" altLang="tr-TR" b="1" smtClean="0"/>
          </a:p>
          <a:p>
            <a:pPr eaLnBrk="1" hangingPunct="1">
              <a:buFontTx/>
              <a:buChar char="-"/>
            </a:pPr>
            <a:endParaRPr lang="tr-TR" altLang="tr-TR" smtClean="0"/>
          </a:p>
          <a:p>
            <a:pPr eaLnBrk="1" hangingPunct="1">
              <a:buFontTx/>
              <a:buChar char="-"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8107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/>
          </p:cNvSpPr>
          <p:nvPr>
            <p:ph idx="1"/>
          </p:nvPr>
        </p:nvSpPr>
        <p:spPr>
          <a:xfrm>
            <a:off x="1981200" y="762000"/>
            <a:ext cx="8229600" cy="11430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Ev, matematiğe başlamada uygun olan birçok malzeme sağlar.</a:t>
            </a:r>
          </a:p>
          <a:p>
            <a:endParaRPr lang="tr-TR" altLang="tr-TR" smtClean="0"/>
          </a:p>
        </p:txBody>
      </p:sp>
      <p:pic>
        <p:nvPicPr>
          <p:cNvPr id="48131" name="Picture 3" descr="C:\Users\aysegul\AppData\Local\Microsoft\Windows\Temporary Internet Files\Content.IE5\79RNLN99\MPj0431027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828800"/>
            <a:ext cx="32734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7" descr="C:\Users\aysegul\AppData\Local\Microsoft\Windows\Temporary Internet Files\Content.IE5\79RNLN99\MPj033738300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600200"/>
            <a:ext cx="16954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8" descr="C:\Users\aysegul\AppData\Local\Microsoft\Windows\Temporary Internet Files\Content.IE5\VUAG9OJ0\MPj0337369000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4267201"/>
            <a:ext cx="3230563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43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Ailelerin evde çocuklarıyla yapabileceği birçok matematik etkinliği vardır.</a:t>
            </a:r>
          </a:p>
        </p:txBody>
      </p:sp>
      <p:pic>
        <p:nvPicPr>
          <p:cNvPr id="49155" name="Picture 7" descr="C:\Users\aysegul\AppData\Local\Microsoft\Windows\Temporary Internet Files\Content.IE5\VUAG9OJ0\MPj0427694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33601"/>
            <a:ext cx="2489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8" descr="C:\Users\aysegul\AppData\Local\Microsoft\Windows\Temporary Internet Files\Content.IE5\79RNLN99\MPj0407096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905000"/>
            <a:ext cx="2565400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9" descr="C:\Users\aysegul\AppData\Local\Microsoft\Windows\Temporary Internet Files\Content.IE5\VUAG9OJ0\MPj0439279000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62401"/>
            <a:ext cx="2108200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43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3657600" cy="26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05000"/>
            <a:ext cx="35052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8972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200" b="1"/>
              <a:t/>
            </a:r>
            <a:br>
              <a:rPr lang="tr-TR" altLang="tr-TR" sz="3200" b="1"/>
            </a:br>
            <a:r>
              <a:rPr lang="tr-TR" altLang="tr-TR" sz="3200" b="1"/>
              <a:t>MATEMATİK EĞİTİMİNDE DİKKATE DİLECEK NOKTALAR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512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Çocukların </a:t>
            </a:r>
            <a:r>
              <a:rPr lang="tr-TR" altLang="tr-TR" b="1" smtClean="0"/>
              <a:t>gelişim</a:t>
            </a:r>
            <a:r>
              <a:rPr lang="tr-TR" altLang="tr-TR" smtClean="0"/>
              <a:t> düzeyleri</a:t>
            </a:r>
          </a:p>
          <a:p>
            <a:r>
              <a:rPr lang="tr-TR" altLang="tr-TR" smtClean="0"/>
              <a:t>Çocukların </a:t>
            </a:r>
            <a:r>
              <a:rPr lang="tr-TR" altLang="tr-TR" b="1" smtClean="0"/>
              <a:t>bireysel</a:t>
            </a:r>
            <a:r>
              <a:rPr lang="tr-TR" altLang="tr-TR" smtClean="0"/>
              <a:t> özellikleri</a:t>
            </a:r>
          </a:p>
          <a:p>
            <a:r>
              <a:rPr lang="tr-TR" altLang="tr-TR" smtClean="0"/>
              <a:t>Çocukların </a:t>
            </a:r>
            <a:r>
              <a:rPr lang="tr-TR" altLang="tr-TR" b="1" smtClean="0"/>
              <a:t>ilgi</a:t>
            </a:r>
            <a:r>
              <a:rPr lang="tr-TR" altLang="tr-TR" smtClean="0"/>
              <a:t> ve </a:t>
            </a:r>
            <a:r>
              <a:rPr lang="tr-TR" altLang="tr-TR" b="1" smtClean="0"/>
              <a:t>istekleri</a:t>
            </a:r>
          </a:p>
          <a:p>
            <a:r>
              <a:rPr lang="tr-TR" altLang="tr-TR" smtClean="0"/>
              <a:t>Çocuğun </a:t>
            </a:r>
            <a:r>
              <a:rPr lang="tr-TR" altLang="tr-TR" b="1" smtClean="0"/>
              <a:t>aktif katılımına </a:t>
            </a:r>
            <a:r>
              <a:rPr lang="tr-TR" altLang="tr-TR" smtClean="0"/>
              <a:t>imkân vermeli</a:t>
            </a:r>
          </a:p>
          <a:p>
            <a:r>
              <a:rPr lang="tr-TR" altLang="tr-TR" b="1" smtClean="0"/>
              <a:t>Günlük hayatla </a:t>
            </a:r>
            <a:r>
              <a:rPr lang="tr-TR" altLang="tr-TR" smtClean="0"/>
              <a:t>bağlantı kurulmalı</a:t>
            </a:r>
          </a:p>
          <a:p>
            <a:r>
              <a:rPr lang="tr-TR" altLang="tr-TR" smtClean="0"/>
              <a:t>Eğlenceli etkinlikler </a:t>
            </a:r>
            <a:r>
              <a:rPr lang="tr-TR" altLang="tr-TR" b="1" smtClean="0"/>
              <a:t>oyun yolu </a:t>
            </a:r>
            <a:r>
              <a:rPr lang="tr-TR" altLang="tr-TR" smtClean="0"/>
              <a:t>ile sunulmalı</a:t>
            </a:r>
          </a:p>
          <a:p>
            <a:r>
              <a:rPr lang="tr-TR" altLang="tr-TR" smtClean="0"/>
              <a:t>Çocuğun </a:t>
            </a:r>
            <a:r>
              <a:rPr lang="tr-TR" altLang="tr-TR" b="1" smtClean="0"/>
              <a:t>keşfederek</a:t>
            </a:r>
            <a:r>
              <a:rPr lang="tr-TR" altLang="tr-TR" smtClean="0"/>
              <a:t> öğrenmesine imkân veren </a:t>
            </a:r>
            <a:r>
              <a:rPr lang="tr-TR" altLang="tr-TR" b="1" smtClean="0"/>
              <a:t>çevre</a:t>
            </a:r>
            <a:r>
              <a:rPr lang="tr-TR" altLang="tr-TR" smtClean="0"/>
              <a:t> sağlanmalı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235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200" b="1"/>
              <a:t/>
            </a:r>
            <a:br>
              <a:rPr lang="tr-TR" altLang="tr-TR" sz="3200" b="1"/>
            </a:br>
            <a:r>
              <a:rPr lang="tr-TR" altLang="tr-TR" sz="3200" b="1"/>
              <a:t>MATEMATİK EĞİTİMİNDE DİKKATE DİLECEK NOKTALAR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522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Öğretmen matematik etkinliklerine katılmalı</a:t>
            </a:r>
          </a:p>
          <a:p>
            <a:r>
              <a:rPr lang="tr-TR" altLang="tr-TR" smtClean="0"/>
              <a:t>Tekrar yapılmalı</a:t>
            </a:r>
          </a:p>
          <a:p>
            <a:r>
              <a:rPr lang="tr-TR" altLang="tr-TR" smtClean="0"/>
              <a:t>Çocuğa yeterince zaman verilmeli</a:t>
            </a:r>
          </a:p>
          <a:p>
            <a:r>
              <a:rPr lang="tr-TR" altLang="tr-TR" smtClean="0"/>
              <a:t>Sabırlı olunmalı</a:t>
            </a:r>
          </a:p>
          <a:p>
            <a:r>
              <a:rPr lang="tr-TR" altLang="tr-TR" smtClean="0"/>
              <a:t>Çocuğun düzeyi iyi belirlenmeli</a:t>
            </a:r>
          </a:p>
          <a:p>
            <a:r>
              <a:rPr lang="tr-TR" altLang="tr-TR" smtClean="0"/>
              <a:t>Ailenin de bu eğitime katkısı sağlanmalı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1227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Matematikte Kullanılan Materyaller ve Kaynaklar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57401"/>
            <a:ext cx="9372600" cy="230084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İçeri </a:t>
            </a:r>
            <a:r>
              <a:rPr lang="tr-TR" altLang="tr-TR" dirty="0" smtClean="0"/>
              <a:t>ve </a:t>
            </a:r>
            <a:r>
              <a:rPr lang="tr-TR" altLang="tr-TR" b="1" dirty="0" smtClean="0"/>
              <a:t>dışarı</a:t>
            </a:r>
            <a:r>
              <a:rPr lang="tr-TR" altLang="tr-TR" dirty="0" smtClean="0"/>
              <a:t> öğrenme çevresinde kullanılabilecek</a:t>
            </a:r>
          </a:p>
          <a:p>
            <a:pPr eaLnBrk="1" hangingPunct="1"/>
            <a:r>
              <a:rPr lang="tr-TR" altLang="tr-TR" dirty="0" smtClean="0"/>
              <a:t>Kolayca bulunabilen</a:t>
            </a:r>
          </a:p>
          <a:p>
            <a:pPr eaLnBrk="1" hangingPunct="1"/>
            <a:r>
              <a:rPr lang="tr-TR" altLang="tr-TR" dirty="0" smtClean="0"/>
              <a:t>Hem </a:t>
            </a:r>
            <a:r>
              <a:rPr lang="tr-TR" altLang="tr-TR" b="1" dirty="0" smtClean="0"/>
              <a:t>bireysel</a:t>
            </a:r>
            <a:r>
              <a:rPr lang="tr-TR" altLang="tr-TR" dirty="0" smtClean="0"/>
              <a:t> hem de </a:t>
            </a:r>
            <a:r>
              <a:rPr lang="tr-TR" altLang="tr-TR" b="1" dirty="0" smtClean="0"/>
              <a:t>grup</a:t>
            </a:r>
            <a:r>
              <a:rPr lang="tr-TR" altLang="tr-TR" dirty="0" smtClean="0"/>
              <a:t> ihtiyaçlarını göz önüne alan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02609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698" y="899350"/>
            <a:ext cx="10515600" cy="4351338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Her uzunluk ve kalınlıkta ip</a:t>
            </a:r>
          </a:p>
          <a:p>
            <a:pPr eaLnBrk="1" hangingPunct="1"/>
            <a:r>
              <a:rPr lang="tr-TR" altLang="tr-TR" dirty="0" smtClean="0"/>
              <a:t>Bloklar</a:t>
            </a:r>
          </a:p>
          <a:p>
            <a:pPr eaLnBrk="1" hangingPunct="1"/>
            <a:r>
              <a:rPr lang="tr-TR" altLang="tr-TR" dirty="0" smtClean="0"/>
              <a:t>Geometrik şekiller</a:t>
            </a:r>
          </a:p>
          <a:p>
            <a:pPr eaLnBrk="1" hangingPunct="1"/>
            <a:r>
              <a:rPr lang="tr-TR" altLang="tr-TR" dirty="0" smtClean="0"/>
              <a:t>Tabaklar</a:t>
            </a:r>
          </a:p>
          <a:p>
            <a:pPr eaLnBrk="1" hangingPunct="1"/>
            <a:r>
              <a:rPr lang="tr-TR" altLang="tr-TR" dirty="0" smtClean="0"/>
              <a:t>Düğmeler</a:t>
            </a:r>
          </a:p>
          <a:p>
            <a:pPr eaLnBrk="1" hangingPunct="1"/>
            <a:r>
              <a:rPr lang="tr-TR" altLang="tr-TR" dirty="0" smtClean="0"/>
              <a:t>Mandallar</a:t>
            </a:r>
          </a:p>
          <a:p>
            <a:pPr eaLnBrk="1" hangingPunct="1"/>
            <a:r>
              <a:rPr lang="tr-TR" altLang="tr-TR" dirty="0" smtClean="0"/>
              <a:t>Makarnalar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427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Matematiksel Çevre Düzenlemesi</a:t>
            </a:r>
            <a:r>
              <a:rPr lang="tr-TR" altLang="tr-TR" sz="400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Çocukların kolayca görebilmesi, kullanabilmesi ve saklayabilmesi </a:t>
            </a:r>
          </a:p>
          <a:p>
            <a:pPr eaLnBrk="1" hangingPunct="1"/>
            <a:r>
              <a:rPr lang="tr-TR" altLang="tr-TR"/>
              <a:t>Materyalleri sepetlere yan yana yerleştirmek ya da matematik öğrenme merkezindeki alçak raflarda diğer açık kaplara yerleştirmek </a:t>
            </a:r>
          </a:p>
          <a:p>
            <a:pPr eaLnBrk="1" hangingPunct="1">
              <a:buFontTx/>
              <a:buNone/>
            </a:pPr>
            <a:r>
              <a:rPr lang="tr-TR" altLang="tr-TR"/>
              <a:t>Öğretmenin, çocukların bireysel ihtiyaçlarına göre bazı matematik materyallerini değiştirmesi gerekir. Bu temelde günlük, haftalık ya da aylık yapılabilir. Öğretmenler hangi malzemelerin kullanıldığını gözlemlemelidir. </a:t>
            </a:r>
          </a:p>
        </p:txBody>
      </p:sp>
    </p:spTree>
    <p:extLst>
      <p:ext uri="{BB962C8B-B14F-4D97-AF65-F5344CB8AC3E}">
        <p14:creationId xmlns:p14="http://schemas.microsoft.com/office/powerpoint/2010/main" val="33714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C:\Users\aysegul\Documents\bölüm dersleri\MATEMATİK\matematik2\matematik2 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733800"/>
            <a:ext cx="3962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1 Başlık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/>
          <a:lstStyle/>
          <a:p>
            <a:r>
              <a:rPr lang="tr-TR" altLang="tr-TR" sz="3600" b="1"/>
              <a:t>Matematiksel Çevre Düzenlemesi</a:t>
            </a:r>
            <a:r>
              <a:rPr lang="tr-TR" altLang="tr-TR" sz="3600"/>
              <a:t> 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19200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19200"/>
            <a:ext cx="388620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44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2 İçerik Yer Tutucusu"/>
          <p:cNvSpPr>
            <a:spLocks noGrp="1"/>
          </p:cNvSpPr>
          <p:nvPr>
            <p:ph idx="1"/>
          </p:nvPr>
        </p:nvSpPr>
        <p:spPr>
          <a:xfrm>
            <a:off x="1282535" y="692728"/>
            <a:ext cx="8975766" cy="1611085"/>
          </a:xfrm>
        </p:spPr>
        <p:txBody>
          <a:bodyPr/>
          <a:lstStyle/>
          <a:p>
            <a:pPr marL="0" indent="0">
              <a:buNone/>
            </a:pPr>
            <a:r>
              <a:rPr lang="tr-TR" altLang="tr-TR" dirty="0" smtClean="0"/>
              <a:t>Matematik merkezleri (köşeleri), belirli kavramlar üzerine odaklaşır. Matematik merkezleri için hazır yer ve eşyalarla ilişkili kurulabilir.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288" y="2467903"/>
            <a:ext cx="2734628" cy="202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878" y="2060391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01" y="4109853"/>
            <a:ext cx="2438400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258" y="3908241"/>
            <a:ext cx="32004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36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2 İçerik Yer Tutucusu"/>
          <p:cNvSpPr>
            <a:spLocks noGrp="1"/>
          </p:cNvSpPr>
          <p:nvPr>
            <p:ph idx="1"/>
          </p:nvPr>
        </p:nvSpPr>
        <p:spPr>
          <a:xfrm>
            <a:off x="629393" y="685800"/>
            <a:ext cx="9581408" cy="463434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tr-TR" altLang="tr-TR" sz="3600" b="1" dirty="0"/>
              <a:t>Evde Matematik </a:t>
            </a:r>
            <a:endParaRPr lang="tr-TR" altLang="tr-TR" sz="3600" b="1" dirty="0" smtClean="0"/>
          </a:p>
          <a:p>
            <a:pPr>
              <a:buFontTx/>
              <a:buNone/>
            </a:pPr>
            <a:endParaRPr lang="tr-TR" altLang="tr-TR" sz="3600" b="1" dirty="0"/>
          </a:p>
          <a:p>
            <a:pPr>
              <a:buFontTx/>
              <a:buNone/>
            </a:pPr>
            <a:r>
              <a:rPr lang="tr-TR" altLang="tr-TR" sz="3600" dirty="0" smtClean="0"/>
              <a:t>Aileler </a:t>
            </a:r>
            <a:r>
              <a:rPr lang="tr-TR" altLang="tr-TR" sz="3600" dirty="0" smtClean="0"/>
              <a:t>çocuğun başarı veya başarısızlığına temel oluştururlar. Başarı çocuğu, hareket ve keşfe cesaretlendirerek olur.</a:t>
            </a:r>
          </a:p>
          <a:p>
            <a:pPr>
              <a:buFontTx/>
              <a:buNone/>
            </a:pPr>
            <a:r>
              <a:rPr lang="tr-TR" altLang="tr-TR" sz="3600" dirty="0" smtClean="0"/>
              <a:t>Çocuğun yeterlilik düzeyi, doğrudan çocuk-aile etkileşiminin miktarı ve tipiyle ilişkilidir. Çocuklarının öğrenmeyi istediklerine inanan aileler yeterli çocuklara sahiptir. Aile, çocuklarının öğrenebileceğine inanmalıdır.</a:t>
            </a:r>
          </a:p>
        </p:txBody>
      </p:sp>
    </p:spTree>
    <p:extLst>
      <p:ext uri="{BB962C8B-B14F-4D97-AF65-F5344CB8AC3E}">
        <p14:creationId xmlns:p14="http://schemas.microsoft.com/office/powerpoint/2010/main" val="25572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2 İçerik Yer Tutucusu"/>
          <p:cNvSpPr>
            <a:spLocks noGrp="1"/>
          </p:cNvSpPr>
          <p:nvPr>
            <p:ph idx="1"/>
          </p:nvPr>
        </p:nvSpPr>
        <p:spPr>
          <a:xfrm>
            <a:off x="534390" y="838201"/>
            <a:ext cx="9676410" cy="45259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tr-TR" altLang="tr-TR" sz="3600" dirty="0" smtClean="0"/>
              <a:t>Aileler, çocuklarının kendilerini taklit ettiğini bilirler. Çocuklar örneklerle öğrenmektedirler. Onlar çocuklarının ne kadar çok görür ve yaşarsa o kadar çok öğreneceğini bilirler.</a:t>
            </a:r>
          </a:p>
          <a:p>
            <a:pPr>
              <a:buFontTx/>
              <a:buNone/>
            </a:pPr>
            <a:r>
              <a:rPr lang="tr-TR" altLang="tr-TR" sz="3600" dirty="0" smtClean="0"/>
              <a:t>Öğretmenlerin ailelerle iletişimi vardır. Aileler bazen çocuklarına daha iyi nasıl yardımcı olabileceklerini öğretmenlere sorarak öğrenirler.</a:t>
            </a:r>
          </a:p>
        </p:txBody>
      </p:sp>
    </p:spTree>
    <p:extLst>
      <p:ext uri="{BB962C8B-B14F-4D97-AF65-F5344CB8AC3E}">
        <p14:creationId xmlns:p14="http://schemas.microsoft.com/office/powerpoint/2010/main" val="572273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İçerik Yer Tutucusu"/>
          <p:cNvSpPr>
            <a:spLocks noGrp="1"/>
          </p:cNvSpPr>
          <p:nvPr>
            <p:ph idx="1"/>
          </p:nvPr>
        </p:nvSpPr>
        <p:spPr>
          <a:xfrm>
            <a:off x="973777" y="914401"/>
            <a:ext cx="9237023" cy="3123209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tr-TR" altLang="tr-TR" sz="3600" dirty="0" smtClean="0"/>
              <a:t>Aileler, çocukların en önemli öğretmenleridir.</a:t>
            </a:r>
          </a:p>
          <a:p>
            <a:pPr>
              <a:buFontTx/>
              <a:buNone/>
            </a:pPr>
            <a:r>
              <a:rPr lang="tr-TR" altLang="tr-TR" sz="3600" dirty="0" smtClean="0"/>
              <a:t>Çocuk ailesini bilgi ve yardım için arar.</a:t>
            </a:r>
          </a:p>
          <a:p>
            <a:pPr>
              <a:buFontTx/>
              <a:buNone/>
            </a:pPr>
            <a:r>
              <a:rPr lang="tr-TR" altLang="tr-TR" sz="3600" dirty="0" smtClean="0"/>
              <a:t>Öğretmenler bunu ailelere vurgulama gereği duyarlar, aileleri çocuklarının öğrenmeye karşı meraklı ve arzulu olduğuna inandırma ihtiyacı duyarlar.</a:t>
            </a:r>
          </a:p>
          <a:p>
            <a:pPr>
              <a:buFontTx/>
              <a:buNone/>
            </a:pPr>
            <a:r>
              <a:rPr lang="tr-TR" altLang="tr-TR" sz="3600" dirty="0" smtClean="0"/>
              <a:t>Ailelerin rehberlik ve yönergelere ihtiyacı vardır. </a:t>
            </a:r>
          </a:p>
        </p:txBody>
      </p:sp>
    </p:spTree>
    <p:extLst>
      <p:ext uri="{BB962C8B-B14F-4D97-AF65-F5344CB8AC3E}">
        <p14:creationId xmlns:p14="http://schemas.microsoft.com/office/powerpoint/2010/main" val="539251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337</Words>
  <Application>Microsoft Office PowerPoint</Application>
  <PresentationFormat>Geniş ekran</PresentationFormat>
  <Paragraphs>52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Matematikte Kullanılan Materyaller ve Kaynaklar</vt:lpstr>
      <vt:lpstr>Matematikte Kullanılan Materyaller ve Kaynaklar</vt:lpstr>
      <vt:lpstr>PowerPoint Sunusu</vt:lpstr>
      <vt:lpstr>Matematiksel Çevre Düzenlemesi </vt:lpstr>
      <vt:lpstr>Matematiksel Çevre Düzenlemesi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MATEMATİK EĞİTİMİNDE DİKKATE DİLECEK NOKTALAR </vt:lpstr>
      <vt:lpstr> MATEMATİK EĞİTİMİNDE DİKKATE DİLECEK NOKTALAR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Matematikte Kullanılan Materyaller ve Kaynaklar</dc:title>
  <dc:creator>Bd2_bb3</dc:creator>
  <cp:lastModifiedBy>Bd2_bb3</cp:lastModifiedBy>
  <cp:revision>3</cp:revision>
  <dcterms:created xsi:type="dcterms:W3CDTF">2017-05-18T10:48:15Z</dcterms:created>
  <dcterms:modified xsi:type="dcterms:W3CDTF">2017-05-18T10:59:29Z</dcterms:modified>
</cp:coreProperties>
</file>