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57" r:id="rId4"/>
    <p:sldId id="258" r:id="rId5"/>
    <p:sldId id="259" r:id="rId6"/>
    <p:sldId id="260" r:id="rId7"/>
    <p:sldId id="261" r:id="rId8"/>
    <p:sldId id="262"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B4CBBD63-0B57-4FC8-B769-F549DA3EB216}" type="datetimeFigureOut">
              <a:rPr lang="tr-TR" smtClean="0"/>
              <a:t>9.01.2020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49CC271-4848-4EAE-B571-C9FB8B4BFB07}" type="slidenum">
              <a:rPr lang="tr-TR" smtClean="0"/>
              <a:t>‹#›</a:t>
            </a:fld>
            <a:endParaRPr lang="tr-TR"/>
          </a:p>
        </p:txBody>
      </p:sp>
    </p:spTree>
    <p:extLst>
      <p:ext uri="{BB962C8B-B14F-4D97-AF65-F5344CB8AC3E}">
        <p14:creationId xmlns:p14="http://schemas.microsoft.com/office/powerpoint/2010/main" val="20233494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4CBBD63-0B57-4FC8-B769-F549DA3EB216}" type="datetimeFigureOut">
              <a:rPr lang="tr-TR" smtClean="0"/>
              <a:t>9.01.2020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49CC271-4848-4EAE-B571-C9FB8B4BFB07}" type="slidenum">
              <a:rPr lang="tr-TR" smtClean="0"/>
              <a:t>‹#›</a:t>
            </a:fld>
            <a:endParaRPr lang="tr-TR"/>
          </a:p>
        </p:txBody>
      </p:sp>
    </p:spTree>
    <p:extLst>
      <p:ext uri="{BB962C8B-B14F-4D97-AF65-F5344CB8AC3E}">
        <p14:creationId xmlns:p14="http://schemas.microsoft.com/office/powerpoint/2010/main" val="2771516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4CBBD63-0B57-4FC8-B769-F549DA3EB216}" type="datetimeFigureOut">
              <a:rPr lang="tr-TR" smtClean="0"/>
              <a:t>9.01.2020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49CC271-4848-4EAE-B571-C9FB8B4BFB07}" type="slidenum">
              <a:rPr lang="tr-TR" smtClean="0"/>
              <a:t>‹#›</a:t>
            </a:fld>
            <a:endParaRPr lang="tr-TR"/>
          </a:p>
        </p:txBody>
      </p:sp>
    </p:spTree>
    <p:extLst>
      <p:ext uri="{BB962C8B-B14F-4D97-AF65-F5344CB8AC3E}">
        <p14:creationId xmlns:p14="http://schemas.microsoft.com/office/powerpoint/2010/main" val="35181058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7901002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46863046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6206959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2508374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8" name="Altbilgi Yer Tutucusu 7"/>
          <p:cNvSpPr>
            <a:spLocks noGrp="1"/>
          </p:cNvSpPr>
          <p:nvPr>
            <p:ph type="ftr" sz="quarter" idx="11"/>
          </p:nvPr>
        </p:nvSpPr>
        <p:spPr/>
        <p:txBody>
          <a:bodyPr/>
          <a:lstStyle/>
          <a:p>
            <a:endParaRPr lang="tr-TR">
              <a:solidFill>
                <a:prstClr val="black">
                  <a:tint val="75000"/>
                </a:prstClr>
              </a:solidFill>
            </a:endParaRPr>
          </a:p>
        </p:txBody>
      </p:sp>
      <p:sp>
        <p:nvSpPr>
          <p:cNvPr id="9" name="Slayt Numarası Yer Tutucusu 8"/>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69927003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4" name="Altbilgi Yer Tutucusu 3"/>
          <p:cNvSpPr>
            <a:spLocks noGrp="1"/>
          </p:cNvSpPr>
          <p:nvPr>
            <p:ph type="ftr" sz="quarter" idx="11"/>
          </p:nvPr>
        </p:nvSpPr>
        <p:spPr/>
        <p:txBody>
          <a:bodyPr/>
          <a:lstStyle/>
          <a:p>
            <a:endParaRPr lang="tr-TR">
              <a:solidFill>
                <a:prstClr val="black">
                  <a:tint val="75000"/>
                </a:prstClr>
              </a:solidFill>
            </a:endParaRPr>
          </a:p>
        </p:txBody>
      </p:sp>
      <p:sp>
        <p:nvSpPr>
          <p:cNvPr id="5" name="Slayt Numarası Yer Tutucusu 4"/>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80616205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3" name="Altbilgi Yer Tutucusu 2"/>
          <p:cNvSpPr>
            <a:spLocks noGrp="1"/>
          </p:cNvSpPr>
          <p:nvPr>
            <p:ph type="ftr" sz="quarter" idx="11"/>
          </p:nvPr>
        </p:nvSpPr>
        <p:spPr/>
        <p:txBody>
          <a:bodyPr/>
          <a:lstStyle/>
          <a:p>
            <a:endParaRPr lang="tr-TR">
              <a:solidFill>
                <a:prstClr val="black">
                  <a:tint val="75000"/>
                </a:prstClr>
              </a:solidFill>
            </a:endParaRPr>
          </a:p>
        </p:txBody>
      </p:sp>
      <p:sp>
        <p:nvSpPr>
          <p:cNvPr id="4" name="Slayt Numarası Yer Tutucusu 3"/>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46678499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0446128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4CBBD63-0B57-4FC8-B769-F549DA3EB216}" type="datetimeFigureOut">
              <a:rPr lang="tr-TR" smtClean="0"/>
              <a:t>9.01.2020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49CC271-4848-4EAE-B571-C9FB8B4BFB07}" type="slidenum">
              <a:rPr lang="tr-TR" smtClean="0"/>
              <a:t>‹#›</a:t>
            </a:fld>
            <a:endParaRPr lang="tr-TR"/>
          </a:p>
        </p:txBody>
      </p:sp>
    </p:spTree>
    <p:extLst>
      <p:ext uri="{BB962C8B-B14F-4D97-AF65-F5344CB8AC3E}">
        <p14:creationId xmlns:p14="http://schemas.microsoft.com/office/powerpoint/2010/main" val="110673819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49324658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46059703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7999863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B4CBBD63-0B57-4FC8-B769-F549DA3EB216}" type="datetimeFigureOut">
              <a:rPr lang="tr-TR" smtClean="0"/>
              <a:t>9.01.2020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49CC271-4848-4EAE-B571-C9FB8B4BFB07}" type="slidenum">
              <a:rPr lang="tr-TR" smtClean="0"/>
              <a:t>‹#›</a:t>
            </a:fld>
            <a:endParaRPr lang="tr-TR"/>
          </a:p>
        </p:txBody>
      </p:sp>
    </p:spTree>
    <p:extLst>
      <p:ext uri="{BB962C8B-B14F-4D97-AF65-F5344CB8AC3E}">
        <p14:creationId xmlns:p14="http://schemas.microsoft.com/office/powerpoint/2010/main" val="24622768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B4CBBD63-0B57-4FC8-B769-F549DA3EB216}" type="datetimeFigureOut">
              <a:rPr lang="tr-TR" smtClean="0"/>
              <a:t>9.01.2020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49CC271-4848-4EAE-B571-C9FB8B4BFB07}" type="slidenum">
              <a:rPr lang="tr-TR" smtClean="0"/>
              <a:t>‹#›</a:t>
            </a:fld>
            <a:endParaRPr lang="tr-TR"/>
          </a:p>
        </p:txBody>
      </p:sp>
    </p:spTree>
    <p:extLst>
      <p:ext uri="{BB962C8B-B14F-4D97-AF65-F5344CB8AC3E}">
        <p14:creationId xmlns:p14="http://schemas.microsoft.com/office/powerpoint/2010/main" val="37956236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B4CBBD63-0B57-4FC8-B769-F549DA3EB216}" type="datetimeFigureOut">
              <a:rPr lang="tr-TR" smtClean="0"/>
              <a:t>9.01.2020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49CC271-4848-4EAE-B571-C9FB8B4BFB07}" type="slidenum">
              <a:rPr lang="tr-TR" smtClean="0"/>
              <a:t>‹#›</a:t>
            </a:fld>
            <a:endParaRPr lang="tr-TR"/>
          </a:p>
        </p:txBody>
      </p:sp>
    </p:spTree>
    <p:extLst>
      <p:ext uri="{BB962C8B-B14F-4D97-AF65-F5344CB8AC3E}">
        <p14:creationId xmlns:p14="http://schemas.microsoft.com/office/powerpoint/2010/main" val="2198402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B4CBBD63-0B57-4FC8-B769-F549DA3EB216}" type="datetimeFigureOut">
              <a:rPr lang="tr-TR" smtClean="0"/>
              <a:t>9.01.2020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49CC271-4848-4EAE-B571-C9FB8B4BFB07}" type="slidenum">
              <a:rPr lang="tr-TR" smtClean="0"/>
              <a:t>‹#›</a:t>
            </a:fld>
            <a:endParaRPr lang="tr-TR"/>
          </a:p>
        </p:txBody>
      </p:sp>
    </p:spTree>
    <p:extLst>
      <p:ext uri="{BB962C8B-B14F-4D97-AF65-F5344CB8AC3E}">
        <p14:creationId xmlns:p14="http://schemas.microsoft.com/office/powerpoint/2010/main" val="24512962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B4CBBD63-0B57-4FC8-B769-F549DA3EB216}" type="datetimeFigureOut">
              <a:rPr lang="tr-TR" smtClean="0"/>
              <a:t>9.01.2020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49CC271-4848-4EAE-B571-C9FB8B4BFB07}" type="slidenum">
              <a:rPr lang="tr-TR" smtClean="0"/>
              <a:t>‹#›</a:t>
            </a:fld>
            <a:endParaRPr lang="tr-TR"/>
          </a:p>
        </p:txBody>
      </p:sp>
    </p:spTree>
    <p:extLst>
      <p:ext uri="{BB962C8B-B14F-4D97-AF65-F5344CB8AC3E}">
        <p14:creationId xmlns:p14="http://schemas.microsoft.com/office/powerpoint/2010/main" val="28689214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B4CBBD63-0B57-4FC8-B769-F549DA3EB216}" type="datetimeFigureOut">
              <a:rPr lang="tr-TR" smtClean="0"/>
              <a:t>9.01.2020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49CC271-4848-4EAE-B571-C9FB8B4BFB07}" type="slidenum">
              <a:rPr lang="tr-TR" smtClean="0"/>
              <a:t>‹#›</a:t>
            </a:fld>
            <a:endParaRPr lang="tr-TR"/>
          </a:p>
        </p:txBody>
      </p:sp>
    </p:spTree>
    <p:extLst>
      <p:ext uri="{BB962C8B-B14F-4D97-AF65-F5344CB8AC3E}">
        <p14:creationId xmlns:p14="http://schemas.microsoft.com/office/powerpoint/2010/main" val="4409745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B4CBBD63-0B57-4FC8-B769-F549DA3EB216}" type="datetimeFigureOut">
              <a:rPr lang="tr-TR" smtClean="0"/>
              <a:t>9.01.2020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49CC271-4848-4EAE-B571-C9FB8B4BFB07}" type="slidenum">
              <a:rPr lang="tr-TR" smtClean="0"/>
              <a:t>‹#›</a:t>
            </a:fld>
            <a:endParaRPr lang="tr-TR"/>
          </a:p>
        </p:txBody>
      </p:sp>
    </p:spTree>
    <p:extLst>
      <p:ext uri="{BB962C8B-B14F-4D97-AF65-F5344CB8AC3E}">
        <p14:creationId xmlns:p14="http://schemas.microsoft.com/office/powerpoint/2010/main" val="39399750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BBD63-0B57-4FC8-B769-F549DA3EB216}" type="datetimeFigureOut">
              <a:rPr lang="tr-TR" smtClean="0"/>
              <a:t>9.01.2020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9CC271-4848-4EAE-B571-C9FB8B4BFB07}" type="slidenum">
              <a:rPr lang="tr-TR" smtClean="0"/>
              <a:t>‹#›</a:t>
            </a:fld>
            <a:endParaRPr lang="tr-TR"/>
          </a:p>
        </p:txBody>
      </p:sp>
    </p:spTree>
    <p:extLst>
      <p:ext uri="{BB962C8B-B14F-4D97-AF65-F5344CB8AC3E}">
        <p14:creationId xmlns:p14="http://schemas.microsoft.com/office/powerpoint/2010/main" val="9546691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solidFill>
                <a:prstClr val="black">
                  <a:tint val="75000"/>
                </a:prstClr>
              </a:solidFill>
            </a:endParaRP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55103657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endParaRPr lang="tr-TR"/>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26348903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Unvan 1"/>
          <p:cNvSpPr>
            <a:spLocks noGrp="1"/>
          </p:cNvSpPr>
          <p:nvPr>
            <p:ph type="title"/>
          </p:nvPr>
        </p:nvSpPr>
        <p:spPr>
          <a:xfrm>
            <a:off x="902594" y="1133341"/>
            <a:ext cx="10515600" cy="2025539"/>
          </a:xfrm>
        </p:spPr>
        <p:txBody>
          <a:bodyPr>
            <a:normAutofit/>
          </a:bodyPr>
          <a:lstStyle/>
          <a:p>
            <a:pPr algn="ctr"/>
            <a:r>
              <a:rPr lang="tr-TR" sz="7200" b="1" dirty="0" smtClean="0">
                <a:latin typeface="Times New Roman" panose="02020603050405020304" pitchFamily="18" charset="0"/>
                <a:cs typeface="Times New Roman" panose="02020603050405020304" pitchFamily="18" charset="0"/>
              </a:rPr>
              <a:t>TARIMSAL İNŞAAT</a:t>
            </a:r>
            <a:endParaRPr lang="tr-TR" sz="7200" b="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1134414" y="3796093"/>
            <a:ext cx="10515600" cy="1819096"/>
          </a:xfrm>
        </p:spPr>
        <p:txBody>
          <a:bodyPr>
            <a:normAutofit fontScale="85000" lnSpcReduction="20000"/>
          </a:bodyPr>
          <a:lstStyle/>
          <a:p>
            <a:pPr marL="0" indent="0" algn="ctr">
              <a:buNone/>
            </a:pPr>
            <a:r>
              <a:rPr lang="tr-TR" sz="4000" b="1" dirty="0" smtClean="0">
                <a:latin typeface="Times New Roman" panose="02020603050405020304" pitchFamily="18" charset="0"/>
                <a:cs typeface="Times New Roman" panose="02020603050405020304" pitchFamily="18" charset="0"/>
              </a:rPr>
              <a:t>Prof. Dr. Metin OLGUN</a:t>
            </a:r>
          </a:p>
          <a:p>
            <a:pPr marL="0" indent="0" algn="ctr">
              <a:buNone/>
            </a:pPr>
            <a:endParaRPr lang="tr-TR" sz="4000" b="1" dirty="0" smtClean="0">
              <a:latin typeface="Times New Roman" panose="02020603050405020304" pitchFamily="18" charset="0"/>
              <a:cs typeface="Times New Roman" panose="02020603050405020304" pitchFamily="18" charset="0"/>
            </a:endParaRPr>
          </a:p>
          <a:p>
            <a:pPr marL="0" indent="0" algn="ctr">
              <a:buNone/>
            </a:pPr>
            <a:r>
              <a:rPr lang="tr-TR" sz="3200" b="1" dirty="0" smtClean="0">
                <a:latin typeface="Times New Roman" panose="02020603050405020304" pitchFamily="18" charset="0"/>
                <a:cs typeface="Times New Roman" panose="02020603050405020304" pitchFamily="18" charset="0"/>
              </a:rPr>
              <a:t>Ankara Üniversitesi Ziraat Fakültesi</a:t>
            </a:r>
          </a:p>
          <a:p>
            <a:pPr marL="0" indent="0" algn="ctr">
              <a:buNone/>
            </a:pPr>
            <a:r>
              <a:rPr lang="tr-TR" sz="3200" b="1" dirty="0" smtClean="0">
                <a:latin typeface="Times New Roman" panose="02020603050405020304" pitchFamily="18" charset="0"/>
                <a:cs typeface="Times New Roman" panose="02020603050405020304" pitchFamily="18" charset="0"/>
              </a:rPr>
              <a:t>Tarımsal Yapılar ve Sulama Bölümü</a:t>
            </a:r>
            <a:endParaRPr lang="tr-TR"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11842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nvPr>
        </p:nvGraphicFramePr>
        <p:xfrm>
          <a:off x="2639291" y="436418"/>
          <a:ext cx="7855527" cy="5449863"/>
        </p:xfrm>
        <a:graphic>
          <a:graphicData uri="http://schemas.openxmlformats.org/drawingml/2006/table">
            <a:tbl>
              <a:tblPr firstRow="1" firstCol="1" lastRow="1" lastCol="1" bandRow="1" bandCol="1"/>
              <a:tblGrid>
                <a:gridCol w="897183">
                  <a:extLst>
                    <a:ext uri="{9D8B030D-6E8A-4147-A177-3AD203B41FA5}">
                      <a16:colId xmlns="" xmlns:a16="http://schemas.microsoft.com/office/drawing/2014/main" val="20000"/>
                    </a:ext>
                  </a:extLst>
                </a:gridCol>
                <a:gridCol w="6958344">
                  <a:extLst>
                    <a:ext uri="{9D8B030D-6E8A-4147-A177-3AD203B41FA5}">
                      <a16:colId xmlns="" xmlns:a16="http://schemas.microsoft.com/office/drawing/2014/main" val="20001"/>
                    </a:ext>
                  </a:extLst>
                </a:gridCol>
              </a:tblGrid>
              <a:tr h="380468">
                <a:tc>
                  <a:txBody>
                    <a:bodyPr/>
                    <a:lstStyle/>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HAFTA</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KONU</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0"/>
                  </a:ext>
                </a:extLst>
              </a:tr>
              <a:tr h="380468">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dirty="0">
                          <a:effectLst/>
                          <a:latin typeface="Times New Roman" panose="02020603050405020304" pitchFamily="18" charset="0"/>
                          <a:ea typeface="Times New Roman" panose="02020603050405020304" pitchFamily="18" charset="0"/>
                          <a:cs typeface="Times New Roman" panose="02020603050405020304" pitchFamily="18" charset="0"/>
                        </a:rPr>
                        <a:t>Giriş, </a:t>
                      </a: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Yapı kavramı, yapıların sınıflandırılması, yapı elemanları, tarımsal yapılarda kullanılan konstrüksiyon tipleri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1"/>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2</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Zeminler ve temeller</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2"/>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3</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Duvarlar, istinat duvarları</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3"/>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4</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lvl="0"/>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Kolon ve kirişler, döşemeler</a:t>
                      </a:r>
                      <a:r>
                        <a:rPr lang="tr-TR" sz="1800" kern="1200" dirty="0" smtClean="0">
                          <a:solidFill>
                            <a:schemeClr val="tx1"/>
                          </a:solidFill>
                          <a:effectLst/>
                          <a:latin typeface="+mn-lt"/>
                          <a:ea typeface="+mn-ea"/>
                          <a:cs typeface="+mn-cs"/>
                        </a:rPr>
                        <a:t> </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4"/>
                  </a:ext>
                </a:extLst>
              </a:tr>
              <a:tr h="306221">
                <a:tc>
                  <a:txBody>
                    <a:bodyPr/>
                    <a:lstStyle/>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5</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Çatılar</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5"/>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6</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Ahşap yapı elemanlarının projelenmesi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6"/>
                  </a:ext>
                </a:extLst>
              </a:tr>
              <a:tr h="340472">
                <a:tc>
                  <a:txBody>
                    <a:bodyPr/>
                    <a:lstStyle/>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7</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Çelik yapı elemanlarının projelenmesi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7"/>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8</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Çelik yapı elemanlarının projelenmesi (Devam)</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8"/>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9</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Hiperstatik</a:t>
                      </a: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 yapı sistemleri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9"/>
                  </a:ext>
                </a:extLst>
              </a:tr>
              <a:tr h="311048">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10</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Hiperstatik</a:t>
                      </a: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 yapı sistemleri (Devam)</a:t>
                      </a:r>
                    </a:p>
                    <a:p>
                      <a:pPr>
                        <a:spcAft>
                          <a:spcPts val="0"/>
                        </a:spcAft>
                      </a:pP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10"/>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11</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Çatı sistemlerinin projelenmesi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11"/>
                  </a:ext>
                </a:extLst>
              </a:tr>
              <a:tr h="290616">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12</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Yapı projeleri, yapıya hazırlık, yapı projelerinin hazırlanması, ihale işleri, kontrollük hizmetleri, şantiye tekniği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12"/>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13</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Metraj ve keşif, örnek çözümleme</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13"/>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14</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Metraj ve keşif, örnek çözümleme, öğretim programının değerlendirilmesi	 </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14"/>
                  </a:ext>
                </a:extLst>
              </a:tr>
              <a:tr h="321610">
                <a:tc>
                  <a:txBody>
                    <a:bodyPr/>
                    <a:lstStyle/>
                    <a:p>
                      <a:pPr algn="ctr">
                        <a:spcAft>
                          <a:spcPts val="0"/>
                        </a:spcAft>
                      </a:pP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15"/>
                  </a:ext>
                </a:extLst>
              </a:tr>
            </a:tbl>
          </a:graphicData>
        </a:graphic>
      </p:graphicFrame>
    </p:spTree>
    <p:extLst>
      <p:ext uri="{BB962C8B-B14F-4D97-AF65-F5344CB8AC3E}">
        <p14:creationId xmlns:p14="http://schemas.microsoft.com/office/powerpoint/2010/main" val="1056276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İçerik Yer Tutucusu 2"/>
          <p:cNvSpPr>
            <a:spLocks noGrp="1"/>
          </p:cNvSpPr>
          <p:nvPr>
            <p:ph idx="1"/>
          </p:nvPr>
        </p:nvSpPr>
        <p:spPr>
          <a:xfrm>
            <a:off x="475130" y="830543"/>
            <a:ext cx="10515600" cy="5503022"/>
          </a:xfrm>
        </p:spPr>
        <p:txBody>
          <a:bodyPr>
            <a:normAutofit/>
          </a:bodyPr>
          <a:lstStyle/>
          <a:p>
            <a:pPr marL="0" indent="0" algn="just">
              <a:spcAft>
                <a:spcPts val="0"/>
              </a:spcAft>
              <a:buNone/>
            </a:pPr>
            <a:r>
              <a:rPr lang="tr-TR" b="1" dirty="0" smtClean="0">
                <a:latin typeface="Times New Roman" panose="02020603050405020304" pitchFamily="18" charset="0"/>
                <a:cs typeface="Times New Roman" panose="02020603050405020304" pitchFamily="18" charset="0"/>
              </a:rPr>
              <a:t>13-14. METRAJ ve KEŞİF</a:t>
            </a:r>
          </a:p>
          <a:p>
            <a:pPr marL="0" indent="0">
              <a:spcAft>
                <a:spcPts val="0"/>
              </a:spcAft>
              <a:buNone/>
            </a:pPr>
            <a:r>
              <a:rPr lang="tr-TR" b="1" dirty="0" smtClean="0">
                <a:latin typeface="Times New Roman" panose="02020603050405020304" pitchFamily="18" charset="0"/>
                <a:ea typeface="Times New Roman" panose="02020603050405020304" pitchFamily="18" charset="0"/>
              </a:rPr>
              <a:t>METRAJ</a:t>
            </a:r>
          </a:p>
          <a:p>
            <a:pPr marL="0" indent="0" algn="just">
              <a:spcAft>
                <a:spcPts val="0"/>
              </a:spcAft>
              <a:buNone/>
            </a:pPr>
            <a:r>
              <a:rPr lang="tr-TR" dirty="0" smtClean="0">
                <a:latin typeface="Times New Roman" panose="02020603050405020304" pitchFamily="18" charset="0"/>
                <a:ea typeface="Times New Roman" panose="02020603050405020304" pitchFamily="18" charset="0"/>
              </a:rPr>
              <a:t>Bir </a:t>
            </a:r>
            <a:r>
              <a:rPr lang="tr-TR" dirty="0">
                <a:latin typeface="Times New Roman" panose="02020603050405020304" pitchFamily="18" charset="0"/>
                <a:ea typeface="Times New Roman" panose="02020603050405020304" pitchFamily="18" charset="0"/>
              </a:rPr>
              <a:t>yapının keşfinin çıkarılabilmesi için öncelikle yapının metrajının hazırlanması gerekir. Bir yapıyı oluşturan bütün elemanların ölçülerek uzunlukların metre (m), alanların metrekare (m</a:t>
            </a:r>
            <a:r>
              <a:rPr lang="tr-TR" baseline="30000" dirty="0">
                <a:latin typeface="Times New Roman" panose="02020603050405020304" pitchFamily="18" charset="0"/>
                <a:ea typeface="Times New Roman" panose="02020603050405020304" pitchFamily="18" charset="0"/>
              </a:rPr>
              <a:t>2</a:t>
            </a:r>
            <a:r>
              <a:rPr lang="tr-TR" dirty="0">
                <a:latin typeface="Times New Roman" panose="02020603050405020304" pitchFamily="18" charset="0"/>
                <a:ea typeface="Times New Roman" panose="02020603050405020304" pitchFamily="18" charset="0"/>
              </a:rPr>
              <a:t>), hacimlerin metreküp (m</a:t>
            </a:r>
            <a:r>
              <a:rPr lang="tr-TR" baseline="30000" dirty="0">
                <a:latin typeface="Times New Roman" panose="02020603050405020304" pitchFamily="18" charset="0"/>
                <a:ea typeface="Times New Roman" panose="02020603050405020304" pitchFamily="18" charset="0"/>
              </a:rPr>
              <a:t>3</a:t>
            </a:r>
            <a:r>
              <a:rPr lang="tr-TR" dirty="0">
                <a:latin typeface="Times New Roman" panose="02020603050405020304" pitchFamily="18" charset="0"/>
                <a:ea typeface="Times New Roman" panose="02020603050405020304" pitchFamily="18" charset="0"/>
              </a:rPr>
              <a:t>), demir işlerinin kilogram (kg) ve sayılarak ölçülen yapı elemanlarının da adet olarak miktarlarının hesaplanmasına </a:t>
            </a:r>
            <a:r>
              <a:rPr lang="tr-TR" b="1" i="1" dirty="0">
                <a:latin typeface="Times New Roman" panose="02020603050405020304" pitchFamily="18" charset="0"/>
                <a:ea typeface="Times New Roman" panose="02020603050405020304" pitchFamily="18" charset="0"/>
              </a:rPr>
              <a:t>metraj (ölçüm)</a:t>
            </a:r>
            <a:r>
              <a:rPr lang="tr-TR" dirty="0">
                <a:latin typeface="Times New Roman" panose="02020603050405020304" pitchFamily="18" charset="0"/>
                <a:ea typeface="Times New Roman" panose="02020603050405020304" pitchFamily="18" charset="0"/>
              </a:rPr>
              <a:t> adı verilir</a:t>
            </a:r>
            <a:r>
              <a:rPr lang="tr-TR" dirty="0" smtClean="0">
                <a:latin typeface="Times New Roman" panose="02020603050405020304" pitchFamily="18" charset="0"/>
                <a:ea typeface="Times New Roman" panose="02020603050405020304" pitchFamily="18" charset="0"/>
              </a:rPr>
              <a:t>. </a:t>
            </a:r>
            <a:r>
              <a:rPr lang="tr-TR" dirty="0" smtClean="0">
                <a:solidFill>
                  <a:srgbClr val="000000"/>
                </a:solidFill>
                <a:latin typeface="Times New Roman" panose="02020603050405020304" pitchFamily="18" charset="0"/>
                <a:ea typeface="Times New Roman" panose="02020603050405020304" pitchFamily="18" charset="0"/>
              </a:rPr>
              <a:t>Metraj </a:t>
            </a:r>
            <a:r>
              <a:rPr lang="tr-TR" dirty="0">
                <a:solidFill>
                  <a:srgbClr val="000000"/>
                </a:solidFill>
                <a:latin typeface="Times New Roman" panose="02020603050405020304" pitchFamily="18" charset="0"/>
                <a:ea typeface="Times New Roman" panose="02020603050405020304" pitchFamily="18" charset="0"/>
              </a:rPr>
              <a:t>yapılırken genellikle kaba inşaat kısımları m</a:t>
            </a:r>
            <a:r>
              <a:rPr lang="tr-TR" baseline="30000" dirty="0">
                <a:solidFill>
                  <a:srgbClr val="000000"/>
                </a:solidFill>
                <a:latin typeface="Times New Roman" panose="02020603050405020304" pitchFamily="18" charset="0"/>
                <a:ea typeface="Times New Roman" panose="02020603050405020304" pitchFamily="18" charset="0"/>
              </a:rPr>
              <a:t>3</a:t>
            </a:r>
            <a:r>
              <a:rPr lang="tr-TR" dirty="0">
                <a:solidFill>
                  <a:srgbClr val="000000"/>
                </a:solidFill>
                <a:latin typeface="Times New Roman" panose="02020603050405020304" pitchFamily="18" charset="0"/>
                <a:ea typeface="Times New Roman" panose="02020603050405020304" pitchFamily="18" charset="0"/>
              </a:rPr>
              <a:t>, ince inşaat kısımları ile ahşap işleri m</a:t>
            </a:r>
            <a:r>
              <a:rPr lang="tr-TR" baseline="30000" dirty="0">
                <a:solidFill>
                  <a:srgbClr val="000000"/>
                </a:solidFill>
                <a:latin typeface="Times New Roman" panose="02020603050405020304" pitchFamily="18" charset="0"/>
                <a:ea typeface="Times New Roman" panose="02020603050405020304" pitchFamily="18" charset="0"/>
              </a:rPr>
              <a:t>2</a:t>
            </a:r>
            <a:r>
              <a:rPr lang="tr-TR" dirty="0">
                <a:solidFill>
                  <a:srgbClr val="000000"/>
                </a:solidFill>
                <a:latin typeface="Times New Roman" panose="02020603050405020304" pitchFamily="18" charset="0"/>
                <a:ea typeface="Times New Roman" panose="02020603050405020304" pitchFamily="18" charset="0"/>
              </a:rPr>
              <a:t> ve demir işleri de kg olarak </a:t>
            </a:r>
            <a:r>
              <a:rPr lang="tr-TR" dirty="0" smtClean="0">
                <a:solidFill>
                  <a:srgbClr val="000000"/>
                </a:solidFill>
                <a:latin typeface="Times New Roman" panose="02020603050405020304" pitchFamily="18" charset="0"/>
                <a:ea typeface="Times New Roman" panose="02020603050405020304" pitchFamily="18" charset="0"/>
              </a:rPr>
              <a:t>ölçülür. </a:t>
            </a:r>
            <a:r>
              <a:rPr lang="tr-TR" dirty="0">
                <a:solidFill>
                  <a:srgbClr val="000000"/>
                </a:solidFill>
                <a:latin typeface="Times New Roman" panose="02020603050405020304" pitchFamily="18" charset="0"/>
                <a:ea typeface="Times New Roman" panose="02020603050405020304" pitchFamily="18" charset="0"/>
              </a:rPr>
              <a:t>Yapının metraj işlemi tamamlandığında, o yapıyı tamamlamak için gerekli işlerin ve yapı bölümlerinin miktarları hesaplanmış olur. Metraj yapılırken en önemli nokta, herhangi bir yapı bölümünün unutulmaması veya iki defa yazılmamasıdır. </a:t>
            </a:r>
            <a:endParaRPr lang="tr-TR"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750408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İçerik Yer Tutucusu 2"/>
          <p:cNvSpPr>
            <a:spLocks noGrp="1"/>
          </p:cNvSpPr>
          <p:nvPr>
            <p:ph idx="1"/>
          </p:nvPr>
        </p:nvSpPr>
        <p:spPr>
          <a:xfrm>
            <a:off x="475130" y="830543"/>
            <a:ext cx="10515600" cy="5503022"/>
          </a:xfrm>
        </p:spPr>
        <p:txBody>
          <a:bodyPr>
            <a:normAutofit fontScale="85000" lnSpcReduction="20000"/>
          </a:bodyPr>
          <a:lstStyle/>
          <a:p>
            <a:pPr marL="0" indent="0" algn="just">
              <a:spcAft>
                <a:spcPts val="0"/>
              </a:spcAft>
              <a:buNone/>
            </a:pPr>
            <a:r>
              <a:rPr lang="tr-TR" dirty="0">
                <a:solidFill>
                  <a:srgbClr val="000000"/>
                </a:solidFill>
                <a:latin typeface="Times New Roman" panose="02020603050405020304" pitchFamily="18" charset="0"/>
                <a:ea typeface="Times New Roman" panose="02020603050405020304" pitchFamily="18" charset="0"/>
              </a:rPr>
              <a:t>Bir yapının keşfinin çıkarılabilmesi için yapılan her işin birim fiyatlarının bilinmesi gerekir. Birim fiyat listeleri her mali yılbaşında Çevre ve Şehircilik Bakanlığı tarafından düzenlenerek </a:t>
            </a:r>
            <a:r>
              <a:rPr lang="tr-TR" b="1" i="1" dirty="0">
                <a:solidFill>
                  <a:srgbClr val="000000"/>
                </a:solidFill>
                <a:latin typeface="Times New Roman" panose="02020603050405020304" pitchFamily="18" charset="0"/>
                <a:ea typeface="Times New Roman" panose="02020603050405020304" pitchFamily="18" charset="0"/>
              </a:rPr>
              <a:t>Birim Fiyat Listesi </a:t>
            </a:r>
            <a:r>
              <a:rPr lang="tr-TR" dirty="0">
                <a:solidFill>
                  <a:srgbClr val="000000"/>
                </a:solidFill>
                <a:latin typeface="Times New Roman" panose="02020603050405020304" pitchFamily="18" charset="0"/>
                <a:ea typeface="Times New Roman" panose="02020603050405020304" pitchFamily="18" charset="0"/>
              </a:rPr>
              <a:t>adı altında kitapçık halinde yayınlanır. Herhangi bir işin birim fiyatı; gereç giderleri, işçilik giderleri, taşıma giderleri, genel gider ve k</a:t>
            </a:r>
            <a:r>
              <a:rPr lang="tr-TR" dirty="0">
                <a:latin typeface="Times New Roman" panose="02020603050405020304" pitchFamily="18" charset="0"/>
                <a:ea typeface="Times New Roman" panose="02020603050405020304" pitchFamily="18" charset="0"/>
              </a:rPr>
              <a:t>â</a:t>
            </a:r>
            <a:r>
              <a:rPr lang="tr-TR" dirty="0">
                <a:solidFill>
                  <a:srgbClr val="000000"/>
                </a:solidFill>
                <a:latin typeface="Times New Roman" panose="02020603050405020304" pitchFamily="18" charset="0"/>
                <a:ea typeface="Times New Roman" panose="02020603050405020304" pitchFamily="18" charset="0"/>
              </a:rPr>
              <a:t>rdan oluşur. Bu fiyatlar bir yıl boyunca geçerlidir.</a:t>
            </a:r>
            <a:r>
              <a:rPr lang="tr-TR" dirty="0">
                <a:latin typeface="Times New Roman" panose="02020603050405020304" pitchFamily="18" charset="0"/>
                <a:ea typeface="Times New Roman" panose="02020603050405020304" pitchFamily="18" charset="0"/>
              </a:rPr>
              <a:t> </a:t>
            </a:r>
            <a:r>
              <a:rPr lang="tr-TR" sz="3200" dirty="0">
                <a:solidFill>
                  <a:srgbClr val="000000"/>
                </a:solidFill>
                <a:latin typeface="Times New Roman" panose="02020603050405020304" pitchFamily="18" charset="0"/>
                <a:ea typeface="Times New Roman" panose="02020603050405020304" pitchFamily="18" charset="0"/>
              </a:rPr>
              <a:t>Birim fiyat listesinde tüm işler sistematik olarak numaralanmıştır. Bu numaralara </a:t>
            </a:r>
            <a:r>
              <a:rPr lang="tr-TR" sz="3200" b="1" i="1" dirty="0">
                <a:solidFill>
                  <a:srgbClr val="000000"/>
                </a:solidFill>
                <a:latin typeface="Times New Roman" panose="02020603050405020304" pitchFamily="18" charset="0"/>
                <a:ea typeface="Times New Roman" panose="02020603050405020304" pitchFamily="18" charset="0"/>
              </a:rPr>
              <a:t>Birim fiyat No</a:t>
            </a:r>
            <a:r>
              <a:rPr lang="tr-TR" sz="3200" dirty="0">
                <a:solidFill>
                  <a:srgbClr val="000000"/>
                </a:solidFill>
                <a:latin typeface="Times New Roman" panose="02020603050405020304" pitchFamily="18" charset="0"/>
                <a:ea typeface="Times New Roman" panose="02020603050405020304" pitchFamily="18" charset="0"/>
              </a:rPr>
              <a:t> veya </a:t>
            </a:r>
            <a:r>
              <a:rPr lang="tr-TR" sz="3200" b="1" i="1" dirty="0">
                <a:solidFill>
                  <a:srgbClr val="000000"/>
                </a:solidFill>
                <a:latin typeface="Times New Roman" panose="02020603050405020304" pitchFamily="18" charset="0"/>
                <a:ea typeface="Times New Roman" panose="02020603050405020304" pitchFamily="18" charset="0"/>
              </a:rPr>
              <a:t>Poz No (Pozisyon No)</a:t>
            </a:r>
            <a:r>
              <a:rPr lang="tr-TR" sz="3200" dirty="0">
                <a:solidFill>
                  <a:srgbClr val="000000"/>
                </a:solidFill>
                <a:latin typeface="Times New Roman" panose="02020603050405020304" pitchFamily="18" charset="0"/>
                <a:ea typeface="Times New Roman" panose="02020603050405020304" pitchFamily="18" charset="0"/>
              </a:rPr>
              <a:t> adı verilir. </a:t>
            </a:r>
            <a:endParaRPr lang="tr-TR" sz="3200" dirty="0" smtClean="0">
              <a:solidFill>
                <a:srgbClr val="000000"/>
              </a:solidFill>
              <a:latin typeface="Times New Roman" panose="02020603050405020304" pitchFamily="18" charset="0"/>
              <a:ea typeface="Times New Roman" panose="02020603050405020304" pitchFamily="18" charset="0"/>
            </a:endParaRPr>
          </a:p>
          <a:p>
            <a:pPr marL="0" indent="0" algn="just">
              <a:spcAft>
                <a:spcPts val="0"/>
              </a:spcAft>
              <a:buNone/>
            </a:pPr>
            <a:r>
              <a:rPr lang="tr-TR" sz="3200" b="1" dirty="0">
                <a:solidFill>
                  <a:srgbClr val="000000"/>
                </a:solidFill>
                <a:latin typeface="Times New Roman" panose="02020603050405020304" pitchFamily="18" charset="0"/>
                <a:ea typeface="Times New Roman" panose="02020603050405020304" pitchFamily="18" charset="0"/>
              </a:rPr>
              <a:t>MALZEME </a:t>
            </a:r>
            <a:r>
              <a:rPr lang="tr-TR" sz="3200" b="1" dirty="0" smtClean="0">
                <a:solidFill>
                  <a:srgbClr val="000000"/>
                </a:solidFill>
                <a:latin typeface="Times New Roman" panose="02020603050405020304" pitchFamily="18" charset="0"/>
                <a:ea typeface="Times New Roman" panose="02020603050405020304" pitchFamily="18" charset="0"/>
              </a:rPr>
              <a:t>KEŞFİ</a:t>
            </a:r>
          </a:p>
          <a:p>
            <a:pPr marL="0" indent="0" algn="just">
              <a:spcAft>
                <a:spcPts val="0"/>
              </a:spcAft>
              <a:buNone/>
            </a:pPr>
            <a:r>
              <a:rPr lang="tr-TR" sz="3200" dirty="0" smtClean="0">
                <a:solidFill>
                  <a:srgbClr val="000000"/>
                </a:solidFill>
                <a:latin typeface="Times New Roman" panose="02020603050405020304" pitchFamily="18" charset="0"/>
                <a:ea typeface="Times New Roman" panose="02020603050405020304" pitchFamily="18" charset="0"/>
              </a:rPr>
              <a:t>Metraj </a:t>
            </a:r>
            <a:r>
              <a:rPr lang="tr-TR" sz="3200" dirty="0">
                <a:solidFill>
                  <a:srgbClr val="000000"/>
                </a:solidFill>
                <a:latin typeface="Times New Roman" panose="02020603050405020304" pitchFamily="18" charset="0"/>
                <a:ea typeface="Times New Roman" panose="02020603050405020304" pitchFamily="18" charset="0"/>
              </a:rPr>
              <a:t>işleminden elde edilen sonuçlara göre, yapının inşaatı için gerekli malzeme gereksinimleri belirlenir. Bu işleme </a:t>
            </a:r>
            <a:r>
              <a:rPr lang="tr-TR" sz="3200" b="1" i="1" dirty="0">
                <a:solidFill>
                  <a:srgbClr val="000000"/>
                </a:solidFill>
                <a:latin typeface="Times New Roman" panose="02020603050405020304" pitchFamily="18" charset="0"/>
                <a:ea typeface="Times New Roman" panose="02020603050405020304" pitchFamily="18" charset="0"/>
              </a:rPr>
              <a:t>malzeme keşfi</a:t>
            </a:r>
            <a:r>
              <a:rPr lang="tr-TR" sz="3200" dirty="0">
                <a:solidFill>
                  <a:srgbClr val="000000"/>
                </a:solidFill>
                <a:latin typeface="Times New Roman" panose="02020603050405020304" pitchFamily="18" charset="0"/>
                <a:ea typeface="Times New Roman" panose="02020603050405020304" pitchFamily="18" charset="0"/>
              </a:rPr>
              <a:t> denir. </a:t>
            </a:r>
            <a:r>
              <a:rPr lang="tr-TR" sz="3200" dirty="0" smtClean="0">
                <a:solidFill>
                  <a:srgbClr val="000000"/>
                </a:solidFill>
                <a:latin typeface="Times New Roman" panose="02020603050405020304" pitchFamily="18" charset="0"/>
                <a:ea typeface="Times New Roman" panose="02020603050405020304" pitchFamily="18" charset="0"/>
              </a:rPr>
              <a:t>Herhangi </a:t>
            </a:r>
            <a:r>
              <a:rPr lang="tr-TR" sz="3200" dirty="0">
                <a:solidFill>
                  <a:srgbClr val="000000"/>
                </a:solidFill>
                <a:latin typeface="Times New Roman" panose="02020603050405020304" pitchFamily="18" charset="0"/>
                <a:ea typeface="Times New Roman" panose="02020603050405020304" pitchFamily="18" charset="0"/>
              </a:rPr>
              <a:t>bir yapı veya tesisin metrajının çıkarılabilmesi ve inşası için gerekli malzeme miktarının tam olarak belirlenebilmesi için yapının detaylı plan, görünüş ve kesitlerine gereksinim duyulur. </a:t>
            </a:r>
            <a:endParaRPr lang="tr-TR" sz="3600" dirty="0">
              <a:latin typeface="Times New Roman" panose="02020603050405020304" pitchFamily="18" charset="0"/>
              <a:ea typeface="Times New Roman" panose="02020603050405020304" pitchFamily="18" charset="0"/>
            </a:endParaRPr>
          </a:p>
          <a:p>
            <a:pPr marL="0" indent="0">
              <a:buNone/>
            </a:pPr>
            <a:r>
              <a:rPr lang="tr-TR" sz="3200" dirty="0">
                <a:solidFill>
                  <a:srgbClr val="000000"/>
                </a:solidFill>
                <a:latin typeface="Times New Roman" panose="02020603050405020304" pitchFamily="18" charset="0"/>
                <a:ea typeface="Times New Roman" panose="02020603050405020304" pitchFamily="18" charset="0"/>
              </a:rPr>
              <a:t>Metraj ve malzeme keşfinin çıkarılması ile yapının inşaatı için gerekli malzeme çeşitleri ve miktarları ortaya çıkar. Farklı elemanlarda kullanılacak aynı malzemelerin miktarlarının toplanması ile bir malzeme listesi ortaya çıkar ki buna da </a:t>
            </a:r>
            <a:r>
              <a:rPr lang="tr-TR" sz="3200" b="1" i="1" dirty="0">
                <a:solidFill>
                  <a:srgbClr val="000000"/>
                </a:solidFill>
                <a:latin typeface="Times New Roman" panose="02020603050405020304" pitchFamily="18" charset="0"/>
                <a:ea typeface="Times New Roman" panose="02020603050405020304" pitchFamily="18" charset="0"/>
              </a:rPr>
              <a:t>malzeme keşif özeti</a:t>
            </a:r>
            <a:r>
              <a:rPr lang="tr-TR" sz="3200" dirty="0">
                <a:solidFill>
                  <a:srgbClr val="000000"/>
                </a:solidFill>
                <a:latin typeface="Times New Roman" panose="02020603050405020304" pitchFamily="18" charset="0"/>
                <a:ea typeface="Times New Roman" panose="02020603050405020304" pitchFamily="18" charset="0"/>
              </a:rPr>
              <a:t> adı verilir </a:t>
            </a:r>
            <a:endParaRPr lang="tr-TR" sz="3200" dirty="0">
              <a:latin typeface="Times New Roman" panose="02020603050405020304" pitchFamily="18" charset="0"/>
              <a:ea typeface="Times New Roman" panose="02020603050405020304" pitchFamily="18" charset="0"/>
            </a:endParaRPr>
          </a:p>
          <a:p>
            <a:pPr marL="0" indent="0" algn="just">
              <a:spcAft>
                <a:spcPts val="0"/>
              </a:spcAft>
              <a:buNone/>
            </a:pPr>
            <a:endParaRPr lang="tr-TR"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448256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İçerik Yer Tutucusu 2"/>
          <p:cNvSpPr>
            <a:spLocks noGrp="1"/>
          </p:cNvSpPr>
          <p:nvPr>
            <p:ph idx="1"/>
          </p:nvPr>
        </p:nvSpPr>
        <p:spPr>
          <a:xfrm>
            <a:off x="475130" y="830543"/>
            <a:ext cx="10515600" cy="5503022"/>
          </a:xfrm>
        </p:spPr>
        <p:txBody>
          <a:bodyPr>
            <a:normAutofit/>
          </a:bodyPr>
          <a:lstStyle/>
          <a:p>
            <a:pPr marL="0" indent="0" algn="just">
              <a:spcAft>
                <a:spcPts val="0"/>
              </a:spcAft>
              <a:buNone/>
            </a:pPr>
            <a:r>
              <a:rPr lang="tr-TR" sz="2400" b="1" dirty="0" smtClean="0">
                <a:latin typeface="Times New Roman" panose="02020603050405020304" pitchFamily="18" charset="0"/>
                <a:ea typeface="Times New Roman" panose="02020603050405020304" pitchFamily="18" charset="0"/>
              </a:rPr>
              <a:t>PROJE </a:t>
            </a:r>
            <a:r>
              <a:rPr lang="tr-TR" sz="2400" b="1" dirty="0">
                <a:latin typeface="Times New Roman" panose="02020603050405020304" pitchFamily="18" charset="0"/>
                <a:ea typeface="Times New Roman" panose="02020603050405020304" pitchFamily="18" charset="0"/>
              </a:rPr>
              <a:t>KEŞİF BEDELİNİN </a:t>
            </a:r>
            <a:r>
              <a:rPr lang="tr-TR" sz="2400" b="1" dirty="0" smtClean="0">
                <a:latin typeface="Times New Roman" panose="02020603050405020304" pitchFamily="18" charset="0"/>
                <a:ea typeface="Times New Roman" panose="02020603050405020304" pitchFamily="18" charset="0"/>
              </a:rPr>
              <a:t>BELİRLENMESİ</a:t>
            </a:r>
          </a:p>
          <a:p>
            <a:pPr marL="0" indent="0" algn="just">
              <a:spcAft>
                <a:spcPts val="0"/>
              </a:spcAft>
              <a:buNone/>
            </a:pPr>
            <a:r>
              <a:rPr lang="tr-TR" sz="2400" dirty="0">
                <a:latin typeface="Times New Roman" panose="02020603050405020304" pitchFamily="18" charset="0"/>
                <a:ea typeface="Times New Roman" panose="02020603050405020304" pitchFamily="18" charset="0"/>
              </a:rPr>
              <a:t>Projenin hazırlanmasından sonra, hazırlanan proje yılında geçerli olan birim fiyatlara göre projenin keşif bedeli çıkarılır. Bir yapının mimari, betonarme, tesisat ve elektrik projeleri üzerinden ne kadar para ile yapılabileceğini hesaplamak için yapılan işlemlere </a:t>
            </a:r>
            <a:r>
              <a:rPr lang="tr-TR" sz="2400" b="1" i="1" dirty="0">
                <a:latin typeface="Times New Roman" panose="02020603050405020304" pitchFamily="18" charset="0"/>
                <a:ea typeface="Times New Roman" panose="02020603050405020304" pitchFamily="18" charset="0"/>
              </a:rPr>
              <a:t>keşif </a:t>
            </a:r>
            <a:r>
              <a:rPr lang="tr-TR" sz="2400" dirty="0">
                <a:latin typeface="Times New Roman" panose="02020603050405020304" pitchFamily="18" charset="0"/>
                <a:ea typeface="Times New Roman" panose="02020603050405020304" pitchFamily="18" charset="0"/>
              </a:rPr>
              <a:t>denir. </a:t>
            </a:r>
          </a:p>
          <a:p>
            <a:pPr marL="0" indent="0" algn="just">
              <a:spcAft>
                <a:spcPts val="0"/>
              </a:spcAft>
              <a:buNone/>
            </a:pPr>
            <a:r>
              <a:rPr lang="tr-TR" sz="2400" dirty="0" smtClean="0">
                <a:latin typeface="Times New Roman" panose="02020603050405020304" pitchFamily="18" charset="0"/>
                <a:ea typeface="Times New Roman" panose="02020603050405020304" pitchFamily="18" charset="0"/>
              </a:rPr>
              <a:t>Bir </a:t>
            </a:r>
            <a:r>
              <a:rPr lang="tr-TR" sz="2400" dirty="0">
                <a:latin typeface="Times New Roman" panose="02020603050405020304" pitchFamily="18" charset="0"/>
                <a:ea typeface="Times New Roman" panose="02020603050405020304" pitchFamily="18" charset="0"/>
              </a:rPr>
              <a:t>yapının keşfi:</a:t>
            </a:r>
          </a:p>
          <a:p>
            <a:pPr marL="342900" lvl="0" indent="-342900" algn="just">
              <a:spcAft>
                <a:spcPts val="0"/>
              </a:spcAft>
              <a:buFont typeface="Symbol" panose="05050102010706020507" pitchFamily="18" charset="2"/>
              <a:buChar char=""/>
              <a:tabLst>
                <a:tab pos="457200" algn="l"/>
              </a:tabLst>
            </a:pPr>
            <a:r>
              <a:rPr lang="tr-TR" sz="2400" dirty="0">
                <a:latin typeface="Times New Roman" panose="02020603050405020304" pitchFamily="18" charset="0"/>
                <a:ea typeface="Times New Roman" panose="02020603050405020304" pitchFamily="18" charset="0"/>
              </a:rPr>
              <a:t>Yapının metrajının yapılması, </a:t>
            </a:r>
          </a:p>
          <a:p>
            <a:pPr marL="342900" lvl="0" indent="-342900" algn="just">
              <a:spcAft>
                <a:spcPts val="0"/>
              </a:spcAft>
              <a:buFont typeface="Symbol" panose="05050102010706020507" pitchFamily="18" charset="2"/>
              <a:buChar char=""/>
              <a:tabLst>
                <a:tab pos="457200" algn="l"/>
              </a:tabLst>
            </a:pPr>
            <a:r>
              <a:rPr lang="tr-TR" sz="2400" dirty="0">
                <a:latin typeface="Times New Roman" panose="02020603050405020304" pitchFamily="18" charset="0"/>
                <a:ea typeface="Times New Roman" panose="02020603050405020304" pitchFamily="18" charset="0"/>
              </a:rPr>
              <a:t>Birim fiyatlarının saptanarak proje üzerinde belirtilmesi </a:t>
            </a:r>
          </a:p>
          <a:p>
            <a:pPr marL="342900" lvl="0" indent="-342900" algn="just">
              <a:spcAft>
                <a:spcPts val="0"/>
              </a:spcAft>
              <a:buFont typeface="Symbol" panose="05050102010706020507" pitchFamily="18" charset="2"/>
              <a:buChar char=""/>
              <a:tabLst>
                <a:tab pos="457200" algn="l"/>
              </a:tabLst>
            </a:pPr>
            <a:r>
              <a:rPr lang="tr-TR" sz="2400" dirty="0">
                <a:latin typeface="Times New Roman" panose="02020603050405020304" pitchFamily="18" charset="0"/>
                <a:ea typeface="Times New Roman" panose="02020603050405020304" pitchFamily="18" charset="0"/>
              </a:rPr>
              <a:t>Keşif özetinin hazırlanması </a:t>
            </a:r>
          </a:p>
          <a:p>
            <a:pPr marL="0" indent="0" algn="just">
              <a:spcAft>
                <a:spcPts val="0"/>
              </a:spcAft>
              <a:buNone/>
            </a:pPr>
            <a:r>
              <a:rPr lang="tr-TR" sz="2400" dirty="0">
                <a:latin typeface="Times New Roman" panose="02020603050405020304" pitchFamily="18" charset="0"/>
                <a:ea typeface="Times New Roman" panose="02020603050405020304" pitchFamily="18" charset="0"/>
              </a:rPr>
              <a:t>olmak üzere üç aşamada hazırlanır. </a:t>
            </a:r>
          </a:p>
          <a:p>
            <a:pPr marL="0" indent="0" algn="just">
              <a:spcAft>
                <a:spcPts val="0"/>
              </a:spcAft>
              <a:buNone/>
            </a:pPr>
            <a:r>
              <a:rPr lang="tr-TR" sz="2400" dirty="0" smtClean="0">
                <a:latin typeface="Times New Roman" panose="02020603050405020304" pitchFamily="18" charset="0"/>
                <a:ea typeface="Times New Roman" panose="02020603050405020304" pitchFamily="18" charset="0"/>
              </a:rPr>
              <a:t>Bir </a:t>
            </a:r>
            <a:r>
              <a:rPr lang="tr-TR" sz="2400" dirty="0">
                <a:latin typeface="Times New Roman" panose="02020603050405020304" pitchFamily="18" charset="0"/>
                <a:ea typeface="Times New Roman" panose="02020603050405020304" pitchFamily="18" charset="0"/>
              </a:rPr>
              <a:t>projede; birinci (ön) keşif ve ikinci (kesin) keşif olmak üzere iki keşif bedeli çıkarılır.</a:t>
            </a:r>
          </a:p>
          <a:p>
            <a:pPr marL="0" indent="0" algn="just">
              <a:spcAft>
                <a:spcPts val="0"/>
              </a:spcAft>
              <a:buNone/>
            </a:pPr>
            <a:endParaRPr lang="tr-TR" sz="2400" dirty="0">
              <a:latin typeface="Times New Roman" panose="02020603050405020304" pitchFamily="18" charset="0"/>
              <a:ea typeface="Times New Roman" panose="02020603050405020304" pitchFamily="18" charset="0"/>
            </a:endParaRPr>
          </a:p>
          <a:p>
            <a:pPr marL="0" indent="0" algn="just">
              <a:spcAft>
                <a:spcPts val="0"/>
              </a:spcAft>
              <a:buNone/>
            </a:pPr>
            <a:endParaRPr lang="tr-TR"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577722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İçerik Yer Tutucusu 2"/>
          <p:cNvSpPr>
            <a:spLocks noGrp="1"/>
          </p:cNvSpPr>
          <p:nvPr>
            <p:ph idx="1"/>
          </p:nvPr>
        </p:nvSpPr>
        <p:spPr>
          <a:xfrm>
            <a:off x="475130" y="830543"/>
            <a:ext cx="10515600" cy="5503022"/>
          </a:xfrm>
        </p:spPr>
        <p:txBody>
          <a:bodyPr>
            <a:normAutofit/>
          </a:bodyPr>
          <a:lstStyle/>
          <a:p>
            <a:pPr marL="0" indent="0" algn="just">
              <a:spcAft>
                <a:spcPts val="0"/>
              </a:spcAft>
              <a:buNone/>
            </a:pPr>
            <a:r>
              <a:rPr lang="tr-TR" dirty="0">
                <a:latin typeface="Times New Roman" panose="02020603050405020304" pitchFamily="18" charset="0"/>
                <a:ea typeface="Times New Roman" panose="02020603050405020304" pitchFamily="18" charset="0"/>
              </a:rPr>
              <a:t>Birinci (Ön) </a:t>
            </a:r>
            <a:r>
              <a:rPr lang="tr-TR" dirty="0" smtClean="0">
                <a:latin typeface="Times New Roman" panose="02020603050405020304" pitchFamily="18" charset="0"/>
                <a:ea typeface="Times New Roman" panose="02020603050405020304" pitchFamily="18" charset="0"/>
              </a:rPr>
              <a:t>Keşif, inşaata </a:t>
            </a:r>
            <a:r>
              <a:rPr lang="tr-TR" dirty="0">
                <a:latin typeface="Times New Roman" panose="02020603050405020304" pitchFamily="18" charset="0"/>
                <a:ea typeface="Times New Roman" panose="02020603050405020304" pitchFamily="18" charset="0"/>
              </a:rPr>
              <a:t>başlamadan önce, ön ve uygulama projeleri üzerinden çıkarılan keşiftir. Projenin ne kadar para ile yapılabileceğini hesaplamak için hazırlanır</a:t>
            </a:r>
            <a:r>
              <a:rPr lang="tr-TR" dirty="0" smtClean="0">
                <a:latin typeface="Times New Roman" panose="02020603050405020304" pitchFamily="18" charset="0"/>
                <a:ea typeface="Times New Roman" panose="02020603050405020304" pitchFamily="18" charset="0"/>
              </a:rPr>
              <a:t>.</a:t>
            </a:r>
          </a:p>
          <a:p>
            <a:pPr marL="0" indent="0" algn="just">
              <a:spcAft>
                <a:spcPts val="0"/>
              </a:spcAft>
              <a:buNone/>
            </a:pPr>
            <a:r>
              <a:rPr lang="tr-TR" dirty="0">
                <a:latin typeface="Times New Roman" panose="02020603050405020304" pitchFamily="18" charset="0"/>
                <a:ea typeface="Times New Roman" panose="02020603050405020304" pitchFamily="18" charset="0"/>
              </a:rPr>
              <a:t>İkinci (Kesin) </a:t>
            </a:r>
            <a:r>
              <a:rPr lang="tr-TR" dirty="0" smtClean="0">
                <a:latin typeface="Times New Roman" panose="02020603050405020304" pitchFamily="18" charset="0"/>
                <a:ea typeface="Times New Roman" panose="02020603050405020304" pitchFamily="18" charset="0"/>
              </a:rPr>
              <a:t>Keşif, tamamlanmış </a:t>
            </a:r>
            <a:r>
              <a:rPr lang="tr-TR" dirty="0">
                <a:latin typeface="Times New Roman" panose="02020603050405020304" pitchFamily="18" charset="0"/>
                <a:ea typeface="Times New Roman" panose="02020603050405020304" pitchFamily="18" charset="0"/>
              </a:rPr>
              <a:t>ya da bitirilmiş bir yapının ne kadar para ile yapılmış olduğunu hesaplamak için yapılan keşiftir. </a:t>
            </a:r>
            <a:r>
              <a:rPr lang="tr-TR" dirty="0" smtClean="0">
                <a:latin typeface="Times New Roman" panose="02020603050405020304" pitchFamily="18" charset="0"/>
                <a:ea typeface="Times New Roman" panose="02020603050405020304" pitchFamily="18" charset="0"/>
              </a:rPr>
              <a:t> </a:t>
            </a:r>
            <a:endParaRPr lang="tr-TR"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3917309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540</Words>
  <Application>Microsoft Office PowerPoint</Application>
  <PresentationFormat>Geniş ekran</PresentationFormat>
  <Paragraphs>53</Paragraphs>
  <Slides>7</Slides>
  <Notes>0</Notes>
  <HiddenSlides>0</HiddenSlides>
  <MMClips>0</MMClips>
  <ScaleCrop>false</ScaleCrop>
  <HeadingPairs>
    <vt:vector size="6" baseType="variant">
      <vt:variant>
        <vt:lpstr>Kullanılan Yazı Tipleri</vt:lpstr>
      </vt:variant>
      <vt:variant>
        <vt:i4>5</vt:i4>
      </vt:variant>
      <vt:variant>
        <vt:lpstr>Tema</vt:lpstr>
      </vt:variant>
      <vt:variant>
        <vt:i4>2</vt:i4>
      </vt:variant>
      <vt:variant>
        <vt:lpstr>Slayt Başlıkları</vt:lpstr>
      </vt:variant>
      <vt:variant>
        <vt:i4>7</vt:i4>
      </vt:variant>
    </vt:vector>
  </HeadingPairs>
  <TitlesOfParts>
    <vt:vector size="14" baseType="lpstr">
      <vt:lpstr>Arial</vt:lpstr>
      <vt:lpstr>Calibri</vt:lpstr>
      <vt:lpstr>Calibri Light</vt:lpstr>
      <vt:lpstr>Symbol</vt:lpstr>
      <vt:lpstr>Times New Roman</vt:lpstr>
      <vt:lpstr>Office Teması</vt:lpstr>
      <vt:lpstr>1_Office Teması</vt:lpstr>
      <vt:lpstr>PowerPoint Sunusu</vt:lpstr>
      <vt:lpstr>TARIMSAL İNŞAAT</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Metin OLGUN</dc:creator>
  <cp:lastModifiedBy>Metin OLGUN</cp:lastModifiedBy>
  <cp:revision>1</cp:revision>
  <dcterms:created xsi:type="dcterms:W3CDTF">2020-01-09T13:42:17Z</dcterms:created>
  <dcterms:modified xsi:type="dcterms:W3CDTF">2020-01-09T13:42:29Z</dcterms:modified>
</cp:coreProperties>
</file>