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96" r:id="rId5"/>
    <p:sldId id="260" r:id="rId6"/>
    <p:sldId id="263" r:id="rId7"/>
    <p:sldId id="301" r:id="rId8"/>
  </p:sldIdLst>
  <p:sldSz cx="12192000" cy="6858000"/>
  <p:notesSz cx="6858000" cy="9144000"/>
  <p:custShowLst>
    <p:custShow name="Özel Gösteri 1" id="0">
      <p:sldLst>
        <p:sld r:id="rId2"/>
        <p:sld r:id="rId3"/>
        <p:sld r:id="rId4"/>
        <p:sld r:id="rId5"/>
        <p:sld r:id="rId6"/>
        <p:sld r:id="rId7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7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YETİŞKİN PSİKOLOJİSİ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smtClean="0"/>
              <a:t>Münevver ERYALÇIN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24122586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7360" y="1708483"/>
            <a:ext cx="9767252" cy="4888259"/>
          </a:xfrm>
        </p:spPr>
        <p:txBody>
          <a:bodyPr>
            <a:normAutofit/>
          </a:bodyPr>
          <a:lstStyle/>
          <a:p>
            <a:r>
              <a:rPr lang="tr-TR" sz="2000" dirty="0" smtClean="0"/>
              <a:t>Freud yetişkin yaşamını daha önce oluşmuş kişilik yapısının yüzeyinde sadece bir dalgalanma olarak görür</a:t>
            </a:r>
          </a:p>
          <a:p>
            <a:r>
              <a:rPr lang="tr-TR" sz="2000" dirty="0" err="1" smtClean="0"/>
              <a:t>Piaget</a:t>
            </a:r>
            <a:r>
              <a:rPr lang="tr-TR" sz="2000" dirty="0" smtClean="0"/>
              <a:t>, ergenlikten sonra önemli bilişsel değişimlerin oluşmadığını varsayar</a:t>
            </a:r>
          </a:p>
          <a:p>
            <a:r>
              <a:rPr lang="tr-TR" sz="2000" dirty="0" err="1" smtClean="0"/>
              <a:t>Kohlberg</a:t>
            </a:r>
            <a:r>
              <a:rPr lang="tr-TR" sz="2000" dirty="0" smtClean="0"/>
              <a:t>, ahlak gelişiminin erken yetişkinlik yıllarında tamamlandığını kabul eder.</a:t>
            </a:r>
          </a:p>
          <a:p>
            <a:r>
              <a:rPr lang="tr-TR" sz="2000" dirty="0" smtClean="0"/>
              <a:t>Bilim insanları </a:t>
            </a:r>
            <a:r>
              <a:rPr lang="tr-TR" sz="2000" dirty="0" err="1" smtClean="0"/>
              <a:t>Erikson</a:t>
            </a:r>
            <a:r>
              <a:rPr lang="tr-TR" sz="2000" dirty="0" smtClean="0"/>
              <a:t>, </a:t>
            </a:r>
            <a:r>
              <a:rPr lang="tr-TR" sz="2000" dirty="0" err="1" smtClean="0"/>
              <a:t>Bühler</a:t>
            </a:r>
            <a:r>
              <a:rPr lang="tr-TR" sz="2000" dirty="0" smtClean="0"/>
              <a:t> ve </a:t>
            </a:r>
            <a:r>
              <a:rPr lang="tr-TR" sz="2000" dirty="0" err="1" smtClean="0"/>
              <a:t>Jung</a:t>
            </a:r>
            <a:r>
              <a:rPr lang="tr-TR" sz="2000" dirty="0" smtClean="0"/>
              <a:t> gibi psikologları izleyerek yetişkinliğin tek başına duran ergenlikle yaşlılık arasında ayrımlaşmamış bir biçimde yer alan bir evre olmadığını kabul etmeye başlamıştır.</a:t>
            </a:r>
          </a:p>
          <a:p>
            <a:pPr algn="just">
              <a:lnSpc>
                <a:spcPct val="150000"/>
              </a:lnSpc>
            </a:pPr>
            <a:endParaRPr lang="tr-TR" sz="2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452801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90503" y="1410789"/>
            <a:ext cx="9114109" cy="4500433"/>
          </a:xfrm>
        </p:spPr>
        <p:txBody>
          <a:bodyPr>
            <a:normAutofit fontScale="92500" lnSpcReduction="10000"/>
          </a:bodyPr>
          <a:lstStyle/>
          <a:p>
            <a:r>
              <a:rPr lang="tr-TR" sz="2800" b="1" dirty="0" smtClean="0"/>
              <a:t>Yetişkinliğin tanımlanması</a:t>
            </a:r>
            <a:endParaRPr lang="tr-TR" sz="2800" dirty="0" smtClean="0"/>
          </a:p>
          <a:p>
            <a:r>
              <a:rPr lang="tr-TR" sz="2800" dirty="0" smtClean="0"/>
              <a:t>Yetişkin, büyümüş kişi anlamına gelmektedir. Yetişkinin sadece fiziksel özellikler bakımından değil, psikolojik özellikler bakımından da dikkate alınması gerekmektedir.</a:t>
            </a:r>
          </a:p>
          <a:p>
            <a:r>
              <a:rPr lang="tr-TR" sz="2800" dirty="0" smtClean="0"/>
              <a:t>Yetişkin kişinin fiziksel ve psikolojik olarak olgunlaşmış olduğu varsayılır.</a:t>
            </a:r>
          </a:p>
          <a:p>
            <a:r>
              <a:rPr lang="tr-TR" sz="2800" dirty="0" smtClean="0"/>
              <a:t>Oysa fiziksel olgunlaşmayı ölçmek güçtür ve psikolojik olgunlaşmayı tanımlamak da öyledir. Çünkü birtakım psikolojik süreçler yaşlılık yıllarına dek gelişmeyi sürdürmektedir.</a:t>
            </a: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224269362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3200" dirty="0" smtClean="0"/>
              <a:t>Buna rağmen birçok gelişimci sadece yaş düzeyine dayalı bir tanımı benimsemiştir. Oysa yaş ve yaş sınırları konusunda da bir anlaşmanın olduğu söylenemez. </a:t>
            </a:r>
          </a:p>
          <a:p>
            <a:r>
              <a:rPr lang="tr-TR" sz="3200" dirty="0" smtClean="0"/>
              <a:t>Çoğu toplumda yetişkinliğin başlangıcı, öğrenim yaşamını bitirmiş, tam zamanlı bir işe girmiş ve evlenmiş olmakla tanımlanmaktadır. </a:t>
            </a:r>
          </a:p>
          <a:p>
            <a:r>
              <a:rPr lang="tr-TR" sz="3200" dirty="0" smtClean="0"/>
              <a:t>Bununla birlikte bir yetişkin olmak toplumun farklı kesimleri için çok farklı bir konudur. </a:t>
            </a:r>
          </a:p>
          <a:p>
            <a:r>
              <a:rPr lang="tr-TR" sz="3200" dirty="0" smtClean="0"/>
              <a:t>Yetişkinlik bir tek değil birçok yaşantı içerdiği için herkesin yetişkinlik anlayışı farklılaşmaktadır. </a:t>
            </a:r>
          </a:p>
          <a:p>
            <a:pPr algn="just"/>
            <a:endParaRPr lang="tr-TR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721895"/>
            <a:ext cx="8915400" cy="518932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Yetişkinliğin yaşlılıkla yaşlılıkla,biyolojik ve toplumsal değişimle bir tutulması da ortak bir yönelimdir.</a:t>
            </a:r>
          </a:p>
          <a:p>
            <a:r>
              <a:rPr lang="tr-TR" sz="2800" dirty="0" smtClean="0"/>
              <a:t>Biyolojik yaşlanma insan organizmasının yapı ve işleyişinin zaman içindeki değişimlerine dayanır.</a:t>
            </a:r>
          </a:p>
          <a:p>
            <a:pPr algn="just"/>
            <a:endParaRPr lang="tr-TR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271035551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862149"/>
            <a:ext cx="8915400" cy="5049073"/>
          </a:xfrm>
        </p:spPr>
        <p:txBody>
          <a:bodyPr>
            <a:normAutofit fontScale="92500" lnSpcReduction="10000"/>
          </a:bodyPr>
          <a:lstStyle/>
          <a:p>
            <a:r>
              <a:rPr lang="tr-TR" sz="3200" dirty="0" smtClean="0"/>
              <a:t>Toplumsal yaşlanma ise bir bireyin zaman içindeki rolleri üstlenmesindeki ve terk etmesindeki değişimlere dayanır. Bir birey doğumdan ölüme hem toplum tarafından düzenlenmiş evrelerden hem de biyolojik evrelerden geçer.</a:t>
            </a:r>
          </a:p>
          <a:p>
            <a:r>
              <a:rPr lang="tr-TR" sz="3200" dirty="0" smtClean="0"/>
              <a:t>Dolayısıyla bireyin yaşam döngüsü geçiş noktalarıyla işaretlenmiştir.</a:t>
            </a:r>
          </a:p>
          <a:p>
            <a:r>
              <a:rPr lang="tr-TR" sz="3200" dirty="0" smtClean="0"/>
              <a:t>Topluma göre yaş, yaşam süresindeki belirli noktalarla bağlantılı bir davranış beklentileri dizisidir. </a:t>
            </a:r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91285580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</a:p>
          <a:p>
            <a:r>
              <a:rPr lang="tr-TR" dirty="0" err="1" smtClean="0"/>
              <a:t>Gander</a:t>
            </a:r>
            <a:r>
              <a:rPr lang="tr-TR" dirty="0" smtClean="0"/>
              <a:t>, M. J. ve </a:t>
            </a:r>
            <a:r>
              <a:rPr lang="tr-TR" dirty="0" err="1" smtClean="0"/>
              <a:t>Gardiner</a:t>
            </a:r>
            <a:r>
              <a:rPr lang="tr-TR" dirty="0" smtClean="0"/>
              <a:t>, H. W. (1993). </a:t>
            </a:r>
            <a:r>
              <a:rPr lang="tr-TR" i="1" dirty="0" err="1" smtClean="0"/>
              <a:t>Cocuk</a:t>
            </a:r>
            <a:r>
              <a:rPr lang="tr-TR" i="1" dirty="0" smtClean="0"/>
              <a:t> ve Ergen </a:t>
            </a:r>
            <a:r>
              <a:rPr lang="tr-TR" i="1" dirty="0" err="1" smtClean="0"/>
              <a:t>Gelisimi</a:t>
            </a:r>
            <a:r>
              <a:rPr lang="tr-TR" dirty="0" smtClean="0"/>
              <a:t>. (</a:t>
            </a:r>
            <a:r>
              <a:rPr lang="tr-TR" dirty="0" err="1" smtClean="0"/>
              <a:t>Çev</a:t>
            </a:r>
            <a:r>
              <a:rPr lang="tr-TR" dirty="0" smtClean="0"/>
              <a:t>.) Çelen, N., Dönmez, A. ve Onur, B. Ankara: İmge </a:t>
            </a:r>
            <a:r>
              <a:rPr lang="tr-TR" dirty="0" err="1" smtClean="0"/>
              <a:t>kitabevi</a:t>
            </a:r>
            <a:r>
              <a:rPr lang="tr-TR" smtClean="0"/>
              <a:t>.</a:t>
            </a:r>
            <a:endParaRPr lang="tr-TR" dirty="0" smtClean="0"/>
          </a:p>
          <a:p>
            <a:r>
              <a:rPr lang="tr-TR" dirty="0" err="1" smtClean="0"/>
              <a:t>Zastrow</a:t>
            </a:r>
            <a:r>
              <a:rPr lang="tr-TR" dirty="0" smtClean="0"/>
              <a:t>, C., &amp; </a:t>
            </a:r>
            <a:r>
              <a:rPr lang="tr-TR" dirty="0" err="1" smtClean="0"/>
              <a:t>Kirst</a:t>
            </a:r>
            <a:r>
              <a:rPr lang="tr-TR" dirty="0" smtClean="0"/>
              <a:t>-</a:t>
            </a:r>
            <a:r>
              <a:rPr lang="tr-TR" dirty="0" err="1" smtClean="0"/>
              <a:t>Ashman</a:t>
            </a:r>
            <a:r>
              <a:rPr lang="tr-TR" dirty="0" smtClean="0"/>
              <a:t>, K. K. (2014). İnsan davranışı ve sosyal çevre I (1. Baskı). </a:t>
            </a:r>
            <a:r>
              <a:rPr lang="tr-TR" i="1" dirty="0" smtClean="0"/>
              <a:t>Ankara: </a:t>
            </a:r>
            <a:r>
              <a:rPr lang="tr-TR" i="1" dirty="0" err="1" smtClean="0"/>
              <a:t>Nika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512</TotalTime>
  <Words>287</Words>
  <Application>Microsoft Office PowerPoint</Application>
  <PresentationFormat>Özel</PresentationFormat>
  <Paragraphs>23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  <vt:variant>
        <vt:lpstr>Özel Gösteriler</vt:lpstr>
      </vt:variant>
      <vt:variant>
        <vt:i4>1</vt:i4>
      </vt:variant>
    </vt:vector>
  </HeadingPairs>
  <TitlesOfParts>
    <vt:vector size="9" baseType="lpstr">
      <vt:lpstr>Duman</vt:lpstr>
      <vt:lpstr>YETİŞKİN PSİKOLOJİSİ</vt:lpstr>
      <vt:lpstr>Slayt 2</vt:lpstr>
      <vt:lpstr>Slayt 3</vt:lpstr>
      <vt:lpstr>Slayt 4</vt:lpstr>
      <vt:lpstr>Slayt 5</vt:lpstr>
      <vt:lpstr> </vt:lpstr>
      <vt:lpstr>Slayt 7</vt:lpstr>
      <vt:lpstr>Özel Gösteri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Münevver ERYALÇIN</cp:lastModifiedBy>
  <cp:revision>68</cp:revision>
  <dcterms:created xsi:type="dcterms:W3CDTF">2014-05-19T11:47:06Z</dcterms:created>
  <dcterms:modified xsi:type="dcterms:W3CDTF">2021-11-18T12:02:42Z</dcterms:modified>
</cp:coreProperties>
</file>