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328" r:id="rId3"/>
    <p:sldId id="257" r:id="rId4"/>
    <p:sldId id="319" r:id="rId5"/>
    <p:sldId id="259" r:id="rId6"/>
    <p:sldId id="320" r:id="rId7"/>
    <p:sldId id="261" r:id="rId8"/>
    <p:sldId id="262" r:id="rId9"/>
    <p:sldId id="264" r:id="rId10"/>
    <p:sldId id="321" r:id="rId11"/>
    <p:sldId id="268" r:id="rId12"/>
    <p:sldId id="322" r:id="rId13"/>
    <p:sldId id="272" r:id="rId14"/>
    <p:sldId id="273" r:id="rId15"/>
    <p:sldId id="275" r:id="rId16"/>
    <p:sldId id="323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1"/>
    <p:restoredTop sz="94681"/>
  </p:normalViewPr>
  <p:slideViewPr>
    <p:cSldViewPr snapToGrid="0" snapToObjects="1">
      <p:cViewPr varScale="1">
        <p:scale>
          <a:sx n="90" d="100"/>
          <a:sy n="90" d="100"/>
        </p:scale>
        <p:origin x="23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25400">
              <a:spcBef>
                <a:spcPts val="220"/>
              </a:spcBef>
            </a:pPr>
            <a:fld id="{81D60167-4931-47E6-BA6A-407CBD079E47}" type="slidenum">
              <a:rPr lang="tr-TR" smtClean="0"/>
              <a:pPr marL="25400">
                <a:spcBef>
                  <a:spcPts val="220"/>
                </a:spcBef>
              </a:pPr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01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933" y="2273337"/>
            <a:ext cx="8679915" cy="174872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+mn-lt"/>
              </a:rPr>
              <a:t>GIDALARDA TEMEL İŞLEMLER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421" y="2479095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9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5">
            <a:extLst>
              <a:ext uri="{FF2B5EF4-FFF2-40B4-BE49-F238E27FC236}">
                <a16:creationId xmlns:a16="http://schemas.microsoft.com/office/drawing/2014/main" id="{C3C187E1-C6B1-314E-AE27-05E5838CC5DD}"/>
              </a:ext>
            </a:extLst>
          </p:cNvPr>
          <p:cNvSpPr txBox="1"/>
          <p:nvPr/>
        </p:nvSpPr>
        <p:spPr>
          <a:xfrm>
            <a:off x="6019800" y="963550"/>
            <a:ext cx="4114800" cy="2220480"/>
          </a:xfrm>
          <a:prstGeom prst="rect">
            <a:avLst/>
          </a:prstGeom>
          <a:solidFill>
            <a:srgbClr val="33CCCC"/>
          </a:solidFill>
          <a:ln w="25400">
            <a:solidFill>
              <a:srgbClr val="229494"/>
            </a:solidFill>
          </a:ln>
        </p:spPr>
        <p:txBody>
          <a:bodyPr vert="horz" wrap="square" lIns="0" tIns="65405" rIns="0" bIns="0" rtlCol="0">
            <a:spAutoFit/>
          </a:bodyPr>
          <a:lstStyle/>
          <a:p>
            <a:pPr marL="156210" marR="147320" indent="635" algn="ctr">
              <a:spcBef>
                <a:spcPts val="515"/>
              </a:spcBef>
            </a:pPr>
            <a:r>
              <a:rPr lang="tr-TR" sz="2800" dirty="0">
                <a:latin typeface="American Typewriter" panose="02090604020004020304" pitchFamily="18" charset="0"/>
                <a:cs typeface="Arial"/>
              </a:rPr>
              <a:t>B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elli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 miktarda madde  sisteme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bir 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defada</a:t>
            </a:r>
            <a:r>
              <a:rPr sz="2800" spc="-6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25" dirty="0">
                <a:latin typeface="American Typewriter" panose="02090604020004020304" pitchFamily="18" charset="0"/>
                <a:cs typeface="Arial"/>
              </a:rPr>
              <a:t>girer, 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aynı 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miktarda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madde  sistemden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 çıkar</a:t>
            </a:r>
            <a:r>
              <a:rPr sz="2400" dirty="0">
                <a:latin typeface="American Typewriter" panose="02090604020004020304" pitchFamily="18" charset="0"/>
                <a:cs typeface="Arial"/>
              </a:rPr>
              <a:t>.</a:t>
            </a:r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6EAECD86-33EC-B64F-A716-AC2ED8B1F647}"/>
              </a:ext>
            </a:extLst>
          </p:cNvPr>
          <p:cNvSpPr txBox="1"/>
          <p:nvPr/>
        </p:nvSpPr>
        <p:spPr>
          <a:xfrm>
            <a:off x="6019800" y="3571876"/>
            <a:ext cx="4191000" cy="2221121"/>
          </a:xfrm>
          <a:prstGeom prst="rect">
            <a:avLst/>
          </a:prstGeom>
          <a:solidFill>
            <a:srgbClr val="33CCCC"/>
          </a:solidFill>
          <a:ln w="25400">
            <a:solidFill>
              <a:srgbClr val="229494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115570" marR="111760" algn="ctr">
              <a:spcBef>
                <a:spcPts val="520"/>
              </a:spcBef>
            </a:pP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B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elli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 bir 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zaman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dilimi baz  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olarak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alın</a:t>
            </a:r>
            <a:r>
              <a:rPr lang="tr-TR" sz="2800" dirty="0" err="1">
                <a:latin typeface="American Typewriter" panose="02090604020004020304" pitchFamily="18" charset="0"/>
                <a:cs typeface="Arial"/>
              </a:rPr>
              <a:t>ır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,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kütle  denklikleri 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kesikli 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sistemlerdeki gibi</a:t>
            </a:r>
            <a:r>
              <a:rPr sz="2800" spc="-3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20" dirty="0">
                <a:latin typeface="American Typewriter" panose="02090604020004020304" pitchFamily="18" charset="0"/>
                <a:cs typeface="Arial"/>
              </a:rPr>
              <a:t>yapılır.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92C012A9-A4AC-3D41-96CB-4C36C1DC5F91}"/>
              </a:ext>
            </a:extLst>
          </p:cNvPr>
          <p:cNvSpPr txBox="1">
            <a:spLocks/>
          </p:cNvSpPr>
          <p:nvPr/>
        </p:nvSpPr>
        <p:spPr>
          <a:xfrm>
            <a:off x="468352" y="813529"/>
            <a:ext cx="4130774" cy="1871666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12700" marR="5080" indent="281940">
              <a:lnSpc>
                <a:spcPct val="100000"/>
              </a:lnSpc>
              <a:spcBef>
                <a:spcPts val="95"/>
              </a:spcBef>
            </a:pP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Kesikli  sis</a:t>
            </a:r>
            <a:r>
              <a:rPr lang="tr-TR" spc="5" dirty="0">
                <a:solidFill>
                  <a:schemeClr val="tx1"/>
                </a:solidFill>
                <a:latin typeface="American Typewriter" panose="02090604020004020304" pitchFamily="18" charset="0"/>
              </a:rPr>
              <a:t>t</a:t>
            </a: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em</a:t>
            </a:r>
            <a:r>
              <a:rPr lang="tr-TR" spc="-20" dirty="0">
                <a:solidFill>
                  <a:schemeClr val="tx1"/>
                </a:solidFill>
                <a:latin typeface="American Typewriter" panose="02090604020004020304" pitchFamily="18" charset="0"/>
              </a:rPr>
              <a:t>d</a:t>
            </a: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e</a:t>
            </a:r>
          </a:p>
          <a:p>
            <a:pPr marL="12700" marR="5080" indent="281940">
              <a:lnSpc>
                <a:spcPct val="100000"/>
              </a:lnSpc>
              <a:spcBef>
                <a:spcPts val="95"/>
              </a:spcBef>
            </a:pP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(</a:t>
            </a:r>
            <a:r>
              <a:rPr lang="tr-TR" spc="-5" dirty="0" err="1">
                <a:solidFill>
                  <a:schemeClr val="tx1"/>
                </a:solidFill>
                <a:latin typeface="American Typewriter" panose="02090604020004020304" pitchFamily="18" charset="0"/>
              </a:rPr>
              <a:t>Diskontinü</a:t>
            </a: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)</a:t>
            </a:r>
            <a:endParaRPr lang="tr-TR" dirty="0">
              <a:solidFill>
                <a:schemeClr val="tx1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E73D6544-14DF-8947-9CDD-98257B57791C}"/>
              </a:ext>
            </a:extLst>
          </p:cNvPr>
          <p:cNvSpPr/>
          <p:nvPr/>
        </p:nvSpPr>
        <p:spPr>
          <a:xfrm>
            <a:off x="4810640" y="1606487"/>
            <a:ext cx="786130" cy="285750"/>
          </a:xfrm>
          <a:custGeom>
            <a:avLst/>
            <a:gdLst/>
            <a:ahLst/>
            <a:cxnLst/>
            <a:rect l="l" t="t" r="r" b="b"/>
            <a:pathLst>
              <a:path w="786129" h="285750">
                <a:moveTo>
                  <a:pt x="643001" y="0"/>
                </a:moveTo>
                <a:lnTo>
                  <a:pt x="643001" y="71500"/>
                </a:lnTo>
                <a:lnTo>
                  <a:pt x="0" y="71500"/>
                </a:lnTo>
                <a:lnTo>
                  <a:pt x="0" y="214375"/>
                </a:lnTo>
                <a:lnTo>
                  <a:pt x="643001" y="214375"/>
                </a:lnTo>
                <a:lnTo>
                  <a:pt x="643001" y="285750"/>
                </a:lnTo>
                <a:lnTo>
                  <a:pt x="785876" y="142875"/>
                </a:lnTo>
                <a:lnTo>
                  <a:pt x="643001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5377CEC8-84B2-304E-A5A6-19522076200C}"/>
              </a:ext>
            </a:extLst>
          </p:cNvPr>
          <p:cNvSpPr/>
          <p:nvPr/>
        </p:nvSpPr>
        <p:spPr>
          <a:xfrm>
            <a:off x="4810640" y="4682436"/>
            <a:ext cx="786130" cy="285750"/>
          </a:xfrm>
          <a:custGeom>
            <a:avLst/>
            <a:gdLst/>
            <a:ahLst/>
            <a:cxnLst/>
            <a:rect l="l" t="t" r="r" b="b"/>
            <a:pathLst>
              <a:path w="786129" h="285750">
                <a:moveTo>
                  <a:pt x="643001" y="0"/>
                </a:moveTo>
                <a:lnTo>
                  <a:pt x="643001" y="71500"/>
                </a:lnTo>
                <a:lnTo>
                  <a:pt x="0" y="71500"/>
                </a:lnTo>
                <a:lnTo>
                  <a:pt x="0" y="214375"/>
                </a:lnTo>
                <a:lnTo>
                  <a:pt x="643001" y="214375"/>
                </a:lnTo>
                <a:lnTo>
                  <a:pt x="643001" y="285750"/>
                </a:lnTo>
                <a:lnTo>
                  <a:pt x="785876" y="142875"/>
                </a:lnTo>
                <a:lnTo>
                  <a:pt x="643001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5DEBC7A8-B38F-CA45-91F5-41A13FD278F8}"/>
              </a:ext>
            </a:extLst>
          </p:cNvPr>
          <p:cNvSpPr txBox="1">
            <a:spLocks/>
          </p:cNvSpPr>
          <p:nvPr/>
        </p:nvSpPr>
        <p:spPr>
          <a:xfrm>
            <a:off x="847492" y="3746603"/>
            <a:ext cx="3372493" cy="1871666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12700" marR="5080" indent="281940">
              <a:lnSpc>
                <a:spcPct val="100000"/>
              </a:lnSpc>
              <a:spcBef>
                <a:spcPts val="95"/>
              </a:spcBef>
            </a:pP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Sürekli  sis</a:t>
            </a:r>
            <a:r>
              <a:rPr lang="tr-TR" spc="5" dirty="0">
                <a:solidFill>
                  <a:schemeClr val="tx1"/>
                </a:solidFill>
                <a:latin typeface="American Typewriter" panose="02090604020004020304" pitchFamily="18" charset="0"/>
              </a:rPr>
              <a:t>t</a:t>
            </a: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em</a:t>
            </a:r>
            <a:r>
              <a:rPr lang="tr-TR" spc="-20" dirty="0">
                <a:solidFill>
                  <a:schemeClr val="tx1"/>
                </a:solidFill>
                <a:latin typeface="American Typewriter" panose="02090604020004020304" pitchFamily="18" charset="0"/>
              </a:rPr>
              <a:t>d</a:t>
            </a: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e</a:t>
            </a:r>
          </a:p>
          <a:p>
            <a:pPr marL="12700" marR="5080" indent="281940">
              <a:lnSpc>
                <a:spcPct val="100000"/>
              </a:lnSpc>
              <a:spcBef>
                <a:spcPts val="95"/>
              </a:spcBef>
            </a:pP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(</a:t>
            </a:r>
            <a:r>
              <a:rPr lang="tr-TR" spc="-5" dirty="0" err="1">
                <a:solidFill>
                  <a:schemeClr val="tx1"/>
                </a:solidFill>
                <a:latin typeface="American Typewriter" panose="02090604020004020304" pitchFamily="18" charset="0"/>
              </a:rPr>
              <a:t>Kontinü</a:t>
            </a:r>
            <a:r>
              <a:rPr lang="tr-TR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)</a:t>
            </a:r>
            <a:endParaRPr lang="tr-TR" dirty="0">
              <a:solidFill>
                <a:schemeClr val="tx1"/>
              </a:solidFill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323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4538517" y="1844134"/>
            <a:ext cx="7722526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3200" spc="-5" dirty="0">
                <a:latin typeface="American Typewriter" panose="02090604020004020304" pitchFamily="18" charset="0"/>
                <a:cs typeface="Arial"/>
              </a:rPr>
              <a:t>Kütle denklikleri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oluşturulmadan</a:t>
            </a:r>
            <a:r>
              <a:rPr sz="3200" spc="-4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önce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95326" y="3984631"/>
            <a:ext cx="758444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Sistem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göz </a:t>
            </a:r>
            <a:r>
              <a:rPr sz="3200" spc="-10" dirty="0">
                <a:latin typeface="American Typewriter" panose="02090604020004020304" pitchFamily="18" charset="0"/>
                <a:cs typeface="Arial"/>
              </a:rPr>
              <a:t>önüne alınarak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akış</a:t>
            </a:r>
            <a:r>
              <a:rPr sz="3200" spc="-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diyagramı</a:t>
            </a:r>
            <a:r>
              <a:rPr lang="tr-TR" sz="32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oluşturulur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!!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982362" y="2702834"/>
            <a:ext cx="571500" cy="929005"/>
          </a:xfrm>
          <a:custGeom>
            <a:avLst/>
            <a:gdLst/>
            <a:ahLst/>
            <a:cxnLst/>
            <a:rect l="l" t="t" r="r" b="b"/>
            <a:pathLst>
              <a:path w="571500" h="929004">
                <a:moveTo>
                  <a:pt x="571500" y="643001"/>
                </a:moveTo>
                <a:lnTo>
                  <a:pt x="0" y="643001"/>
                </a:lnTo>
                <a:lnTo>
                  <a:pt x="285750" y="928624"/>
                </a:lnTo>
                <a:lnTo>
                  <a:pt x="571500" y="643001"/>
                </a:lnTo>
                <a:close/>
              </a:path>
              <a:path w="571500" h="929004">
                <a:moveTo>
                  <a:pt x="428625" y="0"/>
                </a:moveTo>
                <a:lnTo>
                  <a:pt x="142875" y="0"/>
                </a:lnTo>
                <a:lnTo>
                  <a:pt x="142875" y="643001"/>
                </a:lnTo>
                <a:lnTo>
                  <a:pt x="428625" y="643001"/>
                </a:lnTo>
                <a:lnTo>
                  <a:pt x="42862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1D2FA762-AD8F-5647-86C9-5CE4BCC75F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88631" y="3017736"/>
            <a:ext cx="3498979" cy="11208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0" dirty="0">
                <a:solidFill>
                  <a:schemeClr val="bg1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dirty="0">
                <a:solidFill>
                  <a:schemeClr val="bg1"/>
                </a:solidFill>
                <a:latin typeface="American Typewriter" panose="02090604020004020304" pitchFamily="18" charset="0"/>
              </a:rPr>
              <a:t>Proses </a:t>
            </a:r>
            <a:r>
              <a:rPr sz="3600" spc="-5" dirty="0" err="1">
                <a:solidFill>
                  <a:schemeClr val="bg1"/>
                </a:solidFill>
                <a:latin typeface="American Typewriter" panose="02090604020004020304" pitchFamily="18" charset="0"/>
              </a:rPr>
              <a:t>akış</a:t>
            </a:r>
            <a:r>
              <a:rPr sz="3600" spc="-55" dirty="0">
                <a:solidFill>
                  <a:schemeClr val="bg1"/>
                </a:solidFill>
                <a:latin typeface="American Typewriter" panose="02090604020004020304" pitchFamily="18" charset="0"/>
              </a:rPr>
              <a:t> </a:t>
            </a:r>
            <a:br>
              <a:rPr lang="tr-TR" sz="3600" spc="-55" dirty="0">
                <a:solidFill>
                  <a:schemeClr val="bg1"/>
                </a:solidFill>
                <a:latin typeface="American Typewriter" panose="02090604020004020304" pitchFamily="18" charset="0"/>
              </a:rPr>
            </a:br>
            <a:r>
              <a:rPr sz="3600" spc="-5" dirty="0" err="1">
                <a:solidFill>
                  <a:schemeClr val="bg1"/>
                </a:solidFill>
                <a:latin typeface="American Typewriter" panose="02090604020004020304" pitchFamily="18" charset="0"/>
              </a:rPr>
              <a:t>diyagramları</a:t>
            </a:r>
            <a:endParaRPr sz="3600" dirty="0">
              <a:solidFill>
                <a:schemeClr val="bg1"/>
              </a:solidFill>
              <a:latin typeface="American Typewriter" panose="02090604020004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4046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bject 15">
            <a:extLst>
              <a:ext uri="{FF2B5EF4-FFF2-40B4-BE49-F238E27FC236}">
                <a16:creationId xmlns:a16="http://schemas.microsoft.com/office/drawing/2014/main" id="{5C194188-6BE8-0441-BB2B-38482730C6DF}"/>
              </a:ext>
            </a:extLst>
          </p:cNvPr>
          <p:cNvSpPr/>
          <p:nvPr/>
        </p:nvSpPr>
        <p:spPr>
          <a:xfrm>
            <a:off x="8185229" y="3511481"/>
            <a:ext cx="1608848" cy="908408"/>
          </a:xfrm>
          <a:custGeom>
            <a:avLst/>
            <a:gdLst/>
            <a:ahLst/>
            <a:cxnLst/>
            <a:rect l="l" t="t" r="r" b="b"/>
            <a:pathLst>
              <a:path w="1252854" h="857250">
                <a:moveTo>
                  <a:pt x="0" y="857250"/>
                </a:moveTo>
                <a:lnTo>
                  <a:pt x="1252537" y="857250"/>
                </a:lnTo>
                <a:lnTo>
                  <a:pt x="1252537" y="0"/>
                </a:lnTo>
                <a:lnTo>
                  <a:pt x="0" y="0"/>
                </a:lnTo>
                <a:lnTo>
                  <a:pt x="0" y="85725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15">
            <a:extLst>
              <a:ext uri="{FF2B5EF4-FFF2-40B4-BE49-F238E27FC236}">
                <a16:creationId xmlns:a16="http://schemas.microsoft.com/office/drawing/2014/main" id="{E02E66D4-C1AB-4041-BCFF-0064029FD358}"/>
              </a:ext>
            </a:extLst>
          </p:cNvPr>
          <p:cNvSpPr/>
          <p:nvPr/>
        </p:nvSpPr>
        <p:spPr>
          <a:xfrm>
            <a:off x="6137230" y="3475840"/>
            <a:ext cx="1608848" cy="908408"/>
          </a:xfrm>
          <a:custGeom>
            <a:avLst/>
            <a:gdLst/>
            <a:ahLst/>
            <a:cxnLst/>
            <a:rect l="l" t="t" r="r" b="b"/>
            <a:pathLst>
              <a:path w="1252854" h="857250">
                <a:moveTo>
                  <a:pt x="0" y="857250"/>
                </a:moveTo>
                <a:lnTo>
                  <a:pt x="1252537" y="857250"/>
                </a:lnTo>
                <a:lnTo>
                  <a:pt x="1252537" y="0"/>
                </a:lnTo>
                <a:lnTo>
                  <a:pt x="0" y="0"/>
                </a:lnTo>
                <a:lnTo>
                  <a:pt x="0" y="857250"/>
                </a:lnTo>
                <a:close/>
              </a:path>
            </a:pathLst>
          </a:custGeom>
          <a:solidFill>
            <a:srgbClr val="FF90BE"/>
          </a:solidFill>
        </p:spPr>
        <p:txBody>
          <a:bodyPr wrap="square" lIns="0" tIns="0" rIns="0" bIns="0" rtlCol="0"/>
          <a:lstStyle/>
          <a:p>
            <a:endParaRPr b="1"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835024" y="535036"/>
            <a:ext cx="8130540" cy="112331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Kristalizasyon </a:t>
            </a:r>
            <a:r>
              <a:rPr sz="360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işlemine </a:t>
            </a:r>
            <a:r>
              <a:rPr sz="36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ilişkin</a:t>
            </a:r>
            <a:r>
              <a:rPr sz="3600" spc="-4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sz="360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proses</a:t>
            </a:r>
          </a:p>
          <a:p>
            <a:pPr algn="ctr">
              <a:lnSpc>
                <a:spcPct val="100000"/>
              </a:lnSpc>
            </a:pPr>
            <a:r>
              <a:rPr sz="3600" spc="-900" dirty="0">
                <a:solidFill>
                  <a:schemeClr val="accent1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akış diyagramı</a:t>
            </a:r>
            <a:r>
              <a:rPr sz="3600" spc="-1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sz="360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:</a:t>
            </a:r>
            <a:endParaRPr sz="3600" dirty="0">
              <a:solidFill>
                <a:schemeClr val="accent1"/>
              </a:solidFill>
              <a:latin typeface="American Typewriter" panose="02090604020004020304" pitchFamily="18" charset="0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03601" y="3518071"/>
            <a:ext cx="1447800" cy="857250"/>
          </a:xfrm>
          <a:custGeom>
            <a:avLst/>
            <a:gdLst/>
            <a:ahLst/>
            <a:cxnLst/>
            <a:rect l="l" t="t" r="r" b="b"/>
            <a:pathLst>
              <a:path w="1447800" h="857250">
                <a:moveTo>
                  <a:pt x="0" y="857250"/>
                </a:moveTo>
                <a:lnTo>
                  <a:pt x="1447800" y="857250"/>
                </a:lnTo>
                <a:lnTo>
                  <a:pt x="1447800" y="0"/>
                </a:lnTo>
                <a:lnTo>
                  <a:pt x="0" y="0"/>
                </a:lnTo>
                <a:lnTo>
                  <a:pt x="0" y="85725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64829" y="3770707"/>
            <a:ext cx="212469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tr-TR" sz="1400" b="1" dirty="0">
                <a:latin typeface="Arial"/>
                <a:cs typeface="Arial"/>
              </a:rPr>
              <a:t>EVAPORASYON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089231" y="3475840"/>
            <a:ext cx="1608848" cy="908408"/>
          </a:xfrm>
          <a:custGeom>
            <a:avLst/>
            <a:gdLst/>
            <a:ahLst/>
            <a:cxnLst/>
            <a:rect l="l" t="t" r="r" b="b"/>
            <a:pathLst>
              <a:path w="1252854" h="857250">
                <a:moveTo>
                  <a:pt x="0" y="857250"/>
                </a:moveTo>
                <a:lnTo>
                  <a:pt x="1252537" y="857250"/>
                </a:lnTo>
                <a:lnTo>
                  <a:pt x="1252537" y="0"/>
                </a:lnTo>
                <a:lnTo>
                  <a:pt x="0" y="0"/>
                </a:lnTo>
                <a:lnTo>
                  <a:pt x="0" y="857250"/>
                </a:lnTo>
                <a:close/>
              </a:path>
            </a:pathLst>
          </a:custGeom>
          <a:solidFill>
            <a:srgbClr val="99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-152484" y="3625662"/>
            <a:ext cx="198750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0" algn="ctr">
              <a:spcBef>
                <a:spcPts val="100"/>
              </a:spcBef>
            </a:pPr>
            <a:r>
              <a:rPr spc="-50" dirty="0" err="1">
                <a:latin typeface="American Typewriter" panose="02090604020004020304" pitchFamily="18" charset="0"/>
                <a:cs typeface="Arial"/>
              </a:rPr>
              <a:t>Sey</a:t>
            </a:r>
            <a:r>
              <a:rPr lang="tr-TR" spc="-50" dirty="0" err="1">
                <a:latin typeface="American Typewriter" panose="02090604020004020304" pitchFamily="18" charset="0"/>
                <a:cs typeface="Arial"/>
              </a:rPr>
              <a:t>reltilmiş</a:t>
            </a:r>
            <a:r>
              <a:rPr spc="-50" dirty="0">
                <a:latin typeface="American Typewriter" panose="02090604020004020304" pitchFamily="18" charset="0"/>
                <a:cs typeface="Arial"/>
              </a:rPr>
              <a:t>  </a:t>
            </a:r>
            <a:r>
              <a:rPr lang="tr-TR" spc="-50" dirty="0">
                <a:latin typeface="American Typewriter" panose="02090604020004020304" pitchFamily="18" charset="0"/>
                <a:cs typeface="Arial"/>
              </a:rPr>
              <a:t>Ş</a:t>
            </a:r>
            <a:r>
              <a:rPr dirty="0" err="1">
                <a:latin typeface="American Typewriter" panose="02090604020004020304" pitchFamily="18" charset="0"/>
                <a:cs typeface="Arial"/>
              </a:rPr>
              <a:t>ek</a:t>
            </a:r>
            <a:r>
              <a:rPr spc="-10" dirty="0" err="1">
                <a:latin typeface="American Typewriter" panose="02090604020004020304" pitchFamily="18" charset="0"/>
                <a:cs typeface="Arial"/>
              </a:rPr>
              <a:t>e</a:t>
            </a:r>
            <a:r>
              <a:rPr dirty="0" err="1">
                <a:latin typeface="American Typewriter" panose="02090604020004020304" pitchFamily="18" charset="0"/>
                <a:cs typeface="Arial"/>
              </a:rPr>
              <a:t>r</a:t>
            </a:r>
            <a:r>
              <a:rPr lang="tr-TR" dirty="0">
                <a:latin typeface="American Typewriter" panose="02090604020004020304" pitchFamily="18" charset="0"/>
                <a:cs typeface="Arial"/>
              </a:rPr>
              <a:t> Çözeltisi</a:t>
            </a:r>
            <a:endParaRPr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233228" y="3682594"/>
            <a:ext cx="1799144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95"/>
              </a:spcBef>
            </a:pPr>
            <a:r>
              <a:rPr spc="-45" dirty="0">
                <a:latin typeface="American Typewriter" panose="02090604020004020304" pitchFamily="18" charset="0"/>
                <a:cs typeface="Arial"/>
              </a:rPr>
              <a:t>Kur</a:t>
            </a:r>
            <a:r>
              <a:rPr lang="tr-TR" spc="-45" dirty="0">
                <a:latin typeface="American Typewriter" panose="02090604020004020304" pitchFamily="18" charset="0"/>
                <a:cs typeface="Arial"/>
              </a:rPr>
              <a:t>utulmuş</a:t>
            </a:r>
            <a:r>
              <a:rPr spc="-4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pc="-5" dirty="0" err="1">
                <a:latin typeface="American Typewriter" panose="02090604020004020304" pitchFamily="18" charset="0"/>
                <a:cs typeface="Arial"/>
              </a:rPr>
              <a:t>Kris</a:t>
            </a:r>
            <a:r>
              <a:rPr dirty="0" err="1">
                <a:latin typeface="American Typewriter" panose="02090604020004020304" pitchFamily="18" charset="0"/>
                <a:cs typeface="Arial"/>
              </a:rPr>
              <a:t>t</a:t>
            </a:r>
            <a:r>
              <a:rPr lang="tr-TR" dirty="0">
                <a:latin typeface="American Typewriter" panose="02090604020004020304" pitchFamily="18" charset="0"/>
                <a:cs typeface="Arial"/>
              </a:rPr>
              <a:t>al şeker</a:t>
            </a:r>
            <a:endParaRPr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780569" y="3800783"/>
            <a:ext cx="390525" cy="257175"/>
          </a:xfrm>
          <a:custGeom>
            <a:avLst/>
            <a:gdLst/>
            <a:ahLst/>
            <a:cxnLst/>
            <a:rect l="l" t="t" r="r" b="b"/>
            <a:pathLst>
              <a:path w="390525" h="257175">
                <a:moveTo>
                  <a:pt x="262000" y="0"/>
                </a:moveTo>
                <a:lnTo>
                  <a:pt x="262000" y="64388"/>
                </a:lnTo>
                <a:lnTo>
                  <a:pt x="0" y="64388"/>
                </a:lnTo>
                <a:lnTo>
                  <a:pt x="0" y="192912"/>
                </a:lnTo>
                <a:lnTo>
                  <a:pt x="262000" y="192912"/>
                </a:lnTo>
                <a:lnTo>
                  <a:pt x="262000" y="257175"/>
                </a:lnTo>
                <a:lnTo>
                  <a:pt x="390525" y="128650"/>
                </a:lnTo>
                <a:lnTo>
                  <a:pt x="26200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580257" y="3800783"/>
            <a:ext cx="390525" cy="257175"/>
          </a:xfrm>
          <a:custGeom>
            <a:avLst/>
            <a:gdLst/>
            <a:ahLst/>
            <a:cxnLst/>
            <a:rect l="l" t="t" r="r" b="b"/>
            <a:pathLst>
              <a:path w="390525" h="257175">
                <a:moveTo>
                  <a:pt x="262000" y="0"/>
                </a:moveTo>
                <a:lnTo>
                  <a:pt x="262000" y="64262"/>
                </a:lnTo>
                <a:lnTo>
                  <a:pt x="0" y="64262"/>
                </a:lnTo>
                <a:lnTo>
                  <a:pt x="0" y="192912"/>
                </a:lnTo>
                <a:lnTo>
                  <a:pt x="262000" y="192912"/>
                </a:lnTo>
                <a:lnTo>
                  <a:pt x="262000" y="257175"/>
                </a:lnTo>
                <a:lnTo>
                  <a:pt x="390525" y="128524"/>
                </a:lnTo>
                <a:lnTo>
                  <a:pt x="26200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89883" y="3780486"/>
            <a:ext cx="390525" cy="257175"/>
          </a:xfrm>
          <a:custGeom>
            <a:avLst/>
            <a:gdLst/>
            <a:ahLst/>
            <a:cxnLst/>
            <a:rect l="l" t="t" r="r" b="b"/>
            <a:pathLst>
              <a:path w="390525" h="257175">
                <a:moveTo>
                  <a:pt x="262000" y="0"/>
                </a:moveTo>
                <a:lnTo>
                  <a:pt x="262000" y="64262"/>
                </a:lnTo>
                <a:lnTo>
                  <a:pt x="0" y="64262"/>
                </a:lnTo>
                <a:lnTo>
                  <a:pt x="0" y="192912"/>
                </a:lnTo>
                <a:lnTo>
                  <a:pt x="262000" y="192912"/>
                </a:lnTo>
                <a:lnTo>
                  <a:pt x="262000" y="257175"/>
                </a:lnTo>
                <a:lnTo>
                  <a:pt x="390525" y="128524"/>
                </a:lnTo>
                <a:lnTo>
                  <a:pt x="26200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809672" y="3792174"/>
            <a:ext cx="390525" cy="257175"/>
          </a:xfrm>
          <a:custGeom>
            <a:avLst/>
            <a:gdLst/>
            <a:ahLst/>
            <a:cxnLst/>
            <a:rect l="l" t="t" r="r" b="b"/>
            <a:pathLst>
              <a:path w="390525" h="257175">
                <a:moveTo>
                  <a:pt x="262000" y="0"/>
                </a:moveTo>
                <a:lnTo>
                  <a:pt x="262000" y="64388"/>
                </a:lnTo>
                <a:lnTo>
                  <a:pt x="0" y="64388"/>
                </a:lnTo>
                <a:lnTo>
                  <a:pt x="0" y="192912"/>
                </a:lnTo>
                <a:lnTo>
                  <a:pt x="262000" y="192912"/>
                </a:lnTo>
                <a:lnTo>
                  <a:pt x="262000" y="257175"/>
                </a:lnTo>
                <a:lnTo>
                  <a:pt x="390525" y="128650"/>
                </a:lnTo>
                <a:lnTo>
                  <a:pt x="26200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882338" y="3117561"/>
            <a:ext cx="214629" cy="342900"/>
          </a:xfrm>
          <a:custGeom>
            <a:avLst/>
            <a:gdLst/>
            <a:ahLst/>
            <a:cxnLst/>
            <a:rect l="l" t="t" r="r" b="b"/>
            <a:pathLst>
              <a:path w="214629" h="342900">
                <a:moveTo>
                  <a:pt x="160781" y="107187"/>
                </a:moveTo>
                <a:lnTo>
                  <a:pt x="53594" y="107187"/>
                </a:lnTo>
                <a:lnTo>
                  <a:pt x="53594" y="342900"/>
                </a:lnTo>
                <a:lnTo>
                  <a:pt x="160781" y="342900"/>
                </a:lnTo>
                <a:lnTo>
                  <a:pt x="160781" y="107187"/>
                </a:lnTo>
                <a:close/>
              </a:path>
              <a:path w="214629" h="342900">
                <a:moveTo>
                  <a:pt x="107188" y="0"/>
                </a:moveTo>
                <a:lnTo>
                  <a:pt x="0" y="107187"/>
                </a:lnTo>
                <a:lnTo>
                  <a:pt x="214375" y="107187"/>
                </a:lnTo>
                <a:lnTo>
                  <a:pt x="107188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644411" y="3061078"/>
            <a:ext cx="219139" cy="381932"/>
          </a:xfrm>
          <a:custGeom>
            <a:avLst/>
            <a:gdLst/>
            <a:ahLst/>
            <a:cxnLst/>
            <a:rect l="l" t="t" r="r" b="b"/>
            <a:pathLst>
              <a:path w="214630" h="342900">
                <a:moveTo>
                  <a:pt x="160655" y="107187"/>
                </a:moveTo>
                <a:lnTo>
                  <a:pt x="53467" y="107187"/>
                </a:lnTo>
                <a:lnTo>
                  <a:pt x="53467" y="342900"/>
                </a:lnTo>
                <a:lnTo>
                  <a:pt x="160655" y="342900"/>
                </a:lnTo>
                <a:lnTo>
                  <a:pt x="160655" y="107187"/>
                </a:lnTo>
                <a:close/>
              </a:path>
              <a:path w="214630" h="342900">
                <a:moveTo>
                  <a:pt x="107061" y="0"/>
                </a:moveTo>
                <a:lnTo>
                  <a:pt x="0" y="107187"/>
                </a:lnTo>
                <a:lnTo>
                  <a:pt x="214249" y="107187"/>
                </a:lnTo>
                <a:lnTo>
                  <a:pt x="107061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39">
            <a:extLst>
              <a:ext uri="{FF2B5EF4-FFF2-40B4-BE49-F238E27FC236}">
                <a16:creationId xmlns:a16="http://schemas.microsoft.com/office/drawing/2014/main" id="{43CFF0FD-818A-664B-82DB-097D3CFDEBDD}"/>
              </a:ext>
            </a:extLst>
          </p:cNvPr>
          <p:cNvSpPr/>
          <p:nvPr/>
        </p:nvSpPr>
        <p:spPr>
          <a:xfrm>
            <a:off x="5733956" y="3792174"/>
            <a:ext cx="390525" cy="257175"/>
          </a:xfrm>
          <a:custGeom>
            <a:avLst/>
            <a:gdLst/>
            <a:ahLst/>
            <a:cxnLst/>
            <a:rect l="l" t="t" r="r" b="b"/>
            <a:pathLst>
              <a:path w="390525" h="257175">
                <a:moveTo>
                  <a:pt x="262000" y="0"/>
                </a:moveTo>
                <a:lnTo>
                  <a:pt x="262000" y="64262"/>
                </a:lnTo>
                <a:lnTo>
                  <a:pt x="0" y="64262"/>
                </a:lnTo>
                <a:lnTo>
                  <a:pt x="0" y="192912"/>
                </a:lnTo>
                <a:lnTo>
                  <a:pt x="262000" y="192912"/>
                </a:lnTo>
                <a:lnTo>
                  <a:pt x="262000" y="257175"/>
                </a:lnTo>
                <a:lnTo>
                  <a:pt x="390525" y="128524"/>
                </a:lnTo>
                <a:lnTo>
                  <a:pt x="26200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39">
            <a:extLst>
              <a:ext uri="{FF2B5EF4-FFF2-40B4-BE49-F238E27FC236}">
                <a16:creationId xmlns:a16="http://schemas.microsoft.com/office/drawing/2014/main" id="{3068AD3F-06BF-C841-9AAB-D4D4C45FEC01}"/>
              </a:ext>
            </a:extLst>
          </p:cNvPr>
          <p:cNvSpPr/>
          <p:nvPr/>
        </p:nvSpPr>
        <p:spPr>
          <a:xfrm rot="5400000">
            <a:off x="6791947" y="4497948"/>
            <a:ext cx="390525" cy="257175"/>
          </a:xfrm>
          <a:custGeom>
            <a:avLst/>
            <a:gdLst/>
            <a:ahLst/>
            <a:cxnLst/>
            <a:rect l="l" t="t" r="r" b="b"/>
            <a:pathLst>
              <a:path w="390525" h="257175">
                <a:moveTo>
                  <a:pt x="262000" y="0"/>
                </a:moveTo>
                <a:lnTo>
                  <a:pt x="262000" y="64262"/>
                </a:lnTo>
                <a:lnTo>
                  <a:pt x="0" y="64262"/>
                </a:lnTo>
                <a:lnTo>
                  <a:pt x="0" y="192912"/>
                </a:lnTo>
                <a:lnTo>
                  <a:pt x="262000" y="192912"/>
                </a:lnTo>
                <a:lnTo>
                  <a:pt x="262000" y="257175"/>
                </a:lnTo>
                <a:lnTo>
                  <a:pt x="390525" y="128524"/>
                </a:lnTo>
                <a:lnTo>
                  <a:pt x="26200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4">
            <a:extLst>
              <a:ext uri="{FF2B5EF4-FFF2-40B4-BE49-F238E27FC236}">
                <a16:creationId xmlns:a16="http://schemas.microsoft.com/office/drawing/2014/main" id="{37FE7EC9-D3BA-1245-9050-8622100ACA9A}"/>
              </a:ext>
            </a:extLst>
          </p:cNvPr>
          <p:cNvSpPr txBox="1"/>
          <p:nvPr/>
        </p:nvSpPr>
        <p:spPr>
          <a:xfrm>
            <a:off x="4150511" y="3792174"/>
            <a:ext cx="212469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tr-TR" sz="1400" b="1" dirty="0">
                <a:latin typeface="Arial"/>
                <a:cs typeface="Arial"/>
              </a:rPr>
              <a:t>KRİSTALİZASYON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55" name="object 14">
            <a:extLst>
              <a:ext uri="{FF2B5EF4-FFF2-40B4-BE49-F238E27FC236}">
                <a16:creationId xmlns:a16="http://schemas.microsoft.com/office/drawing/2014/main" id="{73AD300E-E3AF-B743-B528-A5C353517CF5}"/>
              </a:ext>
            </a:extLst>
          </p:cNvPr>
          <p:cNvSpPr txBox="1"/>
          <p:nvPr/>
        </p:nvSpPr>
        <p:spPr>
          <a:xfrm>
            <a:off x="6421746" y="3792397"/>
            <a:ext cx="212469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tr-TR" sz="1400" b="1" dirty="0">
                <a:latin typeface="Arial"/>
                <a:cs typeface="Arial"/>
              </a:rPr>
              <a:t>SANTRİFÜJ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56" name="object 14">
            <a:extLst>
              <a:ext uri="{FF2B5EF4-FFF2-40B4-BE49-F238E27FC236}">
                <a16:creationId xmlns:a16="http://schemas.microsoft.com/office/drawing/2014/main" id="{4FD1811B-8AC2-394A-830E-F34E9EF341D6}"/>
              </a:ext>
            </a:extLst>
          </p:cNvPr>
          <p:cNvSpPr txBox="1"/>
          <p:nvPr/>
        </p:nvSpPr>
        <p:spPr>
          <a:xfrm>
            <a:off x="8533550" y="3780486"/>
            <a:ext cx="212469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tr-TR" sz="1400" b="1" dirty="0">
                <a:latin typeface="Arial"/>
                <a:cs typeface="Arial"/>
              </a:rPr>
              <a:t>KURUTMA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59" name="object 30">
            <a:extLst>
              <a:ext uri="{FF2B5EF4-FFF2-40B4-BE49-F238E27FC236}">
                <a16:creationId xmlns:a16="http://schemas.microsoft.com/office/drawing/2014/main" id="{2BE19FFB-E77E-3D47-AEE9-EB89037F8701}"/>
              </a:ext>
            </a:extLst>
          </p:cNvPr>
          <p:cNvSpPr txBox="1"/>
          <p:nvPr/>
        </p:nvSpPr>
        <p:spPr>
          <a:xfrm>
            <a:off x="1733747" y="2693843"/>
            <a:ext cx="198750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0" algn="ctr">
              <a:spcBef>
                <a:spcPts val="100"/>
              </a:spcBef>
            </a:pPr>
            <a:r>
              <a:rPr lang="tr-TR" spc="-50" dirty="0">
                <a:latin typeface="American Typewriter" panose="02090604020004020304" pitchFamily="18" charset="0"/>
                <a:cs typeface="Arial"/>
              </a:rPr>
              <a:t>Su</a:t>
            </a:r>
            <a:endParaRPr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60" name="object 30">
            <a:extLst>
              <a:ext uri="{FF2B5EF4-FFF2-40B4-BE49-F238E27FC236}">
                <a16:creationId xmlns:a16="http://schemas.microsoft.com/office/drawing/2014/main" id="{84E08F25-22B7-C14E-9135-1284563FC5C4}"/>
              </a:ext>
            </a:extLst>
          </p:cNvPr>
          <p:cNvSpPr txBox="1"/>
          <p:nvPr/>
        </p:nvSpPr>
        <p:spPr>
          <a:xfrm>
            <a:off x="5988323" y="5076487"/>
            <a:ext cx="198750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0" algn="ctr">
              <a:spcBef>
                <a:spcPts val="100"/>
              </a:spcBef>
            </a:pPr>
            <a:r>
              <a:rPr lang="tr-TR" spc="-50" dirty="0">
                <a:latin typeface="American Typewriter" panose="02090604020004020304" pitchFamily="18" charset="0"/>
                <a:cs typeface="Arial"/>
              </a:rPr>
              <a:t>Melas</a:t>
            </a:r>
            <a:endParaRPr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61" name="object 30">
            <a:extLst>
              <a:ext uri="{FF2B5EF4-FFF2-40B4-BE49-F238E27FC236}">
                <a16:creationId xmlns:a16="http://schemas.microsoft.com/office/drawing/2014/main" id="{9E0BCD58-7739-0641-9FA9-2906442D5156}"/>
              </a:ext>
            </a:extLst>
          </p:cNvPr>
          <p:cNvSpPr txBox="1"/>
          <p:nvPr/>
        </p:nvSpPr>
        <p:spPr>
          <a:xfrm>
            <a:off x="7975831" y="2736352"/>
            <a:ext cx="198750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0" algn="ctr">
              <a:spcBef>
                <a:spcPts val="100"/>
              </a:spcBef>
            </a:pPr>
            <a:r>
              <a:rPr lang="tr-TR" spc="-50" dirty="0">
                <a:latin typeface="American Typewriter" panose="02090604020004020304" pitchFamily="18" charset="0"/>
                <a:cs typeface="Arial"/>
              </a:rPr>
              <a:t>Su</a:t>
            </a:r>
            <a:endParaRPr dirty="0"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59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3738627" y="3422651"/>
            <a:ext cx="1329055" cy="949325"/>
          </a:xfrm>
          <a:custGeom>
            <a:avLst/>
            <a:gdLst/>
            <a:ahLst/>
            <a:cxnLst/>
            <a:rect l="l" t="t" r="r" b="b"/>
            <a:pathLst>
              <a:path w="1329054" h="949325">
                <a:moveTo>
                  <a:pt x="0" y="949325"/>
                </a:moveTo>
                <a:lnTo>
                  <a:pt x="1328674" y="949325"/>
                </a:lnTo>
                <a:lnTo>
                  <a:pt x="1328674" y="0"/>
                </a:lnTo>
                <a:lnTo>
                  <a:pt x="0" y="0"/>
                </a:lnTo>
                <a:lnTo>
                  <a:pt x="0" y="949325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38627" y="3422651"/>
            <a:ext cx="1329055" cy="949325"/>
          </a:xfrm>
          <a:custGeom>
            <a:avLst/>
            <a:gdLst/>
            <a:ahLst/>
            <a:cxnLst/>
            <a:rect l="l" t="t" r="r" b="b"/>
            <a:pathLst>
              <a:path w="1329054" h="949325">
                <a:moveTo>
                  <a:pt x="0" y="949325"/>
                </a:moveTo>
                <a:lnTo>
                  <a:pt x="1328674" y="949325"/>
                </a:lnTo>
                <a:lnTo>
                  <a:pt x="1328674" y="0"/>
                </a:lnTo>
                <a:lnTo>
                  <a:pt x="0" y="0"/>
                </a:lnTo>
                <a:lnTo>
                  <a:pt x="0" y="94932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869817" y="3753740"/>
            <a:ext cx="10655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Ayıklama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524500" y="3405187"/>
            <a:ext cx="1143000" cy="1167130"/>
          </a:xfrm>
          <a:custGeom>
            <a:avLst/>
            <a:gdLst/>
            <a:ahLst/>
            <a:cxnLst/>
            <a:rect l="l" t="t" r="r" b="b"/>
            <a:pathLst>
              <a:path w="1143000" h="1167129">
                <a:moveTo>
                  <a:pt x="0" y="1166812"/>
                </a:moveTo>
                <a:lnTo>
                  <a:pt x="1143000" y="1166812"/>
                </a:lnTo>
                <a:lnTo>
                  <a:pt x="1143000" y="0"/>
                </a:lnTo>
                <a:lnTo>
                  <a:pt x="0" y="0"/>
                </a:lnTo>
                <a:lnTo>
                  <a:pt x="0" y="1166812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24500" y="3405187"/>
            <a:ext cx="1143000" cy="1167130"/>
          </a:xfrm>
          <a:custGeom>
            <a:avLst/>
            <a:gdLst/>
            <a:ahLst/>
            <a:cxnLst/>
            <a:rect l="l" t="t" r="r" b="b"/>
            <a:pathLst>
              <a:path w="1143000" h="1167129">
                <a:moveTo>
                  <a:pt x="0" y="1166812"/>
                </a:moveTo>
                <a:lnTo>
                  <a:pt x="1143000" y="1166812"/>
                </a:lnTo>
                <a:lnTo>
                  <a:pt x="1143000" y="0"/>
                </a:lnTo>
                <a:lnTo>
                  <a:pt x="0" y="0"/>
                </a:lnTo>
                <a:lnTo>
                  <a:pt x="0" y="1166812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737096" y="3736085"/>
            <a:ext cx="85077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 marR="5080" indent="-20320">
              <a:spcBef>
                <a:spcPts val="100"/>
              </a:spcBef>
            </a:pPr>
            <a:r>
              <a:rPr lang="tr-TR" sz="2000" dirty="0" err="1">
                <a:latin typeface="Arial"/>
                <a:cs typeface="Arial"/>
              </a:rPr>
              <a:t>Palper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124700" y="3348038"/>
            <a:ext cx="1529080" cy="1024255"/>
          </a:xfrm>
          <a:custGeom>
            <a:avLst/>
            <a:gdLst/>
            <a:ahLst/>
            <a:cxnLst/>
            <a:rect l="l" t="t" r="r" b="b"/>
            <a:pathLst>
              <a:path w="1529079" h="1024254">
                <a:moveTo>
                  <a:pt x="0" y="1023937"/>
                </a:moveTo>
                <a:lnTo>
                  <a:pt x="1528826" y="1023937"/>
                </a:lnTo>
                <a:lnTo>
                  <a:pt x="1528826" y="0"/>
                </a:lnTo>
                <a:lnTo>
                  <a:pt x="0" y="0"/>
                </a:lnTo>
                <a:lnTo>
                  <a:pt x="0" y="1023937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24700" y="3348038"/>
            <a:ext cx="1529080" cy="1024255"/>
          </a:xfrm>
          <a:custGeom>
            <a:avLst/>
            <a:gdLst/>
            <a:ahLst/>
            <a:cxnLst/>
            <a:rect l="l" t="t" r="r" b="b"/>
            <a:pathLst>
              <a:path w="1529079" h="1024254">
                <a:moveTo>
                  <a:pt x="0" y="1023937"/>
                </a:moveTo>
                <a:lnTo>
                  <a:pt x="1528826" y="1023937"/>
                </a:lnTo>
                <a:lnTo>
                  <a:pt x="1528826" y="0"/>
                </a:lnTo>
                <a:lnTo>
                  <a:pt x="0" y="0"/>
                </a:lnTo>
                <a:lnTo>
                  <a:pt x="0" y="102393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255002" y="3679064"/>
            <a:ext cx="12700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Evaporatör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62539" y="2820987"/>
            <a:ext cx="5786755" cy="2041525"/>
          </a:xfrm>
          <a:custGeom>
            <a:avLst/>
            <a:gdLst/>
            <a:ahLst/>
            <a:cxnLst/>
            <a:rect l="l" t="t" r="r" b="b"/>
            <a:pathLst>
              <a:path w="5786755" h="2041525">
                <a:moveTo>
                  <a:pt x="0" y="2041525"/>
                </a:moveTo>
                <a:lnTo>
                  <a:pt x="5786501" y="2041525"/>
                </a:lnTo>
                <a:lnTo>
                  <a:pt x="5786501" y="0"/>
                </a:lnTo>
                <a:lnTo>
                  <a:pt x="0" y="0"/>
                </a:lnTo>
                <a:lnTo>
                  <a:pt x="0" y="204152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067300" y="3841750"/>
            <a:ext cx="457200" cy="76200"/>
          </a:xfrm>
          <a:custGeom>
            <a:avLst/>
            <a:gdLst/>
            <a:ahLst/>
            <a:cxnLst/>
            <a:rect l="l" t="t" r="r" b="b"/>
            <a:pathLst>
              <a:path w="457200" h="76200">
                <a:moveTo>
                  <a:pt x="381000" y="0"/>
                </a:moveTo>
                <a:lnTo>
                  <a:pt x="381000" y="76200"/>
                </a:lnTo>
                <a:lnTo>
                  <a:pt x="447801" y="42799"/>
                </a:lnTo>
                <a:lnTo>
                  <a:pt x="393700" y="42799"/>
                </a:lnTo>
                <a:lnTo>
                  <a:pt x="393700" y="33274"/>
                </a:lnTo>
                <a:lnTo>
                  <a:pt x="447548" y="33274"/>
                </a:lnTo>
                <a:lnTo>
                  <a:pt x="381000" y="0"/>
                </a:lnTo>
                <a:close/>
              </a:path>
              <a:path w="457200" h="76200">
                <a:moveTo>
                  <a:pt x="38100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381000" y="42799"/>
                </a:lnTo>
                <a:lnTo>
                  <a:pt x="381000" y="33274"/>
                </a:lnTo>
                <a:close/>
              </a:path>
              <a:path w="457200" h="76200">
                <a:moveTo>
                  <a:pt x="447548" y="33274"/>
                </a:moveTo>
                <a:lnTo>
                  <a:pt x="393700" y="33274"/>
                </a:lnTo>
                <a:lnTo>
                  <a:pt x="393700" y="42799"/>
                </a:lnTo>
                <a:lnTo>
                  <a:pt x="447801" y="42799"/>
                </a:lnTo>
                <a:lnTo>
                  <a:pt x="457200" y="38100"/>
                </a:lnTo>
                <a:lnTo>
                  <a:pt x="44754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667500" y="3841750"/>
            <a:ext cx="457200" cy="76200"/>
          </a:xfrm>
          <a:custGeom>
            <a:avLst/>
            <a:gdLst/>
            <a:ahLst/>
            <a:cxnLst/>
            <a:rect l="l" t="t" r="r" b="b"/>
            <a:pathLst>
              <a:path w="457200" h="76200">
                <a:moveTo>
                  <a:pt x="381000" y="0"/>
                </a:moveTo>
                <a:lnTo>
                  <a:pt x="381000" y="76200"/>
                </a:lnTo>
                <a:lnTo>
                  <a:pt x="447801" y="42799"/>
                </a:lnTo>
                <a:lnTo>
                  <a:pt x="393700" y="42799"/>
                </a:lnTo>
                <a:lnTo>
                  <a:pt x="393700" y="33274"/>
                </a:lnTo>
                <a:lnTo>
                  <a:pt x="447548" y="33274"/>
                </a:lnTo>
                <a:lnTo>
                  <a:pt x="381000" y="0"/>
                </a:lnTo>
                <a:close/>
              </a:path>
              <a:path w="457200" h="76200">
                <a:moveTo>
                  <a:pt x="38100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381000" y="42799"/>
                </a:lnTo>
                <a:lnTo>
                  <a:pt x="381000" y="33274"/>
                </a:lnTo>
                <a:close/>
              </a:path>
              <a:path w="457200" h="76200">
                <a:moveTo>
                  <a:pt x="447548" y="33274"/>
                </a:moveTo>
                <a:lnTo>
                  <a:pt x="393700" y="33274"/>
                </a:lnTo>
                <a:lnTo>
                  <a:pt x="393700" y="42799"/>
                </a:lnTo>
                <a:lnTo>
                  <a:pt x="447801" y="42799"/>
                </a:lnTo>
                <a:lnTo>
                  <a:pt x="457200" y="38100"/>
                </a:lnTo>
                <a:lnTo>
                  <a:pt x="44754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96350" y="3841750"/>
            <a:ext cx="457200" cy="76200"/>
          </a:xfrm>
          <a:custGeom>
            <a:avLst/>
            <a:gdLst/>
            <a:ahLst/>
            <a:cxnLst/>
            <a:rect l="l" t="t" r="r" b="b"/>
            <a:pathLst>
              <a:path w="457200" h="76200">
                <a:moveTo>
                  <a:pt x="381000" y="0"/>
                </a:moveTo>
                <a:lnTo>
                  <a:pt x="381000" y="76200"/>
                </a:lnTo>
                <a:lnTo>
                  <a:pt x="447801" y="42799"/>
                </a:lnTo>
                <a:lnTo>
                  <a:pt x="393700" y="42799"/>
                </a:lnTo>
                <a:lnTo>
                  <a:pt x="393700" y="33274"/>
                </a:lnTo>
                <a:lnTo>
                  <a:pt x="447548" y="33274"/>
                </a:lnTo>
                <a:lnTo>
                  <a:pt x="381000" y="0"/>
                </a:lnTo>
                <a:close/>
              </a:path>
              <a:path w="457200" h="76200">
                <a:moveTo>
                  <a:pt x="38100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381000" y="42799"/>
                </a:lnTo>
                <a:lnTo>
                  <a:pt x="381000" y="33274"/>
                </a:lnTo>
                <a:close/>
              </a:path>
              <a:path w="457200" h="76200">
                <a:moveTo>
                  <a:pt x="447548" y="33274"/>
                </a:moveTo>
                <a:lnTo>
                  <a:pt x="393700" y="33274"/>
                </a:lnTo>
                <a:lnTo>
                  <a:pt x="393700" y="42799"/>
                </a:lnTo>
                <a:lnTo>
                  <a:pt x="447801" y="42799"/>
                </a:lnTo>
                <a:lnTo>
                  <a:pt x="457200" y="38100"/>
                </a:lnTo>
                <a:lnTo>
                  <a:pt x="44754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38500" y="3841750"/>
            <a:ext cx="457200" cy="76200"/>
          </a:xfrm>
          <a:custGeom>
            <a:avLst/>
            <a:gdLst/>
            <a:ahLst/>
            <a:cxnLst/>
            <a:rect l="l" t="t" r="r" b="b"/>
            <a:pathLst>
              <a:path w="457200" h="76200">
                <a:moveTo>
                  <a:pt x="381000" y="0"/>
                </a:moveTo>
                <a:lnTo>
                  <a:pt x="381000" y="76200"/>
                </a:lnTo>
                <a:lnTo>
                  <a:pt x="447801" y="42799"/>
                </a:lnTo>
                <a:lnTo>
                  <a:pt x="393700" y="42799"/>
                </a:lnTo>
                <a:lnTo>
                  <a:pt x="393700" y="33274"/>
                </a:lnTo>
                <a:lnTo>
                  <a:pt x="447548" y="33274"/>
                </a:lnTo>
                <a:lnTo>
                  <a:pt x="381000" y="0"/>
                </a:lnTo>
                <a:close/>
              </a:path>
              <a:path w="457200" h="76200">
                <a:moveTo>
                  <a:pt x="38100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381000" y="42799"/>
                </a:lnTo>
                <a:lnTo>
                  <a:pt x="381000" y="33274"/>
                </a:lnTo>
                <a:close/>
              </a:path>
              <a:path w="457200" h="76200">
                <a:moveTo>
                  <a:pt x="447548" y="33274"/>
                </a:moveTo>
                <a:lnTo>
                  <a:pt x="393700" y="33274"/>
                </a:lnTo>
                <a:lnTo>
                  <a:pt x="393700" y="42799"/>
                </a:lnTo>
                <a:lnTo>
                  <a:pt x="447801" y="42799"/>
                </a:lnTo>
                <a:lnTo>
                  <a:pt x="457200" y="38100"/>
                </a:lnTo>
                <a:lnTo>
                  <a:pt x="44754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858125" y="2787650"/>
            <a:ext cx="76200" cy="342900"/>
          </a:xfrm>
          <a:custGeom>
            <a:avLst/>
            <a:gdLst/>
            <a:ahLst/>
            <a:cxnLst/>
            <a:rect l="l" t="t" r="r" b="b"/>
            <a:pathLst>
              <a:path w="76200" h="342900">
                <a:moveTo>
                  <a:pt x="42799" y="63500"/>
                </a:moveTo>
                <a:lnTo>
                  <a:pt x="33274" y="63500"/>
                </a:lnTo>
                <a:lnTo>
                  <a:pt x="33274" y="342900"/>
                </a:lnTo>
                <a:lnTo>
                  <a:pt x="42799" y="342900"/>
                </a:lnTo>
                <a:lnTo>
                  <a:pt x="42799" y="63500"/>
                </a:lnTo>
                <a:close/>
              </a:path>
              <a:path w="76200" h="342900">
                <a:moveTo>
                  <a:pt x="38100" y="0"/>
                </a:moveTo>
                <a:lnTo>
                  <a:pt x="0" y="76200"/>
                </a:lnTo>
                <a:lnTo>
                  <a:pt x="33274" y="76200"/>
                </a:lnTo>
                <a:lnTo>
                  <a:pt x="33274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42900">
                <a:moveTo>
                  <a:pt x="69850" y="63500"/>
                </a:moveTo>
                <a:lnTo>
                  <a:pt x="42799" y="63500"/>
                </a:lnTo>
                <a:lnTo>
                  <a:pt x="42799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873097" y="3677539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mates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3956050" y="2292858"/>
            <a:ext cx="735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At</a:t>
            </a:r>
            <a:r>
              <a:rPr sz="2400" spc="-20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k-I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7707884" y="2292858"/>
            <a:ext cx="397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Su</a:t>
            </a:r>
            <a:endParaRPr sz="2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76358" y="3677539"/>
            <a:ext cx="7874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S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lça</a:t>
            </a:r>
            <a:endParaRPr sz="24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934200" y="3194050"/>
            <a:ext cx="1962150" cy="1377950"/>
          </a:xfrm>
          <a:custGeom>
            <a:avLst/>
            <a:gdLst/>
            <a:ahLst/>
            <a:cxnLst/>
            <a:rect l="l" t="t" r="r" b="b"/>
            <a:pathLst>
              <a:path w="1962150" h="1377950">
                <a:moveTo>
                  <a:pt x="0" y="1377950"/>
                </a:moveTo>
                <a:lnTo>
                  <a:pt x="1962150" y="1377950"/>
                </a:lnTo>
                <a:lnTo>
                  <a:pt x="1962150" y="0"/>
                </a:lnTo>
                <a:lnTo>
                  <a:pt x="0" y="0"/>
                </a:lnTo>
                <a:lnTo>
                  <a:pt x="0" y="1377950"/>
                </a:lnTo>
                <a:close/>
              </a:path>
            </a:pathLst>
          </a:custGeom>
          <a:ln w="127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3013263" y="438766"/>
            <a:ext cx="6885305" cy="6350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pc="-10" dirty="0">
                <a:solidFill>
                  <a:srgbClr val="FF0000"/>
                </a:solidFill>
                <a:latin typeface="American Typewriter" panose="02090604020004020304" pitchFamily="18" charset="0"/>
              </a:rPr>
              <a:t>Domates Salçası</a:t>
            </a:r>
            <a:r>
              <a:rPr lang="tr-TR" spc="3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lang="tr-TR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Üretiminde</a:t>
            </a:r>
            <a:endParaRPr lang="tr-TR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95700" y="1246618"/>
            <a:ext cx="6783243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tr-TR" sz="4000" spc="-10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Madde Akış</a:t>
            </a:r>
            <a:r>
              <a:rPr lang="tr-TR" sz="4000" spc="-25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4000" spc="-5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Diyagramı</a:t>
            </a:r>
            <a:endParaRPr lang="tr-TR" sz="40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152900" y="2840102"/>
            <a:ext cx="342900" cy="624205"/>
          </a:xfrm>
          <a:custGeom>
            <a:avLst/>
            <a:gdLst/>
            <a:ahLst/>
            <a:cxnLst/>
            <a:rect l="l" t="t" r="r" b="b"/>
            <a:pathLst>
              <a:path w="342900" h="624204">
                <a:moveTo>
                  <a:pt x="257175" y="171450"/>
                </a:moveTo>
                <a:lnTo>
                  <a:pt x="85725" y="171450"/>
                </a:lnTo>
                <a:lnTo>
                  <a:pt x="85725" y="623824"/>
                </a:lnTo>
                <a:lnTo>
                  <a:pt x="257175" y="623824"/>
                </a:lnTo>
                <a:lnTo>
                  <a:pt x="257175" y="171450"/>
                </a:lnTo>
                <a:close/>
              </a:path>
              <a:path w="342900" h="624204">
                <a:moveTo>
                  <a:pt x="171450" y="0"/>
                </a:moveTo>
                <a:lnTo>
                  <a:pt x="0" y="171450"/>
                </a:lnTo>
                <a:lnTo>
                  <a:pt x="342900" y="171450"/>
                </a:lnTo>
                <a:lnTo>
                  <a:pt x="171450" y="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152900" y="2840102"/>
            <a:ext cx="342900" cy="624205"/>
          </a:xfrm>
          <a:custGeom>
            <a:avLst/>
            <a:gdLst/>
            <a:ahLst/>
            <a:cxnLst/>
            <a:rect l="l" t="t" r="r" b="b"/>
            <a:pathLst>
              <a:path w="342900" h="624204">
                <a:moveTo>
                  <a:pt x="0" y="171450"/>
                </a:moveTo>
                <a:lnTo>
                  <a:pt x="171450" y="0"/>
                </a:lnTo>
                <a:lnTo>
                  <a:pt x="342900" y="171450"/>
                </a:lnTo>
                <a:lnTo>
                  <a:pt x="257175" y="171450"/>
                </a:lnTo>
                <a:lnTo>
                  <a:pt x="257175" y="623824"/>
                </a:lnTo>
                <a:lnTo>
                  <a:pt x="85725" y="623824"/>
                </a:lnTo>
                <a:lnTo>
                  <a:pt x="85725" y="171450"/>
                </a:lnTo>
                <a:lnTo>
                  <a:pt x="0" y="171450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24775" y="2724151"/>
            <a:ext cx="342900" cy="624205"/>
          </a:xfrm>
          <a:custGeom>
            <a:avLst/>
            <a:gdLst/>
            <a:ahLst/>
            <a:cxnLst/>
            <a:rect l="l" t="t" r="r" b="b"/>
            <a:pathLst>
              <a:path w="342900" h="624204">
                <a:moveTo>
                  <a:pt x="257175" y="171450"/>
                </a:moveTo>
                <a:lnTo>
                  <a:pt x="85725" y="171450"/>
                </a:lnTo>
                <a:lnTo>
                  <a:pt x="85725" y="623951"/>
                </a:lnTo>
                <a:lnTo>
                  <a:pt x="257175" y="623951"/>
                </a:lnTo>
                <a:lnTo>
                  <a:pt x="257175" y="171450"/>
                </a:lnTo>
                <a:close/>
              </a:path>
              <a:path w="342900" h="624204">
                <a:moveTo>
                  <a:pt x="171450" y="0"/>
                </a:moveTo>
                <a:lnTo>
                  <a:pt x="0" y="171450"/>
                </a:lnTo>
                <a:lnTo>
                  <a:pt x="342900" y="171450"/>
                </a:lnTo>
                <a:lnTo>
                  <a:pt x="17145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24775" y="2724151"/>
            <a:ext cx="342900" cy="624205"/>
          </a:xfrm>
          <a:custGeom>
            <a:avLst/>
            <a:gdLst/>
            <a:ahLst/>
            <a:cxnLst/>
            <a:rect l="l" t="t" r="r" b="b"/>
            <a:pathLst>
              <a:path w="342900" h="624204">
                <a:moveTo>
                  <a:pt x="0" y="171450"/>
                </a:moveTo>
                <a:lnTo>
                  <a:pt x="171450" y="0"/>
                </a:lnTo>
                <a:lnTo>
                  <a:pt x="342900" y="171450"/>
                </a:lnTo>
                <a:lnTo>
                  <a:pt x="257175" y="171450"/>
                </a:lnTo>
                <a:lnTo>
                  <a:pt x="257175" y="623951"/>
                </a:lnTo>
                <a:lnTo>
                  <a:pt x="85725" y="623951"/>
                </a:lnTo>
                <a:lnTo>
                  <a:pt x="85725" y="171450"/>
                </a:lnTo>
                <a:lnTo>
                  <a:pt x="0" y="171450"/>
                </a:lnTo>
                <a:close/>
              </a:path>
            </a:pathLst>
          </a:custGeom>
          <a:solidFill>
            <a:srgbClr val="77E2E7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38500" y="3651250"/>
            <a:ext cx="500380" cy="457200"/>
          </a:xfrm>
          <a:custGeom>
            <a:avLst/>
            <a:gdLst/>
            <a:ahLst/>
            <a:cxnLst/>
            <a:rect l="l" t="t" r="r" b="b"/>
            <a:pathLst>
              <a:path w="500380" h="457200">
                <a:moveTo>
                  <a:pt x="271525" y="0"/>
                </a:moveTo>
                <a:lnTo>
                  <a:pt x="271525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271525" y="342900"/>
                </a:lnTo>
                <a:lnTo>
                  <a:pt x="271525" y="457200"/>
                </a:lnTo>
                <a:lnTo>
                  <a:pt x="500125" y="228600"/>
                </a:lnTo>
                <a:lnTo>
                  <a:pt x="271525" y="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38500" y="3651250"/>
            <a:ext cx="500380" cy="457200"/>
          </a:xfrm>
          <a:custGeom>
            <a:avLst/>
            <a:gdLst/>
            <a:ahLst/>
            <a:cxnLst/>
            <a:rect l="l" t="t" r="r" b="b"/>
            <a:pathLst>
              <a:path w="500380" h="457200">
                <a:moveTo>
                  <a:pt x="0" y="114300"/>
                </a:moveTo>
                <a:lnTo>
                  <a:pt x="271525" y="114300"/>
                </a:lnTo>
                <a:lnTo>
                  <a:pt x="271525" y="0"/>
                </a:lnTo>
                <a:lnTo>
                  <a:pt x="500125" y="228600"/>
                </a:lnTo>
                <a:lnTo>
                  <a:pt x="271525" y="457200"/>
                </a:lnTo>
                <a:lnTo>
                  <a:pt x="271525" y="342900"/>
                </a:lnTo>
                <a:lnTo>
                  <a:pt x="0" y="342900"/>
                </a:lnTo>
                <a:lnTo>
                  <a:pt x="0" y="114300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067300" y="3651250"/>
            <a:ext cx="500380" cy="457200"/>
          </a:xfrm>
          <a:custGeom>
            <a:avLst/>
            <a:gdLst/>
            <a:ahLst/>
            <a:cxnLst/>
            <a:rect l="l" t="t" r="r" b="b"/>
            <a:pathLst>
              <a:path w="500379" h="457200">
                <a:moveTo>
                  <a:pt x="271525" y="0"/>
                </a:moveTo>
                <a:lnTo>
                  <a:pt x="271525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271525" y="342900"/>
                </a:lnTo>
                <a:lnTo>
                  <a:pt x="271525" y="457200"/>
                </a:lnTo>
                <a:lnTo>
                  <a:pt x="500125" y="228600"/>
                </a:lnTo>
                <a:lnTo>
                  <a:pt x="271525" y="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67300" y="3651250"/>
            <a:ext cx="500380" cy="457200"/>
          </a:xfrm>
          <a:custGeom>
            <a:avLst/>
            <a:gdLst/>
            <a:ahLst/>
            <a:cxnLst/>
            <a:rect l="l" t="t" r="r" b="b"/>
            <a:pathLst>
              <a:path w="500379" h="457200">
                <a:moveTo>
                  <a:pt x="0" y="114300"/>
                </a:moveTo>
                <a:lnTo>
                  <a:pt x="271525" y="114300"/>
                </a:lnTo>
                <a:lnTo>
                  <a:pt x="271525" y="0"/>
                </a:lnTo>
                <a:lnTo>
                  <a:pt x="500125" y="228600"/>
                </a:lnTo>
                <a:lnTo>
                  <a:pt x="271525" y="457200"/>
                </a:lnTo>
                <a:lnTo>
                  <a:pt x="271525" y="342900"/>
                </a:lnTo>
                <a:lnTo>
                  <a:pt x="0" y="342900"/>
                </a:lnTo>
                <a:lnTo>
                  <a:pt x="0" y="114300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683375" y="3651250"/>
            <a:ext cx="501650" cy="457200"/>
          </a:xfrm>
          <a:custGeom>
            <a:avLst/>
            <a:gdLst/>
            <a:ahLst/>
            <a:cxnLst/>
            <a:rect l="l" t="t" r="r" b="b"/>
            <a:pathLst>
              <a:path w="501650" h="457200">
                <a:moveTo>
                  <a:pt x="273050" y="0"/>
                </a:moveTo>
                <a:lnTo>
                  <a:pt x="273050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273050" y="342900"/>
                </a:lnTo>
                <a:lnTo>
                  <a:pt x="273050" y="457200"/>
                </a:lnTo>
                <a:lnTo>
                  <a:pt x="501650" y="228600"/>
                </a:lnTo>
                <a:lnTo>
                  <a:pt x="273050" y="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683375" y="3651250"/>
            <a:ext cx="501650" cy="457200"/>
          </a:xfrm>
          <a:custGeom>
            <a:avLst/>
            <a:gdLst/>
            <a:ahLst/>
            <a:cxnLst/>
            <a:rect l="l" t="t" r="r" b="b"/>
            <a:pathLst>
              <a:path w="501650" h="457200">
                <a:moveTo>
                  <a:pt x="0" y="114300"/>
                </a:moveTo>
                <a:lnTo>
                  <a:pt x="273050" y="114300"/>
                </a:lnTo>
                <a:lnTo>
                  <a:pt x="273050" y="0"/>
                </a:lnTo>
                <a:lnTo>
                  <a:pt x="501650" y="228600"/>
                </a:lnTo>
                <a:lnTo>
                  <a:pt x="273050" y="457200"/>
                </a:lnTo>
                <a:lnTo>
                  <a:pt x="273050" y="342900"/>
                </a:lnTo>
                <a:lnTo>
                  <a:pt x="0" y="342900"/>
                </a:lnTo>
                <a:lnTo>
                  <a:pt x="0" y="114300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896350" y="3651250"/>
            <a:ext cx="500380" cy="457200"/>
          </a:xfrm>
          <a:custGeom>
            <a:avLst/>
            <a:gdLst/>
            <a:ahLst/>
            <a:cxnLst/>
            <a:rect l="l" t="t" r="r" b="b"/>
            <a:pathLst>
              <a:path w="500379" h="457200">
                <a:moveTo>
                  <a:pt x="271525" y="0"/>
                </a:moveTo>
                <a:lnTo>
                  <a:pt x="271525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271525" y="342900"/>
                </a:lnTo>
                <a:lnTo>
                  <a:pt x="271525" y="457200"/>
                </a:lnTo>
                <a:lnTo>
                  <a:pt x="500125" y="228600"/>
                </a:lnTo>
                <a:lnTo>
                  <a:pt x="271525" y="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896350" y="3651250"/>
            <a:ext cx="500380" cy="457200"/>
          </a:xfrm>
          <a:custGeom>
            <a:avLst/>
            <a:gdLst/>
            <a:ahLst/>
            <a:cxnLst/>
            <a:rect l="l" t="t" r="r" b="b"/>
            <a:pathLst>
              <a:path w="500379" h="457200">
                <a:moveTo>
                  <a:pt x="0" y="114300"/>
                </a:moveTo>
                <a:lnTo>
                  <a:pt x="271525" y="114300"/>
                </a:lnTo>
                <a:lnTo>
                  <a:pt x="271525" y="0"/>
                </a:lnTo>
                <a:lnTo>
                  <a:pt x="500125" y="228600"/>
                </a:lnTo>
                <a:lnTo>
                  <a:pt x="271525" y="457200"/>
                </a:lnTo>
                <a:lnTo>
                  <a:pt x="271525" y="342900"/>
                </a:lnTo>
                <a:lnTo>
                  <a:pt x="0" y="342900"/>
                </a:lnTo>
                <a:lnTo>
                  <a:pt x="0" y="114300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28">
            <a:extLst>
              <a:ext uri="{FF2B5EF4-FFF2-40B4-BE49-F238E27FC236}">
                <a16:creationId xmlns:a16="http://schemas.microsoft.com/office/drawing/2014/main" id="{FEAC4787-D88C-4141-90BA-28A102AAEEEA}"/>
              </a:ext>
            </a:extLst>
          </p:cNvPr>
          <p:cNvSpPr txBox="1"/>
          <p:nvPr/>
        </p:nvSpPr>
        <p:spPr>
          <a:xfrm>
            <a:off x="5567679" y="2292858"/>
            <a:ext cx="131152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 err="1">
                <a:latin typeface="Arial"/>
                <a:cs typeface="Arial"/>
              </a:rPr>
              <a:t>At</a:t>
            </a:r>
            <a:r>
              <a:rPr sz="2400" spc="-20" dirty="0" err="1">
                <a:latin typeface="Arial"/>
                <a:cs typeface="Arial"/>
              </a:rPr>
              <a:t>ı</a:t>
            </a:r>
            <a:r>
              <a:rPr sz="2400" dirty="0" err="1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-</a:t>
            </a:r>
            <a:r>
              <a:rPr lang="tr-TR" sz="240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I</a:t>
            </a:r>
          </a:p>
        </p:txBody>
      </p:sp>
      <p:sp>
        <p:nvSpPr>
          <p:cNvPr id="52" name="object 38">
            <a:extLst>
              <a:ext uri="{FF2B5EF4-FFF2-40B4-BE49-F238E27FC236}">
                <a16:creationId xmlns:a16="http://schemas.microsoft.com/office/drawing/2014/main" id="{5311D502-5560-B842-839A-2EA76F43B4C0}"/>
              </a:ext>
            </a:extLst>
          </p:cNvPr>
          <p:cNvSpPr/>
          <p:nvPr/>
        </p:nvSpPr>
        <p:spPr>
          <a:xfrm>
            <a:off x="5880543" y="2811983"/>
            <a:ext cx="342900" cy="624205"/>
          </a:xfrm>
          <a:custGeom>
            <a:avLst/>
            <a:gdLst/>
            <a:ahLst/>
            <a:cxnLst/>
            <a:rect l="l" t="t" r="r" b="b"/>
            <a:pathLst>
              <a:path w="342900" h="624204">
                <a:moveTo>
                  <a:pt x="0" y="171450"/>
                </a:moveTo>
                <a:lnTo>
                  <a:pt x="171450" y="0"/>
                </a:lnTo>
                <a:lnTo>
                  <a:pt x="342900" y="171450"/>
                </a:lnTo>
                <a:lnTo>
                  <a:pt x="257175" y="171450"/>
                </a:lnTo>
                <a:lnTo>
                  <a:pt x="257175" y="623824"/>
                </a:lnTo>
                <a:lnTo>
                  <a:pt x="85725" y="623824"/>
                </a:lnTo>
                <a:lnTo>
                  <a:pt x="85725" y="171450"/>
                </a:lnTo>
                <a:lnTo>
                  <a:pt x="0" y="171450"/>
                </a:lnTo>
                <a:close/>
              </a:path>
            </a:pathLst>
          </a:custGeom>
          <a:solidFill>
            <a:srgbClr val="77E2E7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3943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325495" y="537210"/>
            <a:ext cx="5898515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4400" dirty="0">
                <a:solidFill>
                  <a:srgbClr val="FF0000"/>
                </a:solidFill>
                <a:latin typeface="American Typewriter" panose="02090604020004020304" pitchFamily="18" charset="0"/>
              </a:rPr>
              <a:t>Toplam </a:t>
            </a:r>
            <a:r>
              <a:rPr lang="tr-TR" sz="4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Kütle</a:t>
            </a:r>
            <a:r>
              <a:rPr lang="tr-TR" sz="4400" spc="-35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lang="tr-TR" sz="4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Dengesi</a:t>
            </a:r>
            <a:endParaRPr lang="tr-TR" sz="44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55661" y="1823428"/>
            <a:ext cx="9851675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53720" marR="5080" indent="-541020">
              <a:spcBef>
                <a:spcPts val="105"/>
              </a:spcBef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Sisteme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giren maddelerin toplamı ile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sistemi  terk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eden maddelerin toplamının</a:t>
            </a:r>
            <a:r>
              <a:rPr sz="3200" spc="-8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birbirine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  <a:p>
            <a:pPr marL="1713230"/>
            <a:r>
              <a:rPr sz="3200" spc="-5" dirty="0">
                <a:latin typeface="American Typewriter" panose="02090604020004020304" pitchFamily="18" charset="0"/>
                <a:cs typeface="Arial"/>
              </a:rPr>
              <a:t>denkliğini belirten</a:t>
            </a:r>
            <a:r>
              <a:rPr sz="3200" spc="-1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eşitliklere;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77753" y="4929957"/>
            <a:ext cx="663532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spc="85" dirty="0">
                <a:solidFill>
                  <a:srgbClr val="FF0000"/>
                </a:solidFill>
                <a:uFill>
                  <a:solidFill>
                    <a:srgbClr val="800080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lang="tr-TR" sz="3200" b="1" spc="-5" dirty="0">
                <a:solidFill>
                  <a:srgbClr val="FF0000"/>
                </a:solidFill>
                <a:uFill>
                  <a:solidFill>
                    <a:srgbClr val="800080"/>
                  </a:solidFill>
                </a:uFill>
                <a:latin typeface="American Typewriter" panose="02090604020004020304" pitchFamily="18" charset="0"/>
                <a:cs typeface="Arial"/>
              </a:rPr>
              <a:t>T</a:t>
            </a:r>
            <a:r>
              <a:rPr sz="3200" b="1" spc="-5" dirty="0" err="1">
                <a:solidFill>
                  <a:srgbClr val="FF0000"/>
                </a:solidFill>
                <a:uFill>
                  <a:solidFill>
                    <a:srgbClr val="800080"/>
                  </a:solidFill>
                </a:uFill>
                <a:latin typeface="American Typewriter" panose="02090604020004020304" pitchFamily="18" charset="0"/>
                <a:cs typeface="Arial"/>
              </a:rPr>
              <a:t>oplam</a:t>
            </a:r>
            <a:r>
              <a:rPr sz="3200" b="1" spc="-5" dirty="0">
                <a:solidFill>
                  <a:srgbClr val="FF0000"/>
                </a:solidFill>
                <a:uFill>
                  <a:solidFill>
                    <a:srgbClr val="800080"/>
                  </a:solidFill>
                </a:uFill>
                <a:latin typeface="American Typewriter" panose="02090604020004020304" pitchFamily="18" charset="0"/>
                <a:cs typeface="Arial"/>
              </a:rPr>
              <a:t> kütle </a:t>
            </a:r>
            <a:r>
              <a:rPr sz="3200" b="1" dirty="0">
                <a:solidFill>
                  <a:srgbClr val="FF0000"/>
                </a:solidFill>
                <a:uFill>
                  <a:solidFill>
                    <a:srgbClr val="800080"/>
                  </a:solidFill>
                </a:uFill>
                <a:latin typeface="American Typewriter" panose="02090604020004020304" pitchFamily="18" charset="0"/>
                <a:cs typeface="Arial"/>
              </a:rPr>
              <a:t>dengesi</a:t>
            </a:r>
            <a:r>
              <a:rPr sz="3200" b="1" spc="-130" dirty="0">
                <a:solidFill>
                  <a:srgbClr val="FF0000"/>
                </a:solidFill>
                <a:uFill>
                  <a:solidFill>
                    <a:srgbClr val="800080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denir.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661566" y="3586149"/>
            <a:ext cx="643255" cy="1071880"/>
          </a:xfrm>
          <a:custGeom>
            <a:avLst/>
            <a:gdLst/>
            <a:ahLst/>
            <a:cxnLst/>
            <a:rect l="l" t="t" r="r" b="b"/>
            <a:pathLst>
              <a:path w="643254" h="1071879">
                <a:moveTo>
                  <a:pt x="643001" y="750062"/>
                </a:moveTo>
                <a:lnTo>
                  <a:pt x="0" y="750062"/>
                </a:lnTo>
                <a:lnTo>
                  <a:pt x="321437" y="1071499"/>
                </a:lnTo>
                <a:lnTo>
                  <a:pt x="643001" y="750062"/>
                </a:lnTo>
                <a:close/>
              </a:path>
              <a:path w="643254" h="1071879">
                <a:moveTo>
                  <a:pt x="482219" y="0"/>
                </a:moveTo>
                <a:lnTo>
                  <a:pt x="160782" y="0"/>
                </a:lnTo>
                <a:lnTo>
                  <a:pt x="160782" y="750062"/>
                </a:lnTo>
                <a:lnTo>
                  <a:pt x="482219" y="750062"/>
                </a:lnTo>
                <a:lnTo>
                  <a:pt x="482219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452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5167334" y="3931291"/>
            <a:ext cx="2740645" cy="6527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</a:ln>
        </p:spPr>
        <p:txBody>
          <a:bodyPr vert="horz" wrap="square" lIns="0" tIns="219710" rIns="0" bIns="0" rtlCol="0">
            <a:spAutoFit/>
          </a:bodyPr>
          <a:lstStyle/>
          <a:p>
            <a:pPr marL="192405" algn="ctr">
              <a:spcBef>
                <a:spcPts val="1730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Evaporatör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-225020" y="3657600"/>
            <a:ext cx="4949459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spcBef>
                <a:spcPts val="95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P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  <a:p>
            <a:pPr marL="12065" marR="5080" algn="ctr"/>
            <a:r>
              <a:rPr sz="2800" spc="-5" dirty="0">
                <a:latin typeface="American Typewriter" panose="02090604020004020304" pitchFamily="18" charset="0"/>
                <a:cs typeface="Arial"/>
              </a:rPr>
              <a:t>(Domat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e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s  pulpu)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693541" y="3652717"/>
            <a:ext cx="11525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95250" algn="ctr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K</a:t>
            </a:r>
            <a:endParaRPr sz="2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(Salça)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12099" y="794253"/>
            <a:ext cx="10125308" cy="135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545" algn="ctr">
              <a:spcBef>
                <a:spcPts val="95"/>
              </a:spcBef>
            </a:pPr>
            <a:r>
              <a:rPr sz="2800" spc="-70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lang="tr-TR" sz="2800" b="1" spc="-1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Bir </a:t>
            </a:r>
            <a:r>
              <a:rPr lang="tr-TR" sz="2800" b="1" spc="-5" dirty="0" err="1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Evaporatörde</a:t>
            </a:r>
            <a:r>
              <a:rPr lang="tr-TR" sz="2800" b="1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Buharlaştırma</a:t>
            </a:r>
            <a:r>
              <a:rPr lang="tr-TR" sz="2800" b="1" spc="5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800" b="1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İşleminde</a:t>
            </a:r>
            <a:r>
              <a:rPr lang="tr-TR" sz="2800" b="1" spc="4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endParaRPr lang="tr-TR" sz="28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  <a:p>
            <a:pPr marL="12700" algn="ctr"/>
            <a:r>
              <a:rPr lang="tr-TR" sz="2800" spc="-70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lang="tr-TR" sz="2800" b="1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Giren v</a:t>
            </a:r>
            <a:r>
              <a:rPr lang="tr-TR" sz="2800" b="1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e Çıkan </a:t>
            </a:r>
            <a:r>
              <a:rPr lang="tr-TR" sz="2800" b="1" spc="-1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Maddelerin</a:t>
            </a:r>
            <a:r>
              <a:rPr lang="tr-TR" sz="2800" b="1" spc="1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800" b="1" spc="-1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Diyagramı</a:t>
            </a:r>
            <a:endParaRPr lang="tr-TR" sz="28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  <a:p>
            <a:pPr algn="ctr"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58287" y="3931291"/>
            <a:ext cx="685800" cy="457200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457200" y="0"/>
                </a:moveTo>
                <a:lnTo>
                  <a:pt x="457200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457200" y="342900"/>
                </a:lnTo>
                <a:lnTo>
                  <a:pt x="457200" y="457200"/>
                </a:lnTo>
                <a:lnTo>
                  <a:pt x="685800" y="228600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64846" y="3931291"/>
            <a:ext cx="685800" cy="457200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457200" y="0"/>
                </a:moveTo>
                <a:lnTo>
                  <a:pt x="457200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457200" y="342900"/>
                </a:lnTo>
                <a:lnTo>
                  <a:pt x="457200" y="457200"/>
                </a:lnTo>
                <a:lnTo>
                  <a:pt x="685800" y="228600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xfrm>
            <a:off x="13517880" y="373621"/>
            <a:ext cx="914400" cy="212879"/>
          </a:xfrm>
          <a:prstGeom prst="rect">
            <a:avLst/>
          </a:prstGeom>
        </p:spPr>
        <p:txBody>
          <a:bodyPr vert="horz" wrap="square" lIns="0" tIns="27940" rIns="0" bIns="0" rtlCol="0" anchor="ctr">
            <a:spAutoFit/>
          </a:bodyPr>
          <a:lstStyle/>
          <a:p>
            <a:pPr marL="25400">
              <a:spcBef>
                <a:spcPts val="220"/>
              </a:spcBef>
            </a:pPr>
            <a:fld id="{81D60167-4931-47E6-BA6A-407CBD079E47}" type="slidenum">
              <a:rPr dirty="0"/>
              <a:pPr marL="25400">
                <a:spcBef>
                  <a:spcPts val="220"/>
                </a:spcBef>
              </a:pPr>
              <a:t>15</a:t>
            </a:fld>
            <a:endParaRPr dirty="0"/>
          </a:p>
        </p:txBody>
      </p:sp>
      <p:sp>
        <p:nvSpPr>
          <p:cNvPr id="25" name="object 18">
            <a:extLst>
              <a:ext uri="{FF2B5EF4-FFF2-40B4-BE49-F238E27FC236}">
                <a16:creationId xmlns:a16="http://schemas.microsoft.com/office/drawing/2014/main" id="{D963C9BA-F67F-3542-BA21-B626CA2AFE05}"/>
              </a:ext>
            </a:extLst>
          </p:cNvPr>
          <p:cNvSpPr/>
          <p:nvPr/>
        </p:nvSpPr>
        <p:spPr>
          <a:xfrm rot="16200000">
            <a:off x="6294682" y="3204657"/>
            <a:ext cx="685800" cy="457200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457200" y="0"/>
                </a:moveTo>
                <a:lnTo>
                  <a:pt x="457200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457200" y="342900"/>
                </a:lnTo>
                <a:lnTo>
                  <a:pt x="457200" y="457200"/>
                </a:lnTo>
                <a:lnTo>
                  <a:pt x="685800" y="228600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B35BB51D-C824-1B4B-A813-50B6C6A47692}"/>
              </a:ext>
            </a:extLst>
          </p:cNvPr>
          <p:cNvSpPr/>
          <p:nvPr/>
        </p:nvSpPr>
        <p:spPr>
          <a:xfrm>
            <a:off x="5840510" y="2344992"/>
            <a:ext cx="1394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635" algn="ctr">
              <a:spcBef>
                <a:spcPts val="2750"/>
              </a:spcBef>
            </a:pP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S</a:t>
            </a:r>
            <a:r>
              <a:rPr lang="tr-TR" sz="2800" spc="-1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(Su)</a:t>
            </a:r>
            <a:endParaRPr lang="tr-TR" sz="2800" dirty="0"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2768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DE6658-456F-DA40-928D-ED1A6549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American Typewriter" panose="02090604020004020304" pitchFamily="18" charset="0"/>
              </a:rPr>
              <a:t>KÜTLE DENKLİĞİ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3A0004-B2A7-2445-9709-A9E5A26F8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P = S ➕ K</a:t>
            </a:r>
          </a:p>
        </p:txBody>
      </p:sp>
    </p:spTree>
    <p:extLst>
      <p:ext uri="{BB962C8B-B14F-4D97-AF65-F5344CB8AC3E}">
        <p14:creationId xmlns:p14="http://schemas.microsoft.com/office/powerpoint/2010/main" val="3439736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7007805" y="426719"/>
            <a:ext cx="790956" cy="1121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-109655" y="298824"/>
            <a:ext cx="12080488" cy="688727"/>
          </a:xfrm>
          <a:prstGeom prst="rect">
            <a:avLst/>
          </a:prstGeom>
        </p:spPr>
        <p:txBody>
          <a:bodyPr vert="horz" wrap="square" lIns="0" tIns="72466" rIns="0" bIns="0" rtlCol="0" anchor="ctr">
            <a:spAutoFit/>
          </a:bodyPr>
          <a:lstStyle/>
          <a:p>
            <a:pPr marL="1886585" marR="5080" indent="-495934">
              <a:lnSpc>
                <a:spcPct val="100000"/>
              </a:lnSpc>
              <a:spcBef>
                <a:spcPts val="95"/>
              </a:spcBef>
            </a:pPr>
            <a:r>
              <a:rPr u="heavy" spc="-100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15" name="object 15"/>
          <p:cNvSpPr txBox="1"/>
          <p:nvPr/>
        </p:nvSpPr>
        <p:spPr>
          <a:xfrm>
            <a:off x="5272087" y="2389214"/>
            <a:ext cx="565785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spcBef>
                <a:spcPts val="105"/>
              </a:spcBef>
              <a:buClr>
                <a:srgbClr val="FF0000"/>
              </a:buClr>
              <a:buSzPct val="75000"/>
              <a:tabLst>
                <a:tab pos="355600" algn="l"/>
              </a:tabLst>
            </a:pPr>
            <a:r>
              <a:rPr lang="tr-TR" sz="2800" spc="-5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GIDA PROSESLERİNDE TEMEL HESAPLAMALAR</a:t>
            </a:r>
            <a:endParaRPr sz="28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748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7007805" y="426719"/>
            <a:ext cx="790956" cy="1121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-109655" y="298824"/>
            <a:ext cx="12080488" cy="688727"/>
          </a:xfrm>
          <a:prstGeom prst="rect">
            <a:avLst/>
          </a:prstGeom>
        </p:spPr>
        <p:txBody>
          <a:bodyPr vert="horz" wrap="square" lIns="0" tIns="72466" rIns="0" bIns="0" rtlCol="0" anchor="ctr">
            <a:spAutoFit/>
          </a:bodyPr>
          <a:lstStyle/>
          <a:p>
            <a:pPr marL="1886585" marR="5080" indent="-495934">
              <a:lnSpc>
                <a:spcPct val="100000"/>
              </a:lnSpc>
              <a:spcBef>
                <a:spcPts val="95"/>
              </a:spcBef>
            </a:pPr>
            <a:r>
              <a:rPr u="heavy" spc="-100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3205" y="1548383"/>
            <a:ext cx="11267628" cy="38427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spcBef>
                <a:spcPts val="105"/>
              </a:spcBef>
              <a:buClr>
                <a:srgbClr val="FF0000"/>
              </a:buClr>
              <a:buSzPct val="75000"/>
              <a:buFont typeface="Wingdings"/>
              <a:buChar char=""/>
              <a:tabLst>
                <a:tab pos="355600" algn="l"/>
              </a:tabLst>
            </a:pP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Reçete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düzenleme</a:t>
            </a:r>
            <a:r>
              <a:rPr sz="2800" spc="-5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(formülasyon),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  <a:p>
            <a:pPr marL="355600" marR="5080" indent="-342900">
              <a:spcBef>
                <a:spcPts val="2350"/>
              </a:spcBef>
              <a:buClr>
                <a:srgbClr val="FF0000"/>
              </a:buClr>
              <a:buSzPct val="75000"/>
              <a:buFont typeface="Wingdings"/>
              <a:buChar char=""/>
              <a:tabLst>
                <a:tab pos="355600" algn="l"/>
                <a:tab pos="1765300" algn="l"/>
                <a:tab pos="4438650" algn="l"/>
                <a:tab pos="6051550" algn="l"/>
              </a:tabLst>
            </a:pPr>
            <a:r>
              <a:rPr sz="2800" dirty="0" err="1">
                <a:latin typeface="American Typewriter" panose="02090604020004020304" pitchFamily="18" charset="0"/>
                <a:cs typeface="Arial"/>
              </a:rPr>
              <a:t>Ye</a:t>
            </a:r>
            <a:r>
              <a:rPr sz="2800" spc="-20" dirty="0" err="1">
                <a:latin typeface="American Typewriter" panose="02090604020004020304" pitchFamily="18" charset="0"/>
                <a:cs typeface="Arial"/>
              </a:rPr>
              <a:t>n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i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kar</a:t>
            </a:r>
            <a:r>
              <a:rPr sz="2800" spc="-20" dirty="0" err="1">
                <a:latin typeface="American Typewriter" panose="02090604020004020304" pitchFamily="18" charset="0"/>
                <a:cs typeface="Arial"/>
              </a:rPr>
              <a:t>ı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şım</a:t>
            </a:r>
            <a:r>
              <a:rPr sz="2800" spc="-30" dirty="0" err="1">
                <a:latin typeface="American Typewriter" panose="02090604020004020304" pitchFamily="18" charset="0"/>
                <a:cs typeface="Arial"/>
              </a:rPr>
              <a:t>d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ak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i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ç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e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şitli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5" dirty="0" err="1">
                <a:latin typeface="American Typewriter" panose="02090604020004020304" pitchFamily="18" charset="0"/>
                <a:cs typeface="Arial"/>
              </a:rPr>
              <a:t>m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a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d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d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e</a:t>
            </a:r>
            <a:r>
              <a:rPr sz="2800" spc="-10" dirty="0" err="1">
                <a:latin typeface="American Typewriter" panose="02090604020004020304" pitchFamily="18" charset="0"/>
                <a:cs typeface="Arial"/>
              </a:rPr>
              <a:t>l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er</a:t>
            </a:r>
            <a:r>
              <a:rPr sz="2800" spc="-10" dirty="0" err="1">
                <a:latin typeface="American Typewriter" panose="02090604020004020304" pitchFamily="18" charset="0"/>
                <a:cs typeface="Arial"/>
              </a:rPr>
              <a:t>i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n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konsantrasyonlarının</a:t>
            </a:r>
            <a:r>
              <a:rPr sz="2800" spc="-4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belirlenmesi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,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  <a:p>
            <a:pPr marL="355600" indent="-342900">
              <a:spcBef>
                <a:spcPts val="2495"/>
              </a:spcBef>
              <a:buClr>
                <a:srgbClr val="FF0000"/>
              </a:buClr>
              <a:buSzPct val="75000"/>
              <a:buFont typeface="Wingdings"/>
              <a:buChar char=""/>
              <a:tabLst>
                <a:tab pos="355600" algn="l"/>
              </a:tabLst>
            </a:pP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Randıman</a:t>
            </a:r>
            <a:r>
              <a:rPr sz="2800" spc="-2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hesaplama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,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  <a:p>
            <a:pPr marL="355600" marR="6985" indent="-342900">
              <a:spcBef>
                <a:spcPts val="2355"/>
              </a:spcBef>
              <a:buClr>
                <a:srgbClr val="FF0000"/>
              </a:buClr>
              <a:buSzPct val="75000"/>
              <a:buFont typeface="Wingdings"/>
              <a:buChar char=""/>
              <a:tabLst>
                <a:tab pos="355600" algn="l"/>
                <a:tab pos="2193290" algn="l"/>
                <a:tab pos="3670300" algn="l"/>
                <a:tab pos="6162675" algn="l"/>
              </a:tabLst>
            </a:pPr>
            <a:r>
              <a:rPr sz="2800" dirty="0">
                <a:latin typeface="American Typewriter" panose="02090604020004020304" pitchFamily="18" charset="0"/>
                <a:cs typeface="Arial"/>
              </a:rPr>
              <a:t>M</a:t>
            </a:r>
            <a:r>
              <a:rPr sz="2800" spc="-10" dirty="0">
                <a:latin typeface="American Typewriter" panose="02090604020004020304" pitchFamily="18" charset="0"/>
                <a:cs typeface="Arial"/>
              </a:rPr>
              <a:t>e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kani</a:t>
            </a:r>
            <a:r>
              <a:rPr sz="2800" spc="-15" dirty="0">
                <a:latin typeface="American Typewriter" panose="02090604020004020304" pitchFamily="18" charset="0"/>
                <a:cs typeface="Arial"/>
              </a:rPr>
              <a:t>k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i	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ayır</a:t>
            </a:r>
            <a:r>
              <a:rPr sz="2800" spc="-20" dirty="0">
                <a:latin typeface="American Typewriter" panose="02090604020004020304" pitchFamily="18" charset="0"/>
                <a:cs typeface="Arial"/>
              </a:rPr>
              <a:t>m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a	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sist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e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ml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e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rin</a:t>
            </a:r>
            <a:r>
              <a:rPr sz="2800" spc="-10" dirty="0" err="1">
                <a:latin typeface="American Typewriter" panose="02090604020004020304" pitchFamily="18" charset="0"/>
                <a:cs typeface="Arial"/>
              </a:rPr>
              <a:t>i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n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etki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n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li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ğ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in</a:t>
            </a:r>
            <a:r>
              <a:rPr sz="2800" spc="-15" dirty="0" err="1">
                <a:latin typeface="American Typewriter" panose="02090604020004020304" pitchFamily="18" charset="0"/>
                <a:cs typeface="Arial"/>
              </a:rPr>
              <a:t>i</a:t>
            </a:r>
            <a:r>
              <a:rPr sz="2800" dirty="0" err="1">
                <a:latin typeface="American Typewriter" panose="02090604020004020304" pitchFamily="18" charset="0"/>
                <a:cs typeface="Arial"/>
              </a:rPr>
              <a:t>n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  </a:t>
            </a:r>
            <a:r>
              <a:rPr sz="2800" spc="-5" dirty="0" err="1">
                <a:latin typeface="American Typewriter" panose="02090604020004020304" pitchFamily="18" charset="0"/>
                <a:cs typeface="Arial"/>
              </a:rPr>
              <a:t>bulunması</a:t>
            </a:r>
            <a:endParaRPr lang="tr-TR" sz="2800" spc="-5" dirty="0">
              <a:latin typeface="American Typewriter" panose="02090604020004020304" pitchFamily="18" charset="0"/>
              <a:cs typeface="Arial"/>
            </a:endParaRPr>
          </a:p>
          <a:p>
            <a:pPr marL="12700" marR="6985">
              <a:spcBef>
                <a:spcPts val="2355"/>
              </a:spcBef>
              <a:buClr>
                <a:srgbClr val="FF0000"/>
              </a:buClr>
              <a:buSzPct val="75000"/>
              <a:tabLst>
                <a:tab pos="355600" algn="l"/>
                <a:tab pos="2193290" algn="l"/>
                <a:tab pos="3670300" algn="l"/>
                <a:tab pos="6162675" algn="l"/>
              </a:tabLst>
            </a:pP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 açısından oldukça önemlidir. </a:t>
            </a:r>
            <a:endParaRPr sz="28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093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567375" y="2962564"/>
            <a:ext cx="8194675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spcBef>
                <a:spcPts val="100"/>
              </a:spcBef>
              <a:buClr>
                <a:srgbClr val="FF0000"/>
              </a:buClr>
              <a:buFont typeface="Wingdings"/>
              <a:buChar char=""/>
              <a:tabLst>
                <a:tab pos="355600" algn="l"/>
              </a:tabLst>
            </a:pPr>
            <a:r>
              <a:rPr sz="3000" dirty="0">
                <a:latin typeface="American Typewriter" panose="02090604020004020304" pitchFamily="18" charset="0"/>
                <a:cs typeface="Arial"/>
              </a:rPr>
              <a:t>“Maddenin </a:t>
            </a:r>
            <a:r>
              <a:rPr sz="3000" spc="-10" dirty="0">
                <a:latin typeface="American Typewriter" panose="02090604020004020304" pitchFamily="18" charset="0"/>
                <a:cs typeface="Arial"/>
              </a:rPr>
              <a:t>sakınımı” </a:t>
            </a:r>
            <a:r>
              <a:rPr sz="3000" spc="-5" dirty="0" err="1">
                <a:latin typeface="American Typewriter" panose="02090604020004020304" pitchFamily="18" charset="0"/>
                <a:cs typeface="Arial"/>
              </a:rPr>
              <a:t>yasasına</a:t>
            </a:r>
            <a:r>
              <a:rPr sz="3000" spc="30" dirty="0">
                <a:latin typeface="American Typewriter" panose="02090604020004020304" pitchFamily="18" charset="0"/>
                <a:cs typeface="Arial"/>
              </a:rPr>
              <a:t> </a:t>
            </a:r>
            <a:endParaRPr lang="tr-TR" sz="3000" spc="30" dirty="0">
              <a:latin typeface="American Typewriter" panose="02090604020004020304" pitchFamily="18" charset="0"/>
              <a:cs typeface="Arial"/>
            </a:endParaRPr>
          </a:p>
          <a:p>
            <a:pPr marL="12700">
              <a:spcBef>
                <a:spcPts val="100"/>
              </a:spcBef>
              <a:buClr>
                <a:srgbClr val="FF0000"/>
              </a:buClr>
              <a:tabLst>
                <a:tab pos="355600" algn="l"/>
              </a:tabLst>
            </a:pPr>
            <a:r>
              <a:rPr sz="3000" spc="-10" dirty="0" err="1">
                <a:latin typeface="American Typewriter" panose="02090604020004020304" pitchFamily="18" charset="0"/>
                <a:cs typeface="Arial"/>
              </a:rPr>
              <a:t>dayanmaktadır</a:t>
            </a:r>
            <a:r>
              <a:rPr sz="3000" spc="-10" dirty="0">
                <a:latin typeface="American Typewriter" panose="02090604020004020304" pitchFamily="18" charset="0"/>
                <a:cs typeface="Arial"/>
              </a:rPr>
              <a:t>.</a:t>
            </a:r>
            <a:endParaRPr sz="30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0" y="1252780"/>
            <a:ext cx="11898351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400" spc="-855" dirty="0">
                <a:solidFill>
                  <a:srgbClr val="FF0000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Kütl</a:t>
            </a:r>
            <a:r>
              <a:rPr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e </a:t>
            </a:r>
            <a:r>
              <a:rPr sz="3600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dengesine</a:t>
            </a:r>
            <a:r>
              <a:rPr sz="3600" spc="-9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3600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dayalı</a:t>
            </a:r>
            <a:r>
              <a:rPr lang="tr-TR" sz="3600" dirty="0">
                <a:solidFill>
                  <a:srgbClr val="FF0000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hesaplamaların</a:t>
            </a:r>
            <a:r>
              <a:rPr sz="3600" spc="-5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ilkesi;</a:t>
            </a:r>
            <a:endParaRPr sz="3600" dirty="0">
              <a:solidFill>
                <a:srgbClr val="FF0000"/>
              </a:solidFill>
              <a:latin typeface="American Typewriter" panose="02090604020004020304" pitchFamily="18" charset="0"/>
              <a:cs typeface="Times New Roman"/>
            </a:endParaRPr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3CBA5F8D-2FE5-AD4C-B169-AEFFA4BA57B4}"/>
              </a:ext>
            </a:extLst>
          </p:cNvPr>
          <p:cNvSpPr/>
          <p:nvPr/>
        </p:nvSpPr>
        <p:spPr>
          <a:xfrm>
            <a:off x="1332339" y="2529294"/>
            <a:ext cx="253713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Madde 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varken</a:t>
            </a:r>
            <a:r>
              <a:rPr lang="tr-TR" sz="2800" spc="-6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800" dirty="0">
                <a:latin typeface="American Typewriter" panose="02090604020004020304" pitchFamily="18" charset="0"/>
                <a:cs typeface="Arial"/>
              </a:rPr>
              <a:t>yok,</a:t>
            </a:r>
          </a:p>
          <a:p>
            <a:pPr marL="30480" algn="ctr"/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yokken var</a:t>
            </a:r>
            <a:r>
              <a:rPr lang="tr-TR" sz="2800" spc="-2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800" spc="-5" dirty="0">
                <a:latin typeface="American Typewriter" panose="02090604020004020304" pitchFamily="18" charset="0"/>
                <a:cs typeface="Arial"/>
              </a:rPr>
              <a:t>olmaz!!</a:t>
            </a:r>
            <a:endParaRPr lang="tr-TR" sz="2800" dirty="0">
              <a:latin typeface="American Typewriter" panose="02090604020004020304" pitchFamily="18" charset="0"/>
            </a:endParaRPr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D56C2CFB-1A62-6545-A97E-39DF60FB161E}"/>
              </a:ext>
            </a:extLst>
          </p:cNvPr>
          <p:cNvSpPr/>
          <p:nvPr/>
        </p:nvSpPr>
        <p:spPr>
          <a:xfrm>
            <a:off x="1252652" y="5621326"/>
            <a:ext cx="93930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8445">
              <a:spcBef>
                <a:spcPts val="1510"/>
              </a:spcBef>
              <a:tabLst>
                <a:tab pos="5394325" algn="l"/>
                <a:tab pos="5740400" algn="l"/>
              </a:tabLst>
            </a:pPr>
            <a:r>
              <a:rPr lang="tr-TR" sz="2400" spc="-5" dirty="0">
                <a:latin typeface="American Typewriter" panose="02090604020004020304" pitchFamily="18" charset="0"/>
                <a:cs typeface="Arial"/>
              </a:rPr>
              <a:t>Sisteme </a:t>
            </a:r>
            <a:r>
              <a:rPr lang="tr-TR" sz="2400" spc="-10" dirty="0">
                <a:latin typeface="American Typewriter" panose="02090604020004020304" pitchFamily="18" charset="0"/>
                <a:cs typeface="Arial"/>
              </a:rPr>
              <a:t>akış </a:t>
            </a:r>
            <a:r>
              <a:rPr lang="tr-TR" sz="2400" dirty="0">
                <a:latin typeface="American Typewriter" panose="02090604020004020304" pitchFamily="18" charset="0"/>
                <a:cs typeface="Arial"/>
              </a:rPr>
              <a:t>= </a:t>
            </a:r>
            <a:r>
              <a:rPr lang="tr-TR" sz="2400" spc="-5" dirty="0">
                <a:latin typeface="American Typewriter" panose="02090604020004020304" pitchFamily="18" charset="0"/>
                <a:cs typeface="Arial"/>
              </a:rPr>
              <a:t>sistemden</a:t>
            </a:r>
            <a:r>
              <a:rPr lang="tr-TR" sz="2400" spc="4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400" spc="-5" dirty="0">
                <a:latin typeface="American Typewriter" panose="02090604020004020304" pitchFamily="18" charset="0"/>
                <a:cs typeface="Arial"/>
              </a:rPr>
              <a:t>dışarı</a:t>
            </a:r>
            <a:r>
              <a:rPr lang="tr-TR" sz="2400" spc="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400" spc="-10" dirty="0">
                <a:latin typeface="American Typewriter" panose="02090604020004020304" pitchFamily="18" charset="0"/>
                <a:cs typeface="Arial"/>
              </a:rPr>
              <a:t>akış </a:t>
            </a:r>
            <a:r>
              <a:rPr lang="tr-TR" sz="2400" dirty="0">
                <a:latin typeface="American Typewriter" panose="02090604020004020304" pitchFamily="18" charset="0"/>
                <a:cs typeface="Arial"/>
              </a:rPr>
              <a:t>+ </a:t>
            </a:r>
            <a:r>
              <a:rPr lang="tr-TR" sz="2400" spc="-5" dirty="0">
                <a:latin typeface="American Typewriter" panose="02090604020004020304" pitchFamily="18" charset="0"/>
                <a:cs typeface="Arial"/>
              </a:rPr>
              <a:t>sistemde</a:t>
            </a:r>
            <a:r>
              <a:rPr lang="tr-TR" sz="2400" spc="-2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2400" spc="-5" dirty="0">
                <a:latin typeface="American Typewriter" panose="02090604020004020304" pitchFamily="18" charset="0"/>
                <a:cs typeface="Arial"/>
              </a:rPr>
              <a:t>birikim</a:t>
            </a:r>
            <a:endParaRPr lang="tr-TR" sz="2400" dirty="0"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1942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89426" y="324944"/>
            <a:ext cx="10270274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Bir </a:t>
            </a:r>
            <a:r>
              <a:rPr sz="4400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prosesin</a:t>
            </a:r>
            <a:r>
              <a:rPr sz="440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4400" spc="-5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gerçekleştiği</a:t>
            </a:r>
            <a:r>
              <a:rPr lang="tr-TR" sz="4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 sistemde </a:t>
            </a:r>
            <a:endParaRPr sz="4400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35538" y="3184334"/>
            <a:ext cx="329181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4000" spc="-5" dirty="0">
                <a:latin typeface="American Typewriter" panose="02090604020004020304" pitchFamily="18" charset="0"/>
                <a:cs typeface="Arial"/>
              </a:rPr>
              <a:t>Birikim =</a:t>
            </a:r>
            <a:r>
              <a:rPr sz="4000" spc="-6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4000" spc="-5" dirty="0">
                <a:latin typeface="American Typewriter" panose="02090604020004020304" pitchFamily="18" charset="0"/>
                <a:cs typeface="Arial"/>
              </a:rPr>
              <a:t>0</a:t>
            </a:r>
            <a:endParaRPr sz="40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767071" y="4126741"/>
            <a:ext cx="714375" cy="1000125"/>
          </a:xfrm>
          <a:custGeom>
            <a:avLst/>
            <a:gdLst/>
            <a:ahLst/>
            <a:cxnLst/>
            <a:rect l="l" t="t" r="r" b="b"/>
            <a:pathLst>
              <a:path w="714375" h="1000125">
                <a:moveTo>
                  <a:pt x="714375" y="642874"/>
                </a:moveTo>
                <a:lnTo>
                  <a:pt x="0" y="642874"/>
                </a:lnTo>
                <a:lnTo>
                  <a:pt x="357250" y="1000125"/>
                </a:lnTo>
                <a:lnTo>
                  <a:pt x="714375" y="642874"/>
                </a:lnTo>
                <a:close/>
              </a:path>
              <a:path w="714375" h="1000125">
                <a:moveTo>
                  <a:pt x="535813" y="0"/>
                </a:moveTo>
                <a:lnTo>
                  <a:pt x="178562" y="0"/>
                </a:lnTo>
                <a:lnTo>
                  <a:pt x="178562" y="642874"/>
                </a:lnTo>
                <a:lnTo>
                  <a:pt x="535813" y="642874"/>
                </a:lnTo>
                <a:lnTo>
                  <a:pt x="53581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620537" y="5277804"/>
            <a:ext cx="2832235" cy="1358705"/>
          </a:xfrm>
          <a:prstGeom prst="rect">
            <a:avLst/>
          </a:prstGeom>
          <a:solidFill>
            <a:srgbClr val="FF0000"/>
          </a:solidFill>
          <a:ln w="25400">
            <a:noFill/>
          </a:ln>
        </p:spPr>
        <p:txBody>
          <a:bodyPr vert="horz" wrap="square" lIns="0" tIns="65405" rIns="0" bIns="0" rtlCol="0">
            <a:spAutoFit/>
          </a:bodyPr>
          <a:lstStyle/>
          <a:p>
            <a:pPr marL="508000" marR="501650" indent="-635" algn="ctr">
              <a:spcBef>
                <a:spcPts val="515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Sisteme  giren  ma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d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d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e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l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e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r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95746" y="5277805"/>
            <a:ext cx="2794303" cy="1358705"/>
          </a:xfrm>
          <a:prstGeom prst="rect">
            <a:avLst/>
          </a:prstGeom>
          <a:solidFill>
            <a:srgbClr val="FF0000"/>
          </a:solidFill>
          <a:ln w="25400">
            <a:noFill/>
          </a:ln>
        </p:spPr>
        <p:txBody>
          <a:bodyPr vert="horz" wrap="square" lIns="0" tIns="65405" rIns="0" bIns="0" rtlCol="0">
            <a:spAutoFit/>
          </a:bodyPr>
          <a:lstStyle/>
          <a:p>
            <a:pPr marL="436880" marR="430530" indent="160020">
              <a:spcBef>
                <a:spcPts val="515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Sistemi  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terk</a:t>
            </a:r>
            <a:r>
              <a:rPr sz="2800" spc="-8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eden  ma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d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d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e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l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e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r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6767" y="5441537"/>
            <a:ext cx="514984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6600" dirty="0">
                <a:latin typeface="Arial"/>
                <a:cs typeface="Arial"/>
              </a:rPr>
              <a:t>=</a:t>
            </a:r>
          </a:p>
        </p:txBody>
      </p:sp>
      <p:sp>
        <p:nvSpPr>
          <p:cNvPr id="21" name="object 21"/>
          <p:cNvSpPr/>
          <p:nvPr/>
        </p:nvSpPr>
        <p:spPr>
          <a:xfrm>
            <a:off x="7810687" y="1449955"/>
            <a:ext cx="3214116" cy="1766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00219" y="2119772"/>
            <a:ext cx="2132076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tr-TR" dirty="0">
                <a:latin typeface="American Typewriter" panose="02090604020004020304" pitchFamily="18" charset="0"/>
              </a:rPr>
              <a:t>KARARLI PROSES</a:t>
            </a:r>
            <a:endParaRPr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9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89426" y="324944"/>
            <a:ext cx="10270274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Bir </a:t>
            </a:r>
            <a:r>
              <a:rPr sz="4400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prosesin</a:t>
            </a:r>
            <a:r>
              <a:rPr sz="440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4400" spc="-5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gerçekleştiği</a:t>
            </a:r>
            <a:r>
              <a:rPr lang="tr-TR" sz="44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 sistemde </a:t>
            </a:r>
            <a:endParaRPr sz="4400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61033" y="3184334"/>
            <a:ext cx="329181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Birikim ≠</a:t>
            </a:r>
            <a:r>
              <a:rPr lang="tr-TR" sz="4000" spc="-5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0</a:t>
            </a:r>
            <a:endParaRPr lang="tr-TR" sz="40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767071" y="4126741"/>
            <a:ext cx="714375" cy="1000125"/>
          </a:xfrm>
          <a:custGeom>
            <a:avLst/>
            <a:gdLst/>
            <a:ahLst/>
            <a:cxnLst/>
            <a:rect l="l" t="t" r="r" b="b"/>
            <a:pathLst>
              <a:path w="714375" h="1000125">
                <a:moveTo>
                  <a:pt x="714375" y="642874"/>
                </a:moveTo>
                <a:lnTo>
                  <a:pt x="0" y="642874"/>
                </a:lnTo>
                <a:lnTo>
                  <a:pt x="357250" y="1000125"/>
                </a:lnTo>
                <a:lnTo>
                  <a:pt x="714375" y="642874"/>
                </a:lnTo>
                <a:close/>
              </a:path>
              <a:path w="714375" h="1000125">
                <a:moveTo>
                  <a:pt x="535813" y="0"/>
                </a:moveTo>
                <a:lnTo>
                  <a:pt x="178562" y="0"/>
                </a:lnTo>
                <a:lnTo>
                  <a:pt x="178562" y="642874"/>
                </a:lnTo>
                <a:lnTo>
                  <a:pt x="535813" y="642874"/>
                </a:lnTo>
                <a:lnTo>
                  <a:pt x="53581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10687" y="1449955"/>
            <a:ext cx="3214116" cy="1766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622160" y="2239378"/>
            <a:ext cx="2629420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tr-TR" dirty="0">
                <a:latin typeface="American Typewriter" panose="02090604020004020304" pitchFamily="18" charset="0"/>
              </a:rPr>
              <a:t>KARARSIZ PROSES</a:t>
            </a:r>
            <a:endParaRPr dirty="0">
              <a:latin typeface="American Typewriter" panose="02090604020004020304" pitchFamily="18" charset="0"/>
            </a:endParaRPr>
          </a:p>
        </p:txBody>
      </p:sp>
      <p:sp>
        <p:nvSpPr>
          <p:cNvPr id="10" name="object 16">
            <a:extLst>
              <a:ext uri="{FF2B5EF4-FFF2-40B4-BE49-F238E27FC236}">
                <a16:creationId xmlns:a16="http://schemas.microsoft.com/office/drawing/2014/main" id="{9D66B0C9-611D-2748-A9EC-8E6219D3F76D}"/>
              </a:ext>
            </a:extLst>
          </p:cNvPr>
          <p:cNvSpPr txBox="1"/>
          <p:nvPr/>
        </p:nvSpPr>
        <p:spPr>
          <a:xfrm>
            <a:off x="1952084" y="5546449"/>
            <a:ext cx="8509711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78330" marR="5080" indent="-1865630">
              <a:spcBef>
                <a:spcPts val="100"/>
              </a:spcBef>
            </a:pPr>
            <a:r>
              <a:rPr sz="3200" spc="-5" dirty="0">
                <a:latin typeface="American Typewriter" panose="02090604020004020304" pitchFamily="18" charset="0"/>
                <a:cs typeface="Arial"/>
              </a:rPr>
              <a:t>Sistemdeki maddelerin</a:t>
            </a:r>
            <a:r>
              <a:rPr sz="3200" spc="-5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konsantrasyonu  zaman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içinde</a:t>
            </a:r>
            <a:r>
              <a:rPr sz="3200" spc="-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10" dirty="0" err="1">
                <a:latin typeface="American Typewriter" panose="02090604020004020304" pitchFamily="18" charset="0"/>
                <a:cs typeface="Arial"/>
              </a:rPr>
              <a:t>değişir</a:t>
            </a:r>
            <a:r>
              <a:rPr lang="tr-TR" sz="3200" spc="-10" dirty="0">
                <a:latin typeface="American Typewriter" panose="02090604020004020304" pitchFamily="18" charset="0"/>
                <a:cs typeface="Arial"/>
              </a:rPr>
              <a:t>.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9115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051425" y="486454"/>
            <a:ext cx="2082800" cy="627736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SİSTE</a:t>
            </a:r>
            <a:r>
              <a:rPr spc="-25" dirty="0">
                <a:solidFill>
                  <a:srgbClr val="FF0000"/>
                </a:solidFill>
                <a:latin typeface="American Typewriter" panose="02090604020004020304" pitchFamily="18" charset="0"/>
              </a:rPr>
              <a:t>M</a:t>
            </a:r>
            <a:endParaRPr dirty="0">
              <a:solidFill>
                <a:srgbClr val="FF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38278" y="1744440"/>
            <a:ext cx="2198333" cy="962660"/>
          </a:xfrm>
          <a:custGeom>
            <a:avLst/>
            <a:gdLst/>
            <a:ahLst/>
            <a:cxnLst/>
            <a:rect l="l" t="t" r="r" b="b"/>
            <a:pathLst>
              <a:path w="767079" h="962660">
                <a:moveTo>
                  <a:pt x="0" y="615569"/>
                </a:moveTo>
                <a:lnTo>
                  <a:pt x="70104" y="962152"/>
                </a:lnTo>
                <a:lnTo>
                  <a:pt x="416686" y="892048"/>
                </a:lnTo>
                <a:lnTo>
                  <a:pt x="312547" y="822833"/>
                </a:lnTo>
                <a:lnTo>
                  <a:pt x="404194" y="684657"/>
                </a:lnTo>
                <a:lnTo>
                  <a:pt x="104139" y="684657"/>
                </a:lnTo>
                <a:lnTo>
                  <a:pt x="0" y="615569"/>
                </a:lnTo>
                <a:close/>
              </a:path>
              <a:path w="767079" h="962660">
                <a:moveTo>
                  <a:pt x="558292" y="0"/>
                </a:moveTo>
                <a:lnTo>
                  <a:pt x="104139" y="684657"/>
                </a:lnTo>
                <a:lnTo>
                  <a:pt x="404194" y="684657"/>
                </a:lnTo>
                <a:lnTo>
                  <a:pt x="766571" y="138303"/>
                </a:lnTo>
                <a:lnTo>
                  <a:pt x="558292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51269" y="1295101"/>
            <a:ext cx="767080" cy="962660"/>
          </a:xfrm>
          <a:custGeom>
            <a:avLst/>
            <a:gdLst/>
            <a:ahLst/>
            <a:cxnLst/>
            <a:rect l="l" t="t" r="r" b="b"/>
            <a:pathLst>
              <a:path w="767079" h="962660">
                <a:moveTo>
                  <a:pt x="0" y="615569"/>
                </a:moveTo>
                <a:lnTo>
                  <a:pt x="104139" y="684657"/>
                </a:lnTo>
                <a:lnTo>
                  <a:pt x="558292" y="0"/>
                </a:lnTo>
                <a:lnTo>
                  <a:pt x="766571" y="138303"/>
                </a:lnTo>
                <a:lnTo>
                  <a:pt x="312547" y="822833"/>
                </a:lnTo>
                <a:lnTo>
                  <a:pt x="416686" y="892048"/>
                </a:lnTo>
                <a:lnTo>
                  <a:pt x="70104" y="962152"/>
                </a:lnTo>
                <a:lnTo>
                  <a:pt x="0" y="615569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55536" y="1265698"/>
            <a:ext cx="798830" cy="925194"/>
          </a:xfrm>
          <a:custGeom>
            <a:avLst/>
            <a:gdLst/>
            <a:ahLst/>
            <a:cxnLst/>
            <a:rect l="l" t="t" r="r" b="b"/>
            <a:pathLst>
              <a:path w="798829" h="925194">
                <a:moveTo>
                  <a:pt x="402463" y="879728"/>
                </a:moveTo>
                <a:lnTo>
                  <a:pt x="501396" y="803401"/>
                </a:lnTo>
                <a:lnTo>
                  <a:pt x="0" y="152653"/>
                </a:lnTo>
                <a:lnTo>
                  <a:pt x="197993" y="0"/>
                </a:lnTo>
                <a:lnTo>
                  <a:pt x="699516" y="650748"/>
                </a:lnTo>
                <a:lnTo>
                  <a:pt x="798576" y="574421"/>
                </a:lnTo>
                <a:lnTo>
                  <a:pt x="753110" y="925068"/>
                </a:lnTo>
                <a:lnTo>
                  <a:pt x="402463" y="879728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14700" y="2571750"/>
            <a:ext cx="2209800" cy="679450"/>
          </a:xfrm>
          <a:custGeom>
            <a:avLst/>
            <a:gdLst/>
            <a:ahLst/>
            <a:cxnLst/>
            <a:rect l="l" t="t" r="r" b="b"/>
            <a:pathLst>
              <a:path w="2209800" h="679450">
                <a:moveTo>
                  <a:pt x="2096515" y="0"/>
                </a:moveTo>
                <a:lnTo>
                  <a:pt x="113157" y="0"/>
                </a:lnTo>
                <a:lnTo>
                  <a:pt x="69115" y="8895"/>
                </a:lnTo>
                <a:lnTo>
                  <a:pt x="33146" y="33162"/>
                </a:lnTo>
                <a:lnTo>
                  <a:pt x="8893" y="69169"/>
                </a:lnTo>
                <a:lnTo>
                  <a:pt x="0" y="113284"/>
                </a:lnTo>
                <a:lnTo>
                  <a:pt x="0" y="566165"/>
                </a:lnTo>
                <a:lnTo>
                  <a:pt x="8893" y="610280"/>
                </a:lnTo>
                <a:lnTo>
                  <a:pt x="33147" y="646287"/>
                </a:lnTo>
                <a:lnTo>
                  <a:pt x="69115" y="670554"/>
                </a:lnTo>
                <a:lnTo>
                  <a:pt x="113157" y="679450"/>
                </a:lnTo>
                <a:lnTo>
                  <a:pt x="2096515" y="679450"/>
                </a:lnTo>
                <a:lnTo>
                  <a:pt x="2140577" y="670554"/>
                </a:lnTo>
                <a:lnTo>
                  <a:pt x="2176589" y="646287"/>
                </a:lnTo>
                <a:lnTo>
                  <a:pt x="2200886" y="610280"/>
                </a:lnTo>
                <a:lnTo>
                  <a:pt x="2209800" y="566165"/>
                </a:lnTo>
                <a:lnTo>
                  <a:pt x="2209800" y="113284"/>
                </a:lnTo>
                <a:lnTo>
                  <a:pt x="2200886" y="69169"/>
                </a:lnTo>
                <a:lnTo>
                  <a:pt x="2176589" y="33162"/>
                </a:lnTo>
                <a:lnTo>
                  <a:pt x="2140577" y="8895"/>
                </a:lnTo>
                <a:lnTo>
                  <a:pt x="2096515" y="0"/>
                </a:lnTo>
                <a:close/>
              </a:path>
            </a:pathLst>
          </a:custGeom>
          <a:solidFill>
            <a:srgbClr val="FF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814700" y="2571750"/>
            <a:ext cx="2209800" cy="679450"/>
          </a:xfrm>
          <a:custGeom>
            <a:avLst/>
            <a:gdLst/>
            <a:ahLst/>
            <a:cxnLst/>
            <a:rect l="l" t="t" r="r" b="b"/>
            <a:pathLst>
              <a:path w="2209800" h="679450">
                <a:moveTo>
                  <a:pt x="0" y="113284"/>
                </a:moveTo>
                <a:lnTo>
                  <a:pt x="8893" y="69169"/>
                </a:lnTo>
                <a:lnTo>
                  <a:pt x="33146" y="33162"/>
                </a:lnTo>
                <a:lnTo>
                  <a:pt x="69115" y="8895"/>
                </a:lnTo>
                <a:lnTo>
                  <a:pt x="113157" y="0"/>
                </a:lnTo>
                <a:lnTo>
                  <a:pt x="2096515" y="0"/>
                </a:lnTo>
                <a:lnTo>
                  <a:pt x="2140577" y="8895"/>
                </a:lnTo>
                <a:lnTo>
                  <a:pt x="2176589" y="33162"/>
                </a:lnTo>
                <a:lnTo>
                  <a:pt x="2200886" y="69169"/>
                </a:lnTo>
                <a:lnTo>
                  <a:pt x="2209800" y="113284"/>
                </a:lnTo>
                <a:lnTo>
                  <a:pt x="2209800" y="566165"/>
                </a:lnTo>
                <a:lnTo>
                  <a:pt x="2200886" y="610280"/>
                </a:lnTo>
                <a:lnTo>
                  <a:pt x="2176589" y="646287"/>
                </a:lnTo>
                <a:lnTo>
                  <a:pt x="2140577" y="670554"/>
                </a:lnTo>
                <a:lnTo>
                  <a:pt x="2096515" y="679450"/>
                </a:lnTo>
                <a:lnTo>
                  <a:pt x="113157" y="679450"/>
                </a:lnTo>
                <a:lnTo>
                  <a:pt x="69115" y="670554"/>
                </a:lnTo>
                <a:lnTo>
                  <a:pt x="33146" y="646287"/>
                </a:lnTo>
                <a:lnTo>
                  <a:pt x="8893" y="610280"/>
                </a:lnTo>
                <a:lnTo>
                  <a:pt x="0" y="566165"/>
                </a:lnTo>
                <a:lnTo>
                  <a:pt x="0" y="11328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872602" y="2750822"/>
            <a:ext cx="2428131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spc="-20" dirty="0">
                <a:latin typeface="American Typewriter" panose="02090604020004020304" pitchFamily="18" charset="0"/>
                <a:cs typeface="Arial"/>
              </a:rPr>
              <a:t>KAPALI</a:t>
            </a:r>
            <a:r>
              <a:rPr sz="2000" spc="-1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000" dirty="0">
                <a:latin typeface="American Typewriter" panose="02090604020004020304" pitchFamily="18" charset="0"/>
                <a:cs typeface="Arial"/>
              </a:rPr>
              <a:t>SİSTEM</a:t>
            </a:r>
          </a:p>
        </p:txBody>
      </p:sp>
      <p:sp>
        <p:nvSpPr>
          <p:cNvPr id="20" name="object 20"/>
          <p:cNvSpPr/>
          <p:nvPr/>
        </p:nvSpPr>
        <p:spPr>
          <a:xfrm>
            <a:off x="7310501" y="2571750"/>
            <a:ext cx="2000250" cy="679450"/>
          </a:xfrm>
          <a:custGeom>
            <a:avLst/>
            <a:gdLst/>
            <a:ahLst/>
            <a:cxnLst/>
            <a:rect l="l" t="t" r="r" b="b"/>
            <a:pathLst>
              <a:path w="2000250" h="679450">
                <a:moveTo>
                  <a:pt x="1886966" y="0"/>
                </a:moveTo>
                <a:lnTo>
                  <a:pt x="113157" y="0"/>
                </a:lnTo>
                <a:lnTo>
                  <a:pt x="69115" y="8895"/>
                </a:lnTo>
                <a:lnTo>
                  <a:pt x="33146" y="33162"/>
                </a:lnTo>
                <a:lnTo>
                  <a:pt x="8893" y="69169"/>
                </a:lnTo>
                <a:lnTo>
                  <a:pt x="0" y="113284"/>
                </a:lnTo>
                <a:lnTo>
                  <a:pt x="0" y="566165"/>
                </a:lnTo>
                <a:lnTo>
                  <a:pt x="8893" y="610280"/>
                </a:lnTo>
                <a:lnTo>
                  <a:pt x="33147" y="646287"/>
                </a:lnTo>
                <a:lnTo>
                  <a:pt x="69115" y="670554"/>
                </a:lnTo>
                <a:lnTo>
                  <a:pt x="113157" y="679450"/>
                </a:lnTo>
                <a:lnTo>
                  <a:pt x="1886966" y="679450"/>
                </a:lnTo>
                <a:lnTo>
                  <a:pt x="1931027" y="670554"/>
                </a:lnTo>
                <a:lnTo>
                  <a:pt x="1967039" y="646287"/>
                </a:lnTo>
                <a:lnTo>
                  <a:pt x="1991336" y="610280"/>
                </a:lnTo>
                <a:lnTo>
                  <a:pt x="2000250" y="566165"/>
                </a:lnTo>
                <a:lnTo>
                  <a:pt x="2000250" y="113284"/>
                </a:lnTo>
                <a:lnTo>
                  <a:pt x="1991336" y="69169"/>
                </a:lnTo>
                <a:lnTo>
                  <a:pt x="1967039" y="33162"/>
                </a:lnTo>
                <a:lnTo>
                  <a:pt x="1931027" y="8895"/>
                </a:lnTo>
                <a:lnTo>
                  <a:pt x="1886966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310501" y="2571750"/>
            <a:ext cx="2000250" cy="679450"/>
          </a:xfrm>
          <a:custGeom>
            <a:avLst/>
            <a:gdLst/>
            <a:ahLst/>
            <a:cxnLst/>
            <a:rect l="l" t="t" r="r" b="b"/>
            <a:pathLst>
              <a:path w="2000250" h="679450">
                <a:moveTo>
                  <a:pt x="0" y="113284"/>
                </a:moveTo>
                <a:lnTo>
                  <a:pt x="8893" y="69169"/>
                </a:lnTo>
                <a:lnTo>
                  <a:pt x="33147" y="33162"/>
                </a:lnTo>
                <a:lnTo>
                  <a:pt x="69115" y="8895"/>
                </a:lnTo>
                <a:lnTo>
                  <a:pt x="113157" y="0"/>
                </a:lnTo>
                <a:lnTo>
                  <a:pt x="1886966" y="0"/>
                </a:lnTo>
                <a:lnTo>
                  <a:pt x="1931027" y="8895"/>
                </a:lnTo>
                <a:lnTo>
                  <a:pt x="1967039" y="33162"/>
                </a:lnTo>
                <a:lnTo>
                  <a:pt x="1991336" y="69169"/>
                </a:lnTo>
                <a:lnTo>
                  <a:pt x="2000250" y="113284"/>
                </a:lnTo>
                <a:lnTo>
                  <a:pt x="2000250" y="566165"/>
                </a:lnTo>
                <a:lnTo>
                  <a:pt x="1991336" y="610280"/>
                </a:lnTo>
                <a:lnTo>
                  <a:pt x="1967039" y="646287"/>
                </a:lnTo>
                <a:lnTo>
                  <a:pt x="1931027" y="670554"/>
                </a:lnTo>
                <a:lnTo>
                  <a:pt x="1886966" y="679450"/>
                </a:lnTo>
                <a:lnTo>
                  <a:pt x="113157" y="679450"/>
                </a:lnTo>
                <a:lnTo>
                  <a:pt x="69115" y="670554"/>
                </a:lnTo>
                <a:lnTo>
                  <a:pt x="33146" y="646287"/>
                </a:lnTo>
                <a:lnTo>
                  <a:pt x="8893" y="610280"/>
                </a:lnTo>
                <a:lnTo>
                  <a:pt x="0" y="566165"/>
                </a:lnTo>
                <a:lnTo>
                  <a:pt x="0" y="113284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479538" y="2739390"/>
            <a:ext cx="204235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dirty="0">
                <a:latin typeface="American Typewriter" panose="02090604020004020304" pitchFamily="18" charset="0"/>
                <a:cs typeface="Arial"/>
              </a:rPr>
              <a:t>AÇIK</a:t>
            </a:r>
            <a:r>
              <a:rPr sz="2000" spc="-7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000" spc="-5" dirty="0">
                <a:latin typeface="American Typewriter" panose="02090604020004020304" pitchFamily="18" charset="0"/>
                <a:cs typeface="Arial"/>
              </a:rPr>
              <a:t>SİSTEM</a:t>
            </a:r>
            <a:endParaRPr sz="20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497138" y="1222375"/>
            <a:ext cx="2589530" cy="1298575"/>
          </a:xfrm>
          <a:custGeom>
            <a:avLst/>
            <a:gdLst/>
            <a:ahLst/>
            <a:cxnLst/>
            <a:rect l="l" t="t" r="r" b="b"/>
            <a:pathLst>
              <a:path w="2589530" h="1298575">
                <a:moveTo>
                  <a:pt x="2143188" y="1170051"/>
                </a:moveTo>
                <a:lnTo>
                  <a:pt x="1500187" y="1170051"/>
                </a:lnTo>
                <a:lnTo>
                  <a:pt x="2589212" y="1298194"/>
                </a:lnTo>
                <a:lnTo>
                  <a:pt x="2143188" y="1170051"/>
                </a:lnTo>
                <a:close/>
              </a:path>
              <a:path w="2589530" h="1298575">
                <a:moveTo>
                  <a:pt x="2571813" y="0"/>
                </a:moveTo>
                <a:lnTo>
                  <a:pt x="0" y="0"/>
                </a:lnTo>
                <a:lnTo>
                  <a:pt x="0" y="1170051"/>
                </a:lnTo>
                <a:lnTo>
                  <a:pt x="2571813" y="1170051"/>
                </a:lnTo>
                <a:lnTo>
                  <a:pt x="2571813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486790" y="1212818"/>
            <a:ext cx="2589530" cy="1298575"/>
          </a:xfrm>
          <a:custGeom>
            <a:avLst/>
            <a:gdLst/>
            <a:ahLst/>
            <a:cxnLst/>
            <a:rect l="l" t="t" r="r" b="b"/>
            <a:pathLst>
              <a:path w="2589530" h="1298575">
                <a:moveTo>
                  <a:pt x="0" y="0"/>
                </a:moveTo>
                <a:lnTo>
                  <a:pt x="1500187" y="0"/>
                </a:lnTo>
                <a:lnTo>
                  <a:pt x="2143188" y="0"/>
                </a:lnTo>
                <a:lnTo>
                  <a:pt x="2571813" y="0"/>
                </a:lnTo>
                <a:lnTo>
                  <a:pt x="2571813" y="682498"/>
                </a:lnTo>
                <a:lnTo>
                  <a:pt x="2571813" y="974978"/>
                </a:lnTo>
                <a:lnTo>
                  <a:pt x="2571813" y="1170051"/>
                </a:lnTo>
                <a:lnTo>
                  <a:pt x="2143188" y="1170051"/>
                </a:lnTo>
                <a:lnTo>
                  <a:pt x="2589212" y="1298194"/>
                </a:lnTo>
                <a:lnTo>
                  <a:pt x="1500187" y="1170051"/>
                </a:lnTo>
                <a:lnTo>
                  <a:pt x="0" y="1170051"/>
                </a:lnTo>
                <a:lnTo>
                  <a:pt x="0" y="974978"/>
                </a:lnTo>
                <a:lnTo>
                  <a:pt x="0" y="682498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179050" y="1489635"/>
            <a:ext cx="298174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marR="5080" indent="-445134" algn="ctr">
              <a:spcBef>
                <a:spcPts val="100"/>
              </a:spcBef>
            </a:pPr>
            <a:r>
              <a:rPr spc="-5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Sıvı</a:t>
            </a:r>
            <a:r>
              <a:rPr spc="-5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pc="-10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akışına</a:t>
            </a:r>
            <a:r>
              <a:rPr spc="-10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pc="-10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olanak</a:t>
            </a:r>
            <a:r>
              <a:rPr lang="tr-TR" spc="-10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pc="-5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vermeyen</a:t>
            </a:r>
            <a:r>
              <a:rPr spc="10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pc="-5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tank</a:t>
            </a:r>
            <a:endParaRPr dirty="0">
              <a:solidFill>
                <a:schemeClr val="bg1"/>
              </a:solidFill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74974" y="3693089"/>
            <a:ext cx="4143375" cy="2907206"/>
          </a:xfrm>
          <a:prstGeom prst="rect">
            <a:avLst/>
          </a:prstGeom>
          <a:ln w="25400">
            <a:noFill/>
          </a:ln>
        </p:spPr>
        <p:txBody>
          <a:bodyPr vert="horz" wrap="square" lIns="0" tIns="288290" rIns="0" bIns="0" rtlCol="0">
            <a:spAutoFit/>
          </a:bodyPr>
          <a:lstStyle/>
          <a:p>
            <a:pPr algn="ctr">
              <a:spcBef>
                <a:spcPts val="2270"/>
              </a:spcBef>
              <a:tabLst>
                <a:tab pos="219710" algn="l"/>
              </a:tabLst>
            </a:pPr>
            <a:r>
              <a:rPr sz="2400" b="1" u="heavy" spc="-173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B</a:t>
            </a:r>
            <a:r>
              <a:rPr sz="2400" b="1" spc="-1735" dirty="0">
                <a:latin typeface="American Typewriter" panose="02090604020004020304" pitchFamily="18" charset="0"/>
                <a:cs typeface="Arial"/>
              </a:rPr>
              <a:t>	</a:t>
            </a:r>
            <a:r>
              <a:rPr sz="2400" b="1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u </a:t>
            </a:r>
            <a:r>
              <a:rPr sz="2400" b="1" spc="-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sistemlerin çevresi</a:t>
            </a:r>
            <a:r>
              <a:rPr sz="2400" b="1" spc="-5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sz="2400" b="1" spc="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ile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spc="-600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2400" b="1" spc="-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arasında</a:t>
            </a:r>
            <a:r>
              <a:rPr sz="2400" spc="-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;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  <a:p>
            <a:pPr>
              <a:spcBef>
                <a:spcPts val="5"/>
              </a:spcBef>
            </a:pPr>
            <a:endParaRPr sz="2500" dirty="0">
              <a:latin typeface="American Typewriter" panose="02090604020004020304" pitchFamily="18" charset="0"/>
              <a:cs typeface="Times New Roman"/>
            </a:endParaRPr>
          </a:p>
          <a:p>
            <a:pPr marL="417195" indent="-326390">
              <a:buFont typeface="Wingdings"/>
              <a:buChar char=""/>
              <a:tabLst>
                <a:tab pos="417830" algn="l"/>
              </a:tabLst>
            </a:pPr>
            <a:r>
              <a:rPr sz="2400" spc="-5" dirty="0">
                <a:latin typeface="American Typewriter" panose="02090604020004020304" pitchFamily="18" charset="0"/>
                <a:cs typeface="Arial"/>
              </a:rPr>
              <a:t>Kütle transferi</a:t>
            </a:r>
            <a:r>
              <a:rPr sz="2400" spc="5" dirty="0">
                <a:solidFill>
                  <a:srgbClr val="00AF50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z="2400" b="1" u="heavy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bulunmaz!!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  <a:p>
            <a:pPr>
              <a:spcBef>
                <a:spcPts val="5"/>
              </a:spcBef>
              <a:buFont typeface="Wingdings"/>
              <a:buChar char=""/>
            </a:pPr>
            <a:endParaRPr sz="2500" dirty="0">
              <a:latin typeface="American Typewriter" panose="02090604020004020304" pitchFamily="18" charset="0"/>
              <a:cs typeface="Times New Roman"/>
            </a:endParaRPr>
          </a:p>
          <a:p>
            <a:pPr marL="417195" indent="-326390">
              <a:buFont typeface="Wingdings"/>
              <a:buChar char=""/>
              <a:tabLst>
                <a:tab pos="417830" algn="l"/>
              </a:tabLst>
            </a:pPr>
            <a:r>
              <a:rPr sz="2400" dirty="0">
                <a:latin typeface="American Typewriter" panose="02090604020004020304" pitchFamily="18" charset="0"/>
                <a:cs typeface="Arial"/>
              </a:rPr>
              <a:t>Isı </a:t>
            </a:r>
            <a:r>
              <a:rPr sz="2400" spc="-5" dirty="0">
                <a:latin typeface="American Typewriter" panose="02090604020004020304" pitchFamily="18" charset="0"/>
                <a:cs typeface="Arial"/>
              </a:rPr>
              <a:t>alışverişi</a:t>
            </a:r>
            <a:r>
              <a:rPr sz="2400" spc="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2400" b="1" spc="-15" dirty="0">
                <a:solidFill>
                  <a:srgbClr val="00AF50"/>
                </a:solidFill>
                <a:latin typeface="American Typewriter" panose="02090604020004020304" pitchFamily="18" charset="0"/>
                <a:cs typeface="Arial"/>
              </a:rPr>
              <a:t>bulunabilir.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390599" y="1257903"/>
            <a:ext cx="2214880" cy="1253490"/>
          </a:xfrm>
          <a:custGeom>
            <a:avLst/>
            <a:gdLst/>
            <a:ahLst/>
            <a:cxnLst/>
            <a:rect l="l" t="t" r="r" b="b"/>
            <a:pathLst>
              <a:path w="2214879" h="1253489">
                <a:moveTo>
                  <a:pt x="0" y="0"/>
                </a:moveTo>
                <a:lnTo>
                  <a:pt x="369062" y="0"/>
                </a:lnTo>
                <a:lnTo>
                  <a:pt x="922654" y="0"/>
                </a:lnTo>
                <a:lnTo>
                  <a:pt x="2214499" y="0"/>
                </a:lnTo>
                <a:lnTo>
                  <a:pt x="2214499" y="673226"/>
                </a:lnTo>
                <a:lnTo>
                  <a:pt x="2214499" y="961771"/>
                </a:lnTo>
                <a:lnTo>
                  <a:pt x="2214499" y="1154176"/>
                </a:lnTo>
                <a:lnTo>
                  <a:pt x="922654" y="1154176"/>
                </a:lnTo>
                <a:lnTo>
                  <a:pt x="328295" y="1253489"/>
                </a:lnTo>
                <a:lnTo>
                  <a:pt x="369062" y="1154176"/>
                </a:lnTo>
                <a:lnTo>
                  <a:pt x="0" y="1154176"/>
                </a:lnTo>
                <a:lnTo>
                  <a:pt x="0" y="961771"/>
                </a:lnTo>
                <a:lnTo>
                  <a:pt x="0" y="6732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624316" y="1572282"/>
            <a:ext cx="15875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spcBef>
                <a:spcPts val="100"/>
              </a:spcBef>
            </a:pPr>
            <a:r>
              <a:rPr lang="tr-TR" spc="-5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T</a:t>
            </a:r>
            <a:r>
              <a:rPr spc="-5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ank</a:t>
            </a:r>
            <a:r>
              <a:rPr spc="-25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pc="-5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ve</a:t>
            </a:r>
            <a:r>
              <a:rPr spc="-5" dirty="0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  </a:t>
            </a:r>
            <a:r>
              <a:rPr spc="-5" dirty="0" err="1">
                <a:solidFill>
                  <a:schemeClr val="bg1"/>
                </a:solidFill>
                <a:latin typeface="American Typewriter" panose="02090604020004020304" pitchFamily="18" charset="0"/>
                <a:cs typeface="Arial"/>
              </a:rPr>
              <a:t>borular</a:t>
            </a:r>
            <a:endParaRPr dirty="0">
              <a:solidFill>
                <a:schemeClr val="bg1"/>
              </a:solidFill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37444" y="3699220"/>
            <a:ext cx="4432300" cy="2495555"/>
          </a:xfrm>
          <a:prstGeom prst="rect">
            <a:avLst/>
          </a:prstGeom>
          <a:ln w="25400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700" dirty="0">
              <a:latin typeface="American Typewriter" panose="02090604020004020304" pitchFamily="18" charset="0"/>
              <a:cs typeface="Times New Roman"/>
            </a:endParaRPr>
          </a:p>
          <a:p>
            <a:pPr marL="1905" algn="ctr">
              <a:spcBef>
                <a:spcPts val="1714"/>
              </a:spcBef>
            </a:pPr>
            <a:r>
              <a:rPr sz="2400" u="heavy" spc="-600" dirty="0">
                <a:solidFill>
                  <a:srgbClr val="FF0066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2400" b="1" spc="-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Bu sistemlerin çevresi</a:t>
            </a:r>
            <a:r>
              <a:rPr sz="2400" b="1" spc="-3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sz="2400" b="1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ile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  <a:p>
            <a:pPr marL="1905" algn="ctr"/>
            <a:r>
              <a:rPr sz="2400" spc="-59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2400" b="1" spc="-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arasında</a:t>
            </a:r>
            <a:r>
              <a:rPr sz="2400" spc="-5" dirty="0"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;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  <a:p>
            <a:pPr>
              <a:spcBef>
                <a:spcPts val="5"/>
              </a:spcBef>
            </a:pPr>
            <a:endParaRPr sz="2500" dirty="0">
              <a:latin typeface="American Typewriter" panose="02090604020004020304" pitchFamily="18" charset="0"/>
              <a:cs typeface="Times New Roman"/>
            </a:endParaRPr>
          </a:p>
          <a:p>
            <a:pPr marL="563880" indent="-325755">
              <a:buFont typeface="Wingdings"/>
              <a:buChar char=""/>
              <a:tabLst>
                <a:tab pos="564515" algn="l"/>
              </a:tabLst>
            </a:pPr>
            <a:r>
              <a:rPr sz="2400" spc="-5" dirty="0">
                <a:latin typeface="American Typewriter" panose="02090604020004020304" pitchFamily="18" charset="0"/>
                <a:cs typeface="Arial"/>
              </a:rPr>
              <a:t>Kütle transferi</a:t>
            </a:r>
            <a:r>
              <a:rPr sz="2400" spc="-5" dirty="0">
                <a:solidFill>
                  <a:srgbClr val="00AF50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z="2400" b="1" u="heavy" dirty="0" err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bulunur</a:t>
            </a:r>
            <a:r>
              <a:rPr sz="2400" b="1" u="heavy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!!</a:t>
            </a:r>
            <a:endParaRPr lang="tr-TR" sz="2400" b="1" u="heavy" dirty="0">
              <a:solidFill>
                <a:srgbClr val="00AF50"/>
              </a:solidFill>
              <a:uFill>
                <a:solidFill>
                  <a:srgbClr val="00AF50"/>
                </a:solidFill>
              </a:uFill>
              <a:latin typeface="American Typewriter" panose="02090604020004020304" pitchFamily="18" charset="0"/>
              <a:cs typeface="Arial"/>
            </a:endParaRPr>
          </a:p>
          <a:p>
            <a:pPr marL="563880" indent="-325755">
              <a:buFont typeface="Wingdings"/>
              <a:buChar char=""/>
              <a:tabLst>
                <a:tab pos="564515" algn="l"/>
              </a:tabLst>
            </a:pPr>
            <a:endParaRPr lang="tr-TR" sz="2400" b="1" u="heavy" dirty="0">
              <a:solidFill>
                <a:srgbClr val="00AF50"/>
              </a:solidFill>
              <a:uFill>
                <a:solidFill>
                  <a:srgbClr val="00AF50"/>
                </a:solidFill>
              </a:u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3248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635389" y="585505"/>
            <a:ext cx="6251767" cy="136768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 err="1">
                <a:solidFill>
                  <a:schemeClr val="tx1"/>
                </a:solidFill>
                <a:latin typeface="American Typewriter" panose="02090604020004020304" pitchFamily="18" charset="0"/>
              </a:rPr>
              <a:t>İzole</a:t>
            </a:r>
            <a:r>
              <a:rPr lang="tr-TR" sz="4400" dirty="0">
                <a:solidFill>
                  <a:schemeClr val="tx1"/>
                </a:solidFill>
                <a:latin typeface="American Typewriter" panose="02090604020004020304" pitchFamily="18" charset="0"/>
              </a:rPr>
              <a:t> ya da Yalıtılmış</a:t>
            </a:r>
            <a:r>
              <a:rPr sz="4400" spc="-60" dirty="0">
                <a:solidFill>
                  <a:schemeClr val="tx1"/>
                </a:solidFill>
                <a:latin typeface="American Typewriter" panose="02090604020004020304" pitchFamily="18" charset="0"/>
              </a:rPr>
              <a:t> </a:t>
            </a:r>
            <a:r>
              <a:rPr sz="4400" spc="-5" dirty="0" err="1">
                <a:solidFill>
                  <a:schemeClr val="tx1"/>
                </a:solidFill>
                <a:latin typeface="American Typewriter" panose="02090604020004020304" pitchFamily="18" charset="0"/>
              </a:rPr>
              <a:t>sistemler</a:t>
            </a:r>
            <a:r>
              <a:rPr lang="tr-TR" sz="4400" spc="-5" dirty="0">
                <a:solidFill>
                  <a:schemeClr val="tx1"/>
                </a:solidFill>
                <a:latin typeface="American Typewriter" panose="02090604020004020304" pitchFamily="18" charset="0"/>
              </a:rPr>
              <a:t> ise </a:t>
            </a:r>
            <a:endParaRPr sz="4400" dirty="0">
              <a:solidFill>
                <a:schemeClr val="tx1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53016" y="2682902"/>
            <a:ext cx="7816174" cy="19986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81990">
              <a:spcBef>
                <a:spcPts val="105"/>
              </a:spcBef>
            </a:pPr>
            <a:r>
              <a:rPr lang="tr-TR" sz="3200" b="1" spc="-10" dirty="0">
                <a:latin typeface="American Typewriter" panose="02090604020004020304" pitchFamily="18" charset="0"/>
                <a:cs typeface="Arial"/>
              </a:rPr>
              <a:t>                 ç</a:t>
            </a:r>
            <a:r>
              <a:rPr sz="3200" b="1" spc="-10" dirty="0" err="1">
                <a:latin typeface="American Typewriter" panose="02090604020004020304" pitchFamily="18" charset="0"/>
                <a:cs typeface="Arial"/>
              </a:rPr>
              <a:t>evresi</a:t>
            </a:r>
            <a:r>
              <a:rPr sz="3200" b="1" spc="-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b="1" spc="-5" dirty="0" err="1">
                <a:latin typeface="American Typewriter" panose="02090604020004020304" pitchFamily="18" charset="0"/>
                <a:cs typeface="Arial"/>
              </a:rPr>
              <a:t>ile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  <a:p>
            <a:pPr>
              <a:spcBef>
                <a:spcPts val="45"/>
              </a:spcBef>
            </a:pPr>
            <a:endParaRPr sz="3300" dirty="0">
              <a:latin typeface="American Typewriter" panose="02090604020004020304" pitchFamily="18" charset="0"/>
              <a:cs typeface="Times New Roman"/>
            </a:endParaRPr>
          </a:p>
          <a:p>
            <a:pPr marL="685165" indent="-434975">
              <a:buClr>
                <a:srgbClr val="FF0000"/>
              </a:buClr>
              <a:buFont typeface="Wingdings"/>
              <a:buChar char=""/>
              <a:tabLst>
                <a:tab pos="685165" algn="l"/>
              </a:tabLst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Isı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alışverişinde</a:t>
            </a:r>
            <a:r>
              <a:rPr sz="3200" spc="-85" dirty="0">
                <a:solidFill>
                  <a:srgbClr val="00AF50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z="3200" b="1" u="heavy" dirty="0" err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bulunmaz</a:t>
            </a:r>
            <a:r>
              <a:rPr sz="3200" b="1" u="heavy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!!</a:t>
            </a:r>
            <a:endParaRPr lang="tr-TR" sz="3200" b="1" u="heavy" dirty="0">
              <a:solidFill>
                <a:srgbClr val="00AF50"/>
              </a:solidFill>
              <a:uFill>
                <a:solidFill>
                  <a:srgbClr val="00AF50"/>
                </a:solidFill>
              </a:uFill>
              <a:latin typeface="American Typewriter" panose="02090604020004020304" pitchFamily="18" charset="0"/>
              <a:cs typeface="Arial"/>
            </a:endParaRPr>
          </a:p>
          <a:p>
            <a:pPr marL="685165" indent="-434975">
              <a:buClr>
                <a:srgbClr val="FF0000"/>
              </a:buClr>
              <a:buFont typeface="Wingdings"/>
              <a:buChar char=""/>
              <a:tabLst>
                <a:tab pos="685165" algn="l"/>
              </a:tabLst>
            </a:pP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Kütle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 transferi</a:t>
            </a:r>
            <a:r>
              <a:rPr sz="3200" u="heavy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sz="3200" b="1" u="heavy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merican Typewriter" panose="02090604020004020304" pitchFamily="18" charset="0"/>
                <a:cs typeface="Arial"/>
              </a:rPr>
              <a:t>gerçekleşmez!!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7892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114771" y="1481850"/>
            <a:ext cx="964650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165" marR="5080" indent="-672465">
              <a:spcBef>
                <a:spcPts val="100"/>
              </a:spcBef>
            </a:pPr>
            <a:r>
              <a:rPr sz="3600" u="heavy" spc="-90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b="1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Kütle dengesine</a:t>
            </a:r>
            <a:r>
              <a:rPr sz="3600" b="1" spc="-7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dayalı </a:t>
            </a:r>
            <a:r>
              <a:rPr sz="3600" b="1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sz="3600" b="1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hesaplamalarda;</a:t>
            </a:r>
            <a:endParaRPr sz="3600" b="1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0225" y="2582767"/>
            <a:ext cx="10515599" cy="2880276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062355" indent="-571500">
              <a:spcBef>
                <a:spcPts val="1060"/>
              </a:spcBef>
              <a:buClr>
                <a:schemeClr val="tx1"/>
              </a:buClr>
              <a:buSzPct val="72500"/>
              <a:buFont typeface="Wingdings" pitchFamily="2" charset="2"/>
              <a:buChar char="q"/>
              <a:tabLst>
                <a:tab pos="834390" algn="l"/>
              </a:tabLst>
            </a:pP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Sistemin</a:t>
            </a:r>
            <a:r>
              <a:rPr lang="tr-TR" sz="4000" spc="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belirlenmesi</a:t>
            </a:r>
            <a:endParaRPr lang="tr-TR" sz="4000" dirty="0">
              <a:latin typeface="American Typewriter" panose="02090604020004020304" pitchFamily="18" charset="0"/>
              <a:cs typeface="Arial"/>
            </a:endParaRPr>
          </a:p>
          <a:p>
            <a:pPr marL="1062355" indent="-571500">
              <a:spcBef>
                <a:spcPts val="1060"/>
              </a:spcBef>
              <a:buClr>
                <a:schemeClr val="tx1"/>
              </a:buClr>
              <a:buSzPct val="72500"/>
              <a:buFont typeface="Wingdings" pitchFamily="2" charset="2"/>
              <a:buChar char="q"/>
              <a:tabLst>
                <a:tab pos="834390" algn="l"/>
              </a:tabLst>
            </a:pP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Sistemin</a:t>
            </a:r>
            <a:r>
              <a:rPr lang="tr-TR" sz="4000" spc="-5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sınırlarının  saptanması</a:t>
            </a:r>
            <a:endParaRPr lang="tr-TR" sz="4000" dirty="0">
              <a:latin typeface="American Typewriter" panose="02090604020004020304" pitchFamily="18" charset="0"/>
              <a:cs typeface="Arial"/>
            </a:endParaRPr>
          </a:p>
          <a:p>
            <a:pPr marL="1062355" indent="-571500">
              <a:spcBef>
                <a:spcPts val="1060"/>
              </a:spcBef>
              <a:buClr>
                <a:schemeClr val="tx1"/>
              </a:buClr>
              <a:buSzPct val="72500"/>
              <a:buFont typeface="Wingdings" pitchFamily="2" charset="2"/>
              <a:buChar char="q"/>
              <a:tabLst>
                <a:tab pos="834390" algn="l"/>
              </a:tabLst>
            </a:pPr>
            <a:r>
              <a:rPr sz="4000" spc="-5" dirty="0">
                <a:latin typeface="American Typewriter" panose="02090604020004020304" pitchFamily="18" charset="0"/>
                <a:cs typeface="Arial"/>
              </a:rPr>
              <a:t>Bir </a:t>
            </a:r>
            <a:r>
              <a:rPr sz="4000" spc="-10" dirty="0">
                <a:latin typeface="American Typewriter" panose="02090604020004020304" pitchFamily="18" charset="0"/>
                <a:cs typeface="Arial"/>
              </a:rPr>
              <a:t>baz (temel)</a:t>
            </a:r>
            <a:r>
              <a:rPr sz="4000" spc="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4000" spc="-5" dirty="0" err="1">
                <a:latin typeface="American Typewriter" panose="02090604020004020304" pitchFamily="18" charset="0"/>
                <a:cs typeface="Arial"/>
              </a:rPr>
              <a:t>seçilmesi</a:t>
            </a:r>
            <a:r>
              <a:rPr lang="tr-TR" sz="4000" spc="-5" dirty="0">
                <a:latin typeface="American Typewriter" panose="02090604020004020304" pitchFamily="18" charset="0"/>
                <a:cs typeface="Arial"/>
              </a:rPr>
              <a:t> gerekmektedir</a:t>
            </a:r>
            <a:r>
              <a:rPr sz="4000" spc="-5" dirty="0">
                <a:latin typeface="American Typewriter" panose="02090604020004020304" pitchFamily="18" charset="0"/>
                <a:cs typeface="Arial"/>
              </a:rPr>
              <a:t>.</a:t>
            </a:r>
            <a:endParaRPr sz="4000" dirty="0">
              <a:latin typeface="American Typewriter" panose="02090604020004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091222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1568</TotalTime>
  <Words>359</Words>
  <Application>Microsoft Macintosh PowerPoint</Application>
  <PresentationFormat>Geniş ekran</PresentationFormat>
  <Paragraphs>100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American Typewriter</vt:lpstr>
      <vt:lpstr>Arial</vt:lpstr>
      <vt:lpstr>Arial Black</vt:lpstr>
      <vt:lpstr>Calibri Light</vt:lpstr>
      <vt:lpstr>Rockwell</vt:lpstr>
      <vt:lpstr>Times New Roman</vt:lpstr>
      <vt:lpstr>Wingdings</vt:lpstr>
      <vt:lpstr>Atlas</vt:lpstr>
      <vt:lpstr>GIDALARDA TEMEL İŞLEMLER</vt:lpstr>
      <vt:lpstr> </vt:lpstr>
      <vt:lpstr> </vt:lpstr>
      <vt:lpstr> Kütle dengesine dayalı hesaplamaların ilkesi;</vt:lpstr>
      <vt:lpstr>Bir prosesin gerçekleştiği sistemde </vt:lpstr>
      <vt:lpstr>Bir prosesin gerçekleştiği sistemde </vt:lpstr>
      <vt:lpstr>SİSTEM</vt:lpstr>
      <vt:lpstr>İzole ya da Yalıtılmış sistemler ise </vt:lpstr>
      <vt:lpstr>PowerPoint Sunusu</vt:lpstr>
      <vt:lpstr>PowerPoint Sunusu</vt:lpstr>
      <vt:lpstr> Proses akış  diyagramları</vt:lpstr>
      <vt:lpstr>Kristalizasyon işlemine ilişkin proses  akış diyagramı :</vt:lpstr>
      <vt:lpstr>Domates Salçası Üretiminde</vt:lpstr>
      <vt:lpstr>Toplam Kütle Dengesi</vt:lpstr>
      <vt:lpstr>PowerPoint Sunusu</vt:lpstr>
      <vt:lpstr>KÜTLE DENKLİĞİ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116</cp:revision>
  <dcterms:created xsi:type="dcterms:W3CDTF">2019-02-18T12:54:52Z</dcterms:created>
  <dcterms:modified xsi:type="dcterms:W3CDTF">2020-01-27T20:33:28Z</dcterms:modified>
</cp:coreProperties>
</file>