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5"/>
  </p:notesMasterIdLst>
  <p:sldIdLst>
    <p:sldId id="264" r:id="rId5"/>
    <p:sldId id="338" r:id="rId6"/>
    <p:sldId id="339" r:id="rId7"/>
    <p:sldId id="341" r:id="rId8"/>
    <p:sldId id="342" r:id="rId9"/>
    <p:sldId id="343" r:id="rId10"/>
    <p:sldId id="344" r:id="rId11"/>
    <p:sldId id="345" r:id="rId12"/>
    <p:sldId id="346" r:id="rId13"/>
    <p:sldId id="322" r:id="rId14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russkiy/50617-12-tekstov-dlya-napisaniya-sochineniy.html" TargetMode="External"/><Relationship Id="rId5" Type="http://schemas.openxmlformats.org/officeDocument/2006/relationships/hyperlink" Target="https://4ege.ru/sochinenie/57181-klishe-k-itogovomu-sochineniyu.html" TargetMode="External"/><Relationship Id="rId4" Type="http://schemas.openxmlformats.org/officeDocument/2006/relationships/hyperlink" Target="https://azbyka.ru/deti/shkolnyjj-pomoshhni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6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http://rosental-book.ru/styli_xlii.html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b="0" i="1" strike="noStrike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https://4ege.ru/sochinenie/57181-klishe-k-itogovomu-sochineniyu.html</a:t>
            </a:r>
            <a:endParaRPr lang="ru-RU" sz="1900" b="0" i="1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Bookman Old Style" panose="02050604050505020204" pitchFamily="18" charset="0"/>
              </a:rPr>
              <a:t>https://zen.yandex.ru/id/5d10dc1ce1551900b0ad9384</a:t>
            </a:r>
            <a:r>
              <a:rPr lang="ru-RU" sz="1900" i="1" dirty="0">
                <a:latin typeface="Bookman Old Style" panose="02050604050505020204" pitchFamily="18" charset="0"/>
              </a:rPr>
              <a:t>)</a:t>
            </a:r>
            <a:endParaRPr lang="tr-TR" sz="19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Авторское мнение, авторская точка зрения. Позиция автора.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Bookman Old Style" panose="02050604050505020204" pitchFamily="18" charset="0"/>
              </a:rPr>
              <a:t>Что хотел сказать своим читателям автор, создавая текст?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Как автор оценивает описываемую конкретную ситуацию, поступки героев?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Авторская позиция может быть явной, когда в тексте даётся прямая оценка описанных фактов, событий, звучит призыв к читателю.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Авторская позиция может быть прямо не выражена. Тогда её выявление требует умения видеть скрытый смысл, понимать иронию, раскрывать сложные метафоры и т.д.</a:t>
            </a:r>
          </a:p>
        </p:txBody>
      </p:sp>
    </p:spTree>
    <p:extLst>
      <p:ext uri="{BB962C8B-B14F-4D97-AF65-F5344CB8AC3E}">
        <p14:creationId xmlns:p14="http://schemas.microsoft.com/office/powerpoint/2010/main" val="336487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4" y="642594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Авторское мнение, авторская точка зрения. Позиция автора.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74" y="2365782"/>
            <a:ext cx="10058400" cy="3849624"/>
          </a:xfrm>
        </p:spPr>
        <p:txBody>
          <a:bodyPr>
            <a:noAutofit/>
          </a:bodyPr>
          <a:lstStyle/>
          <a:p>
            <a:endParaRPr lang="ru-RU" sz="2000" i="1" dirty="0">
              <a:latin typeface="Bookman Old Style" panose="02050604050505020204" pitchFamily="18" charset="0"/>
            </a:endParaRPr>
          </a:p>
          <a:p>
            <a:r>
              <a:rPr lang="ru-RU" sz="2000" i="1" dirty="0">
                <a:latin typeface="Bookman Old Style" panose="02050604050505020204" pitchFamily="18" charset="0"/>
              </a:rPr>
              <a:t>Часто бывает сложно разграничить позиции автора и героя-рассказчика. 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Если герой совершает дурные поступки или высказывает мысли, противоречащие общепризнанным нормам морали, то автор, скорее всего, не одобряет такого героя и его отношение к жизни.</a:t>
            </a:r>
          </a:p>
        </p:txBody>
      </p:sp>
    </p:spTree>
    <p:extLst>
      <p:ext uri="{BB962C8B-B14F-4D97-AF65-F5344CB8AC3E}">
        <p14:creationId xmlns:p14="http://schemas.microsoft.com/office/powerpoint/2010/main" val="1774103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4" y="642594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выражения авторского мнения. 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026" y="2014194"/>
            <a:ext cx="10058400" cy="3849624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Bookman Old Style" panose="02050604050505020204" pitchFamily="18" charset="0"/>
              </a:rPr>
              <a:t>Если повествование ведется от первого лица: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Позиция автора такова:…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стремится донести до читателя мысль о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убеждает нас в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Основная мысль текста заключается в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доказывает,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Позиция автора заключается в том,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 мнению автора, … (С позиции автора, …; С точки зрения автора, …)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В тексте доказывается мысль о том, что...</a:t>
            </a:r>
          </a:p>
        </p:txBody>
      </p:sp>
    </p:spTree>
    <p:extLst>
      <p:ext uri="{BB962C8B-B14F-4D97-AF65-F5344CB8AC3E}">
        <p14:creationId xmlns:p14="http://schemas.microsoft.com/office/powerpoint/2010/main" val="2592680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4" y="642594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выражения авторского мнения. 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026" y="2014194"/>
            <a:ext cx="10058400" cy="3849624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Bookman Old Style" panose="02050604050505020204" pitchFamily="18" charset="0"/>
              </a:rPr>
              <a:t>Если повествование не ведется от первого лица: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Хотя точка зрения автора не выражена явно, логика текста убеждает нас в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Хотя точка зрения автора не выражена явно, эмоциональная окраска текста убеждает нас в том,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не выражает свою точку зрения явно, но мы понимаем,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Мне довольно трудно выявить авторскую точку зрения, так как текст художественный, NN не даёт готового решения вопроса о том, что … Он заставляет читателя самостоятельно сделать вывод, найти решения проблемы. </a:t>
            </a:r>
          </a:p>
        </p:txBody>
      </p:sp>
    </p:spTree>
    <p:extLst>
      <p:ext uri="{BB962C8B-B14F-4D97-AF65-F5344CB8AC3E}">
        <p14:creationId xmlns:p14="http://schemas.microsoft.com/office/powerpoint/2010/main" val="2198646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4" y="642594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комментарий к авторскому мнению 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026" y="2014194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• </a:t>
            </a:r>
            <a:r>
              <a:rPr lang="ru-RU" sz="2000" i="1" dirty="0">
                <a:latin typeface="Bookman Old Style" panose="02050604050505020204" pitchFamily="18" charset="0"/>
              </a:rPr>
              <a:t>посвящает свою статью;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эмоционально воздействует на читателя;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делает читателя своим союзником;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образно воссоздаёт картину происходящего (изображаемого);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раскрывает сущность поставленных проблем;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точно формулирует мысль;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заставляет читателя задуматься над проблемой;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показывает злободневность рассматриваемой им проблемы;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пытается найти причины негативных (позитивных) явлений;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223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4" y="642594"/>
            <a:ext cx="10058400" cy="1371600"/>
          </a:xfrm>
        </p:spPr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выражения одобрения автора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026" y="2014194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восхищается...;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поражается...,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удивляется...,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словно приглашает вместе с нами полюбоваться...,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с интересом наблюдает за тем...,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Как добрый друг и мудрый советчик, автор беседует с нами о....;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931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4" y="642594"/>
            <a:ext cx="10058400" cy="1371600"/>
          </a:xfrm>
        </p:spPr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выражения  осуждений автора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026" y="2014194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с болью в сердце пишет а том,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с горечью говорит о...;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У автора вызывает негодование...;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не может смириться с тем...,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с горькой иронией пишет о том...;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Своё эмоциональное, взволнованное рассуждение автор заканчивает не менее тревожным выводом...</a:t>
            </a:r>
          </a:p>
        </p:txBody>
      </p:sp>
    </p:spTree>
    <p:extLst>
      <p:ext uri="{BB962C8B-B14F-4D97-AF65-F5344CB8AC3E}">
        <p14:creationId xmlns:p14="http://schemas.microsoft.com/office/powerpoint/2010/main" val="1882790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818" y="510073"/>
            <a:ext cx="10058400" cy="1371600"/>
          </a:xfrm>
        </p:spPr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выражения  нейтральной позиции автора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026" y="2252733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размышляет о...,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словно приглашает читателя к диалогу...,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делится своими мыслями (наблюдениями)...,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ставит перед читателями важную, злободневную проблему...,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Автор пытается объяснить сложные жизненные (философские) понятия</a:t>
            </a:r>
          </a:p>
        </p:txBody>
      </p:sp>
    </p:spTree>
    <p:extLst>
      <p:ext uri="{BB962C8B-B14F-4D97-AF65-F5344CB8AC3E}">
        <p14:creationId xmlns:p14="http://schemas.microsoft.com/office/powerpoint/2010/main" val="28780679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684</Words>
  <Application>Microsoft Office PowerPoint</Application>
  <PresentationFormat>Widescreen</PresentationFormat>
  <Paragraphs>69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 Unicode MS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6</vt:lpstr>
      <vt:lpstr>Авторское мнение, авторская точка зрения. Позиция автора.</vt:lpstr>
      <vt:lpstr>Авторское мнение, авторская точка зрения. Позиция автора.</vt:lpstr>
      <vt:lpstr>Клише для выражения авторского мнения. </vt:lpstr>
      <vt:lpstr>Клише для выражения авторского мнения. </vt:lpstr>
      <vt:lpstr>Клише для комментарий к авторскому мнению </vt:lpstr>
      <vt:lpstr>Клише для выражения одобрения автора</vt:lpstr>
      <vt:lpstr>Клише для выражения  осуждений автора</vt:lpstr>
      <vt:lpstr>Клише для выражения  нейтральной позиции автора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2020-07-05T06:15:38Z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