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258" r:id="rId3"/>
    <p:sldId id="259" r:id="rId4"/>
    <p:sldId id="263" r:id="rId5"/>
    <p:sldId id="260" r:id="rId6"/>
    <p:sldId id="264" r:id="rId7"/>
    <p:sldId id="261" r:id="rId8"/>
    <p:sldId id="265" r:id="rId9"/>
    <p:sldId id="262" r:id="rId10"/>
    <p:sldId id="266"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00" autoAdjust="0"/>
    <p:restoredTop sz="94660"/>
  </p:normalViewPr>
  <p:slideViewPr>
    <p:cSldViewPr snapToGrid="0">
      <p:cViewPr varScale="1">
        <p:scale>
          <a:sx n="54" d="100"/>
          <a:sy n="54" d="100"/>
        </p:scale>
        <p:origin x="84" y="55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tr-TR" smtClean="0"/>
              <a:t>Asıl başlık stili için tıklatın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7AD4B6EF-ED6B-4767-BEE7-A80EB82EA9CD}" type="datetimeFigureOut">
              <a:rPr lang="tr-TR" smtClean="0"/>
              <a:t>9.03.2021</a:t>
            </a:fld>
            <a:endParaRPr lang="tr-TR"/>
          </a:p>
        </p:txBody>
      </p:sp>
      <p:sp>
        <p:nvSpPr>
          <p:cNvPr id="5" name="Footer Placeholder 4"/>
          <p:cNvSpPr>
            <a:spLocks noGrp="1"/>
          </p:cNvSpPr>
          <p:nvPr>
            <p:ph type="ftr" sz="quarter" idx="11"/>
          </p:nvPr>
        </p:nvSpPr>
        <p:spPr/>
        <p:txBody>
          <a:bodyPr/>
          <a:lstStyle/>
          <a:p>
            <a:endParaRPr lang="tr-TR"/>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3F0C80BC-9A5E-44BF-9FFB-2DA443FCA4C6}" type="slidenum">
              <a:rPr lang="tr-TR" smtClean="0"/>
              <a:t>‹#›</a:t>
            </a:fld>
            <a:endParaRPr lang="tr-TR"/>
          </a:p>
        </p:txBody>
      </p:sp>
    </p:spTree>
    <p:extLst>
      <p:ext uri="{BB962C8B-B14F-4D97-AF65-F5344CB8AC3E}">
        <p14:creationId xmlns:p14="http://schemas.microsoft.com/office/powerpoint/2010/main" val="11871971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7AD4B6EF-ED6B-4767-BEE7-A80EB82EA9CD}" type="datetimeFigureOut">
              <a:rPr lang="tr-TR" smtClean="0"/>
              <a:t>9.03.2021</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3F0C80BC-9A5E-44BF-9FFB-2DA443FCA4C6}" type="slidenum">
              <a:rPr lang="tr-TR" smtClean="0"/>
              <a:t>‹#›</a:t>
            </a:fld>
            <a:endParaRPr lang="tr-TR"/>
          </a:p>
        </p:txBody>
      </p:sp>
    </p:spTree>
    <p:extLst>
      <p:ext uri="{BB962C8B-B14F-4D97-AF65-F5344CB8AC3E}">
        <p14:creationId xmlns:p14="http://schemas.microsoft.com/office/powerpoint/2010/main" val="27366026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7AD4B6EF-ED6B-4767-BEE7-A80EB82EA9CD}" type="datetimeFigureOut">
              <a:rPr lang="tr-TR" smtClean="0"/>
              <a:t>9.03.2021</a:t>
            </a:fld>
            <a:endParaRPr lang="tr-TR"/>
          </a:p>
        </p:txBody>
      </p:sp>
      <p:sp>
        <p:nvSpPr>
          <p:cNvPr id="5" name="Footer Placeholder 4"/>
          <p:cNvSpPr>
            <a:spLocks noGrp="1"/>
          </p:cNvSpPr>
          <p:nvPr>
            <p:ph type="ftr" sz="quarter" idx="11"/>
          </p:nvPr>
        </p:nvSpPr>
        <p:spPr/>
        <p:txBody>
          <a:bodyPr/>
          <a:lstStyle/>
          <a:p>
            <a:endParaRPr lang="tr-TR"/>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3F0C80BC-9A5E-44BF-9FFB-2DA443FCA4C6}" type="slidenum">
              <a:rPr lang="tr-TR" smtClean="0"/>
              <a:t>‹#›</a:t>
            </a:fld>
            <a:endParaRPr lang="tr-TR"/>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22738885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7AD4B6EF-ED6B-4767-BEE7-A80EB82EA9CD}" type="datetimeFigureOut">
              <a:rPr lang="tr-TR" smtClean="0"/>
              <a:t>9.03.2021</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3F0C80BC-9A5E-44BF-9FFB-2DA443FCA4C6}" type="slidenum">
              <a:rPr lang="tr-TR" smtClean="0"/>
              <a:t>‹#›</a:t>
            </a:fld>
            <a:endParaRPr lang="tr-TR"/>
          </a:p>
        </p:txBody>
      </p:sp>
    </p:spTree>
    <p:extLst>
      <p:ext uri="{BB962C8B-B14F-4D97-AF65-F5344CB8AC3E}">
        <p14:creationId xmlns:p14="http://schemas.microsoft.com/office/powerpoint/2010/main" val="73308974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7AD4B6EF-ED6B-4767-BEE7-A80EB82EA9CD}" type="datetimeFigureOut">
              <a:rPr lang="tr-TR" smtClean="0"/>
              <a:t>9.03.2021</a:t>
            </a:fld>
            <a:endParaRPr lang="tr-TR"/>
          </a:p>
        </p:txBody>
      </p:sp>
      <p:sp>
        <p:nvSpPr>
          <p:cNvPr id="6" name="Footer Placeholder 5"/>
          <p:cNvSpPr>
            <a:spLocks noGrp="1"/>
          </p:cNvSpPr>
          <p:nvPr>
            <p:ph type="ftr" sz="quarter" idx="11"/>
          </p:nvPr>
        </p:nvSpPr>
        <p:spPr/>
        <p:txBody>
          <a:bodyPr/>
          <a:lstStyle/>
          <a:p>
            <a:endParaRPr lang="tr-TR"/>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3F0C80BC-9A5E-44BF-9FFB-2DA443FCA4C6}" type="slidenum">
              <a:rPr lang="tr-TR" smtClean="0"/>
              <a:t>‹#›</a:t>
            </a:fld>
            <a:endParaRPr lang="tr-TR"/>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50960315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7AD4B6EF-ED6B-4767-BEE7-A80EB82EA9CD}" type="datetimeFigureOut">
              <a:rPr lang="tr-TR" smtClean="0"/>
              <a:t>9.03.2021</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3F0C80BC-9A5E-44BF-9FFB-2DA443FCA4C6}" type="slidenum">
              <a:rPr lang="tr-TR" smtClean="0"/>
              <a:t>‹#›</a:t>
            </a:fld>
            <a:endParaRPr lang="tr-TR"/>
          </a:p>
        </p:txBody>
      </p:sp>
    </p:spTree>
    <p:extLst>
      <p:ext uri="{BB962C8B-B14F-4D97-AF65-F5344CB8AC3E}">
        <p14:creationId xmlns:p14="http://schemas.microsoft.com/office/powerpoint/2010/main" val="242834853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ncho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7AD4B6EF-ED6B-4767-BEE7-A80EB82EA9CD}" type="datetimeFigureOut">
              <a:rPr lang="tr-TR" smtClean="0"/>
              <a:t>9.03.2021</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3F0C80BC-9A5E-44BF-9FFB-2DA443FCA4C6}" type="slidenum">
              <a:rPr lang="tr-TR" smtClean="0"/>
              <a:t>‹#›</a:t>
            </a:fld>
            <a:endParaRPr lang="tr-TR"/>
          </a:p>
        </p:txBody>
      </p:sp>
    </p:spTree>
    <p:extLst>
      <p:ext uri="{BB962C8B-B14F-4D97-AF65-F5344CB8AC3E}">
        <p14:creationId xmlns:p14="http://schemas.microsoft.com/office/powerpoint/2010/main" val="13429799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7AD4B6EF-ED6B-4767-BEE7-A80EB82EA9CD}" type="datetimeFigureOut">
              <a:rPr lang="tr-TR" smtClean="0"/>
              <a:t>9.03.2021</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3F0C80BC-9A5E-44BF-9FFB-2DA443FCA4C6}" type="slidenum">
              <a:rPr lang="tr-TR" smtClean="0"/>
              <a:t>‹#›</a:t>
            </a:fld>
            <a:endParaRPr lang="tr-TR"/>
          </a:p>
        </p:txBody>
      </p:sp>
    </p:spTree>
    <p:extLst>
      <p:ext uri="{BB962C8B-B14F-4D97-AF65-F5344CB8AC3E}">
        <p14:creationId xmlns:p14="http://schemas.microsoft.com/office/powerpoint/2010/main" val="571461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tr-TR" smtClean="0"/>
              <a:t>Asıl başlık stili için tıklatın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7AD4B6EF-ED6B-4767-BEE7-A80EB82EA9CD}" type="datetimeFigureOut">
              <a:rPr lang="tr-TR" smtClean="0"/>
              <a:t>9.03.2021</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3F0C80BC-9A5E-44BF-9FFB-2DA443FCA4C6}" type="slidenum">
              <a:rPr lang="tr-TR" smtClean="0"/>
              <a:t>‹#›</a:t>
            </a:fld>
            <a:endParaRPr lang="tr-TR"/>
          </a:p>
        </p:txBody>
      </p:sp>
    </p:spTree>
    <p:extLst>
      <p:ext uri="{BB962C8B-B14F-4D97-AF65-F5344CB8AC3E}">
        <p14:creationId xmlns:p14="http://schemas.microsoft.com/office/powerpoint/2010/main" val="25758844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7AD4B6EF-ED6B-4767-BEE7-A80EB82EA9CD}" type="datetimeFigureOut">
              <a:rPr lang="tr-TR" smtClean="0"/>
              <a:t>9.03.2021</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3F0C80BC-9A5E-44BF-9FFB-2DA443FCA4C6}" type="slidenum">
              <a:rPr lang="tr-TR" smtClean="0"/>
              <a:t>‹#›</a:t>
            </a:fld>
            <a:endParaRPr lang="tr-TR"/>
          </a:p>
        </p:txBody>
      </p:sp>
    </p:spTree>
    <p:extLst>
      <p:ext uri="{BB962C8B-B14F-4D97-AF65-F5344CB8AC3E}">
        <p14:creationId xmlns:p14="http://schemas.microsoft.com/office/powerpoint/2010/main" val="36531989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7AD4B6EF-ED6B-4767-BEE7-A80EB82EA9CD}" type="datetimeFigureOut">
              <a:rPr lang="tr-TR" smtClean="0"/>
              <a:t>9.03.2021</a:t>
            </a:fld>
            <a:endParaRPr lang="tr-TR"/>
          </a:p>
        </p:txBody>
      </p:sp>
      <p:sp>
        <p:nvSpPr>
          <p:cNvPr id="6" name="Footer Placeholder 5"/>
          <p:cNvSpPr>
            <a:spLocks noGrp="1"/>
          </p:cNvSpPr>
          <p:nvPr>
            <p:ph type="ftr" sz="quarter" idx="11"/>
          </p:nvPr>
        </p:nvSpPr>
        <p:spPr/>
        <p:txBody>
          <a:bodyPr/>
          <a:lstStyle/>
          <a:p>
            <a:endParaRPr lang="tr-TR"/>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3F0C80BC-9A5E-44BF-9FFB-2DA443FCA4C6}" type="slidenum">
              <a:rPr lang="tr-TR" smtClean="0"/>
              <a:t>‹#›</a:t>
            </a:fld>
            <a:endParaRPr lang="tr-TR"/>
          </a:p>
        </p:txBody>
      </p:sp>
    </p:spTree>
    <p:extLst>
      <p:ext uri="{BB962C8B-B14F-4D97-AF65-F5344CB8AC3E}">
        <p14:creationId xmlns:p14="http://schemas.microsoft.com/office/powerpoint/2010/main" val="20983031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7AD4B6EF-ED6B-4767-BEE7-A80EB82EA9CD}" type="datetimeFigureOut">
              <a:rPr lang="tr-TR" smtClean="0"/>
              <a:t>9.03.2021</a:t>
            </a:fld>
            <a:endParaRPr lang="tr-TR"/>
          </a:p>
        </p:txBody>
      </p:sp>
      <p:sp>
        <p:nvSpPr>
          <p:cNvPr id="8" name="Footer Placeholder 7"/>
          <p:cNvSpPr>
            <a:spLocks noGrp="1"/>
          </p:cNvSpPr>
          <p:nvPr>
            <p:ph type="ftr" sz="quarter" idx="11"/>
          </p:nvPr>
        </p:nvSpPr>
        <p:spPr/>
        <p:txBody>
          <a:bodyPr/>
          <a:lstStyle/>
          <a:p>
            <a:endParaRPr lang="tr-T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3F0C80BC-9A5E-44BF-9FFB-2DA443FCA4C6}" type="slidenum">
              <a:rPr lang="tr-TR" smtClean="0"/>
              <a:t>‹#›</a:t>
            </a:fld>
            <a:endParaRPr lang="tr-TR"/>
          </a:p>
        </p:txBody>
      </p:sp>
    </p:spTree>
    <p:extLst>
      <p:ext uri="{BB962C8B-B14F-4D97-AF65-F5344CB8AC3E}">
        <p14:creationId xmlns:p14="http://schemas.microsoft.com/office/powerpoint/2010/main" val="401301770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7AD4B6EF-ED6B-4767-BEE7-A80EB82EA9CD}" type="datetimeFigureOut">
              <a:rPr lang="tr-TR" smtClean="0"/>
              <a:t>9.03.2021</a:t>
            </a:fld>
            <a:endParaRPr lang="tr-TR"/>
          </a:p>
        </p:txBody>
      </p:sp>
      <p:sp>
        <p:nvSpPr>
          <p:cNvPr id="4" name="Footer Placeholder 3"/>
          <p:cNvSpPr>
            <a:spLocks noGrp="1"/>
          </p:cNvSpPr>
          <p:nvPr>
            <p:ph type="ftr" sz="quarter" idx="11"/>
          </p:nvPr>
        </p:nvSpPr>
        <p:spPr/>
        <p:txBody>
          <a:bodyPr/>
          <a:lstStyle/>
          <a:p>
            <a:endParaRPr lang="tr-TR"/>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3F0C80BC-9A5E-44BF-9FFB-2DA443FCA4C6}" type="slidenum">
              <a:rPr lang="tr-TR" smtClean="0"/>
              <a:t>‹#›</a:t>
            </a:fld>
            <a:endParaRPr lang="tr-TR"/>
          </a:p>
        </p:txBody>
      </p:sp>
    </p:spTree>
    <p:extLst>
      <p:ext uri="{BB962C8B-B14F-4D97-AF65-F5344CB8AC3E}">
        <p14:creationId xmlns:p14="http://schemas.microsoft.com/office/powerpoint/2010/main" val="35644119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AD4B6EF-ED6B-4767-BEE7-A80EB82EA9CD}" type="datetimeFigureOut">
              <a:rPr lang="tr-TR" smtClean="0"/>
              <a:t>9.03.2021</a:t>
            </a:fld>
            <a:endParaRPr lang="tr-TR"/>
          </a:p>
        </p:txBody>
      </p:sp>
      <p:sp>
        <p:nvSpPr>
          <p:cNvPr id="3" name="Footer Placeholder 2"/>
          <p:cNvSpPr>
            <a:spLocks noGrp="1"/>
          </p:cNvSpPr>
          <p:nvPr>
            <p:ph type="ftr" sz="quarter" idx="11"/>
          </p:nvPr>
        </p:nvSpPr>
        <p:spPr/>
        <p:txBody>
          <a:bodyPr/>
          <a:lstStyle/>
          <a:p>
            <a:endParaRPr lang="tr-TR"/>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3F0C80BC-9A5E-44BF-9FFB-2DA443FCA4C6}" type="slidenum">
              <a:rPr lang="tr-TR" smtClean="0"/>
              <a:t>‹#›</a:t>
            </a:fld>
            <a:endParaRPr lang="tr-TR"/>
          </a:p>
        </p:txBody>
      </p:sp>
    </p:spTree>
    <p:extLst>
      <p:ext uri="{BB962C8B-B14F-4D97-AF65-F5344CB8AC3E}">
        <p14:creationId xmlns:p14="http://schemas.microsoft.com/office/powerpoint/2010/main" val="124035764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tr-TR" smtClean="0"/>
              <a:t>Asıl başlık stili için tıklatın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7AD4B6EF-ED6B-4767-BEE7-A80EB82EA9CD}" type="datetimeFigureOut">
              <a:rPr lang="tr-TR" smtClean="0"/>
              <a:t>9.03.2021</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3F0C80BC-9A5E-44BF-9FFB-2DA443FCA4C6}" type="slidenum">
              <a:rPr lang="tr-TR" smtClean="0"/>
              <a:t>‹#›</a:t>
            </a:fld>
            <a:endParaRPr lang="tr-TR"/>
          </a:p>
        </p:txBody>
      </p:sp>
    </p:spTree>
    <p:extLst>
      <p:ext uri="{BB962C8B-B14F-4D97-AF65-F5344CB8AC3E}">
        <p14:creationId xmlns:p14="http://schemas.microsoft.com/office/powerpoint/2010/main" val="26264817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7AD4B6EF-ED6B-4767-BEE7-A80EB82EA9CD}" type="datetimeFigureOut">
              <a:rPr lang="tr-TR" smtClean="0"/>
              <a:t>9.03.2021</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3F0C80BC-9A5E-44BF-9FFB-2DA443FCA4C6}" type="slidenum">
              <a:rPr lang="tr-TR" smtClean="0"/>
              <a:t>‹#›</a:t>
            </a:fld>
            <a:endParaRPr lang="tr-TR"/>
          </a:p>
        </p:txBody>
      </p:sp>
    </p:spTree>
    <p:extLst>
      <p:ext uri="{BB962C8B-B14F-4D97-AF65-F5344CB8AC3E}">
        <p14:creationId xmlns:p14="http://schemas.microsoft.com/office/powerpoint/2010/main" val="238443593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7AD4B6EF-ED6B-4767-BEE7-A80EB82EA9CD}" type="datetimeFigureOut">
              <a:rPr lang="tr-TR" smtClean="0"/>
              <a:t>9.03.2021</a:t>
            </a:fld>
            <a:endParaRPr lang="tr-TR"/>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tr-TR"/>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3F0C80BC-9A5E-44BF-9FFB-2DA443FCA4C6}" type="slidenum">
              <a:rPr lang="tr-TR" smtClean="0"/>
              <a:t>‹#›</a:t>
            </a:fld>
            <a:endParaRPr lang="tr-TR"/>
          </a:p>
        </p:txBody>
      </p:sp>
    </p:spTree>
    <p:extLst>
      <p:ext uri="{BB962C8B-B14F-4D97-AF65-F5344CB8AC3E}">
        <p14:creationId xmlns:p14="http://schemas.microsoft.com/office/powerpoint/2010/main" val="343324717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p:txBody>
          <a:bodyPr>
            <a:normAutofit fontScale="90000"/>
          </a:bodyPr>
          <a:lstStyle/>
          <a:p>
            <a:r>
              <a:rPr lang="tr-TR" dirty="0" smtClean="0"/>
              <a:t>HLK 324</a:t>
            </a:r>
            <a:br>
              <a:rPr lang="tr-TR" dirty="0" smtClean="0"/>
            </a:br>
            <a:r>
              <a:rPr lang="tr-TR" dirty="0" smtClean="0"/>
              <a:t>KÜLTÜREL MİRAS VE MÜZECİLİK</a:t>
            </a:r>
            <a:endParaRPr lang="tr-TR" dirty="0"/>
          </a:p>
        </p:txBody>
      </p:sp>
      <p:sp>
        <p:nvSpPr>
          <p:cNvPr id="3" name="2 Alt Başlık"/>
          <p:cNvSpPr>
            <a:spLocks noGrp="1"/>
          </p:cNvSpPr>
          <p:nvPr>
            <p:ph type="subTitle" idx="1"/>
          </p:nvPr>
        </p:nvSpPr>
        <p:spPr/>
        <p:txBody>
          <a:bodyPr/>
          <a:lstStyle/>
          <a:p>
            <a:endParaRPr lang="tr-TR"/>
          </a:p>
        </p:txBody>
      </p:sp>
    </p:spTree>
    <p:extLst>
      <p:ext uri="{BB962C8B-B14F-4D97-AF65-F5344CB8AC3E}">
        <p14:creationId xmlns:p14="http://schemas.microsoft.com/office/powerpoint/2010/main" val="10481346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altLang="tr-TR" sz="2400" dirty="0"/>
              <a:t>Gerçekten de bu derin düşünsel birliktelik, Avrupalıların, başta doğa nesnelerini, kendi kültürel ve sanatsal varlıklarını, daha sonra yayıldıkları, seyahat ettikleri diğer ülkelerden/kültürlerden topladıklarını, biriktirme (koleksiyon), sınıflandırma, sergileme/gösterme düşüncesini geliştirmelerine neden olmuştur. </a:t>
            </a:r>
          </a:p>
          <a:p>
            <a:endParaRPr lang="tr-TR" dirty="0"/>
          </a:p>
        </p:txBody>
      </p:sp>
    </p:spTree>
    <p:extLst>
      <p:ext uri="{BB962C8B-B14F-4D97-AF65-F5344CB8AC3E}">
        <p14:creationId xmlns:p14="http://schemas.microsoft.com/office/powerpoint/2010/main" val="247817554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2 İçerik Yer Tutucusu"/>
          <p:cNvSpPr>
            <a:spLocks noGrp="1"/>
          </p:cNvSpPr>
          <p:nvPr>
            <p:ph sz="quarter" idx="1"/>
          </p:nvPr>
        </p:nvSpPr>
        <p:spPr>
          <a:xfrm>
            <a:off x="1919288" y="1447800"/>
            <a:ext cx="8291512" cy="4572000"/>
          </a:xfrm>
        </p:spPr>
        <p:txBody>
          <a:bodyPr>
            <a:normAutofit fontScale="92500" lnSpcReduction="10000"/>
          </a:bodyPr>
          <a:lstStyle/>
          <a:p>
            <a:pPr algn="just" eaLnBrk="1" hangingPunct="1"/>
            <a:r>
              <a:rPr lang="tr-TR" altLang="tr-TR" sz="2800"/>
              <a:t>Semavî Eyice bu durumu “Müzeciliğimizin Başlangıcı ve Türk-İslam Eserleri Müzeleri” başlıklı makalesinde, Konya’daki sur duvarları ve kapılarında, Konya-Ilgın arasındaki Selçuklu Kervansarayı (Kadın Hanı)’nın cephelerinde, Antik Roma veya Bizans çağına ait kitabe ve işlenmiş mimarî parçaların kullanılmasıyla örneklerken; Osmanlı döneminde de çeşitli eski eserlerin, nadir ve değerli eşyaların, kıymetli sanat eserleri, hediye ve ganimetlerin, benzeri bir yaklaşımla saklandıklarını/toplandıklarını ifade etmektedir (1990: 5-8).</a:t>
            </a:r>
          </a:p>
          <a:p>
            <a:pPr eaLnBrk="1" hangingPunct="1">
              <a:buFont typeface="Wingdings 2" panose="05020102010507070707" pitchFamily="18" charset="2"/>
              <a:buNone/>
            </a:pPr>
            <a:endParaRPr lang="tr-TR" altLang="tr-TR" smtClean="0"/>
          </a:p>
        </p:txBody>
      </p:sp>
    </p:spTree>
    <p:extLst>
      <p:ext uri="{BB962C8B-B14F-4D97-AF65-F5344CB8AC3E}">
        <p14:creationId xmlns:p14="http://schemas.microsoft.com/office/powerpoint/2010/main" val="303200682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1 Başlık"/>
          <p:cNvSpPr>
            <a:spLocks noGrp="1"/>
          </p:cNvSpPr>
          <p:nvPr>
            <p:ph type="title"/>
          </p:nvPr>
        </p:nvSpPr>
        <p:spPr/>
        <p:txBody>
          <a:bodyPr/>
          <a:lstStyle/>
          <a:p>
            <a:pPr eaLnBrk="1" hangingPunct="1"/>
            <a:endParaRPr lang="tr-TR" altLang="tr-TR" smtClean="0"/>
          </a:p>
        </p:txBody>
      </p:sp>
      <p:sp>
        <p:nvSpPr>
          <p:cNvPr id="28675" name="2 İçerik Yer Tutucusu"/>
          <p:cNvSpPr>
            <a:spLocks noGrp="1"/>
          </p:cNvSpPr>
          <p:nvPr>
            <p:ph sz="quarter" idx="1"/>
          </p:nvPr>
        </p:nvSpPr>
        <p:spPr>
          <a:xfrm>
            <a:off x="1774826" y="1447800"/>
            <a:ext cx="8435975" cy="4572000"/>
          </a:xfrm>
        </p:spPr>
        <p:txBody>
          <a:bodyPr>
            <a:normAutofit/>
          </a:bodyPr>
          <a:lstStyle/>
          <a:p>
            <a:pPr algn="just" eaLnBrk="1" hangingPunct="1"/>
            <a:r>
              <a:rPr lang="tr-TR" altLang="tr-TR" sz="2400" dirty="0"/>
              <a:t>Orta Çağ </a:t>
            </a:r>
            <a:r>
              <a:rPr lang="tr-TR" altLang="tr-TR" sz="2400" dirty="0" err="1"/>
              <a:t>Avrupasında</a:t>
            </a:r>
            <a:r>
              <a:rPr lang="tr-TR" altLang="tr-TR" sz="2400" dirty="0"/>
              <a:t> bugünkü anlamda bir müze kurma ve sergileme düşüncesi bulunmuyordu. Yalnızca manastır ve kiliselerde dinsel eşyalardan derlenen ve her geçen gün biraz daha artan koleksiyonlar vardı (Yücel, 1999 : 20). Böylece Orta Çağda kiliseler, bir anlamda antik dönemde tapınakların gördüğü “eserlerin korunması ve saklanması” görevini üstlenmişlerdi. </a:t>
            </a:r>
          </a:p>
          <a:p>
            <a:pPr marL="0" indent="0" eaLnBrk="1" hangingPunct="1">
              <a:buNone/>
            </a:pPr>
            <a:endParaRPr lang="tr-TR" altLang="tr-TR" sz="2400" dirty="0"/>
          </a:p>
        </p:txBody>
      </p:sp>
    </p:spTree>
    <p:extLst>
      <p:ext uri="{BB962C8B-B14F-4D97-AF65-F5344CB8AC3E}">
        <p14:creationId xmlns:p14="http://schemas.microsoft.com/office/powerpoint/2010/main" val="150118278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r>
              <a:rPr lang="tr-TR" altLang="tr-TR" sz="2400" dirty="0"/>
              <a:t>Ali Artun, özellikle Ortaçağ’da koleksiyonların başlıca kaynaklarının fetihler ve misyonerlik faaliyetleri olduğunu ve bu koleksiyonların mekânınınsa saraylar ve kilise olduğunu ifade eder (Artun,2006a: 22).</a:t>
            </a:r>
          </a:p>
          <a:p>
            <a:endParaRPr lang="tr-TR" sz="2400" dirty="0"/>
          </a:p>
        </p:txBody>
      </p:sp>
    </p:spTree>
    <p:extLst>
      <p:ext uri="{BB962C8B-B14F-4D97-AF65-F5344CB8AC3E}">
        <p14:creationId xmlns:p14="http://schemas.microsoft.com/office/powerpoint/2010/main" val="377556197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1 Başlık"/>
          <p:cNvSpPr>
            <a:spLocks noGrp="1"/>
          </p:cNvSpPr>
          <p:nvPr>
            <p:ph type="title"/>
          </p:nvPr>
        </p:nvSpPr>
        <p:spPr/>
        <p:txBody>
          <a:bodyPr/>
          <a:lstStyle/>
          <a:p>
            <a:pPr eaLnBrk="1" hangingPunct="1"/>
            <a:endParaRPr lang="tr-TR" altLang="tr-TR" smtClean="0"/>
          </a:p>
        </p:txBody>
      </p:sp>
      <p:sp>
        <p:nvSpPr>
          <p:cNvPr id="29699" name="2 İçerik Yer Tutucusu"/>
          <p:cNvSpPr>
            <a:spLocks noGrp="1"/>
          </p:cNvSpPr>
          <p:nvPr>
            <p:ph sz="quarter" idx="1"/>
          </p:nvPr>
        </p:nvSpPr>
        <p:spPr>
          <a:xfrm>
            <a:off x="1847851" y="1447800"/>
            <a:ext cx="8569325" cy="4572000"/>
          </a:xfrm>
        </p:spPr>
        <p:txBody>
          <a:bodyPr/>
          <a:lstStyle/>
          <a:p>
            <a:pPr algn="just" eaLnBrk="1" hangingPunct="1">
              <a:buFont typeface="Arial" panose="020B0604020202020204" pitchFamily="34" charset="0"/>
              <a:buChar char="•"/>
            </a:pPr>
            <a:r>
              <a:rPr lang="tr-TR" altLang="tr-TR" sz="2800" dirty="0" smtClean="0"/>
              <a:t>Rönesans Döneminde, yeni arayışların yanı sıra araştırmalar ve yayınların artması sonucu bilim ve sanatta hızlı bir ilerleyiş gerçekleşmiş; </a:t>
            </a:r>
            <a:r>
              <a:rPr lang="tr-TR" altLang="tr-TR" sz="2800" b="1" dirty="0" smtClean="0"/>
              <a:t>koleksiyonculuk</a:t>
            </a:r>
            <a:r>
              <a:rPr lang="tr-TR" altLang="tr-TR" sz="2800" dirty="0" smtClean="0"/>
              <a:t> da buna bağlı olarak gelişmiştir.</a:t>
            </a:r>
          </a:p>
          <a:p>
            <a:pPr algn="just" eaLnBrk="1" hangingPunct="1">
              <a:buFont typeface="Arial" panose="020B0604020202020204" pitchFamily="34" charset="0"/>
              <a:buChar char="•"/>
            </a:pPr>
            <a:endParaRPr lang="tr-TR" altLang="tr-TR" dirty="0" smtClean="0"/>
          </a:p>
          <a:p>
            <a:pPr algn="just" eaLnBrk="1" hangingPunct="1"/>
            <a:endParaRPr lang="tr-TR" altLang="tr-TR" dirty="0" smtClean="0"/>
          </a:p>
        </p:txBody>
      </p:sp>
    </p:spTree>
    <p:extLst>
      <p:ext uri="{BB962C8B-B14F-4D97-AF65-F5344CB8AC3E}">
        <p14:creationId xmlns:p14="http://schemas.microsoft.com/office/powerpoint/2010/main" val="163838153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altLang="tr-TR" sz="2400" dirty="0"/>
              <a:t>Eski eşya ve eski eser toplama merakı 16. </a:t>
            </a:r>
            <a:r>
              <a:rPr lang="tr-TR" altLang="tr-TR" sz="2400" dirty="0" err="1"/>
              <a:t>yy.ın</a:t>
            </a:r>
            <a:r>
              <a:rPr lang="tr-TR" altLang="tr-TR" sz="2400" dirty="0"/>
              <a:t> başında bütün dünyada yayılmış, toplanan eşyalar daha sonra müzeler için malzeme oluşturmuştur. 16. </a:t>
            </a:r>
            <a:r>
              <a:rPr lang="tr-TR" altLang="tr-TR" sz="2400" dirty="0" err="1"/>
              <a:t>yy.ın</a:t>
            </a:r>
            <a:r>
              <a:rPr lang="tr-TR" altLang="tr-TR" sz="2400" dirty="0"/>
              <a:t> ortalarında “müze” sözcüğü ilk defa İtalya’da “</a:t>
            </a:r>
            <a:r>
              <a:rPr lang="tr-TR" altLang="tr-TR" sz="2400" dirty="0" err="1"/>
              <a:t>Medici</a:t>
            </a:r>
            <a:r>
              <a:rPr lang="tr-TR" altLang="tr-TR" sz="2400" dirty="0"/>
              <a:t>” ailesine ait bir koleksiyonun tanıtılmasında kullanılmıştır. Yine bu yüzyılda sanat eserlerinin korunduğu ve sergilendiği müze ve galeriler kurulmaya başlanmıştır.</a:t>
            </a:r>
          </a:p>
          <a:p>
            <a:endParaRPr lang="tr-TR" dirty="0"/>
          </a:p>
        </p:txBody>
      </p:sp>
    </p:spTree>
    <p:extLst>
      <p:ext uri="{BB962C8B-B14F-4D97-AF65-F5344CB8AC3E}">
        <p14:creationId xmlns:p14="http://schemas.microsoft.com/office/powerpoint/2010/main" val="260682143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1 Başlık"/>
          <p:cNvSpPr>
            <a:spLocks noGrp="1"/>
          </p:cNvSpPr>
          <p:nvPr>
            <p:ph type="title"/>
          </p:nvPr>
        </p:nvSpPr>
        <p:spPr/>
        <p:txBody>
          <a:bodyPr/>
          <a:lstStyle/>
          <a:p>
            <a:pPr eaLnBrk="1" hangingPunct="1"/>
            <a:endParaRPr lang="tr-TR" altLang="tr-TR" smtClean="0"/>
          </a:p>
        </p:txBody>
      </p:sp>
      <p:sp>
        <p:nvSpPr>
          <p:cNvPr id="30723" name="2 İçerik Yer Tutucusu"/>
          <p:cNvSpPr>
            <a:spLocks noGrp="1"/>
          </p:cNvSpPr>
          <p:nvPr>
            <p:ph sz="quarter" idx="1"/>
          </p:nvPr>
        </p:nvSpPr>
        <p:spPr>
          <a:xfrm>
            <a:off x="1774826" y="1700213"/>
            <a:ext cx="9305550" cy="4572000"/>
          </a:xfrm>
        </p:spPr>
        <p:txBody>
          <a:bodyPr/>
          <a:lstStyle/>
          <a:p>
            <a:pPr algn="just" eaLnBrk="1" hangingPunct="1">
              <a:buFont typeface="Wingdings 2" panose="05020102010507070707" pitchFamily="18" charset="2"/>
              <a:buNone/>
            </a:pPr>
            <a:r>
              <a:rPr lang="tr-TR" altLang="tr-TR" sz="2400" dirty="0"/>
              <a:t>	Müze bilim tarihindeki en önemli açılım, 18. yüzyıl Avrupa Aydınlanma Çağı’nda oluşmuştur. Sömürgecilik düşüncesinin ve uygulamalarının temelinde gelişen Aydınlanma Çağı Avrupa’sı dünyayı biz ve öteki, modern ve ilkel, soylu ve vahşi, asil ve barbar olarak ikili çerçeve içinde değerlendirir. </a:t>
            </a:r>
          </a:p>
        </p:txBody>
      </p:sp>
    </p:spTree>
    <p:extLst>
      <p:ext uri="{BB962C8B-B14F-4D97-AF65-F5344CB8AC3E}">
        <p14:creationId xmlns:p14="http://schemas.microsoft.com/office/powerpoint/2010/main" val="151395016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altLang="tr-TR" sz="2400" dirty="0"/>
              <a:t>Sömürgeciliği meşrulaştırma çabalarının basında ise sömürge halkları tanımak ve onları bir ilim nesnesi haline getirmek yer almıştır. Avrupa önce sömürge halklarını vahşi olarak yaftalamış sonrasında ise, bu vahşileri kendi toplumlarından, insanlarından daha ahlaklı bularak soylu vahşi olarak ilân etmiştir.</a:t>
            </a:r>
          </a:p>
          <a:p>
            <a:pPr marL="0" indent="0">
              <a:buNone/>
            </a:pPr>
            <a:endParaRPr lang="tr-TR" dirty="0"/>
          </a:p>
        </p:txBody>
      </p:sp>
    </p:spTree>
    <p:extLst>
      <p:ext uri="{BB962C8B-B14F-4D97-AF65-F5344CB8AC3E}">
        <p14:creationId xmlns:p14="http://schemas.microsoft.com/office/powerpoint/2010/main" val="276262784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2 İçerik Yer Tutucusu"/>
          <p:cNvSpPr>
            <a:spLocks noGrp="1"/>
          </p:cNvSpPr>
          <p:nvPr>
            <p:ph sz="quarter" idx="1"/>
          </p:nvPr>
        </p:nvSpPr>
        <p:spPr>
          <a:xfrm>
            <a:off x="2135188" y="1700213"/>
            <a:ext cx="8229600" cy="4525962"/>
          </a:xfrm>
        </p:spPr>
        <p:txBody>
          <a:bodyPr>
            <a:normAutofit/>
          </a:bodyPr>
          <a:lstStyle/>
          <a:p>
            <a:pPr algn="just" eaLnBrk="1" hangingPunct="1">
              <a:defRPr/>
            </a:pPr>
            <a:r>
              <a:rPr lang="tr-TR" altLang="tr-TR" sz="2400" dirty="0"/>
              <a:t>Diğer taraftan Aydınlanma projesi, insanın doğal dünyayı anlamasına, sınamasına ve deneylemesine dayalıdır. Pozitivizmin bilimsel örnekleri olarak adlandırılabilecek bir bilgi kuramı geliştirilir. </a:t>
            </a:r>
            <a:r>
              <a:rPr lang="tr-TR" altLang="tr-TR" sz="2400" dirty="0"/>
              <a:t>Bu çağda benzerliklerin ve farklılıkların ölçümü bir tür anlama, bilme, sınıflandırma ve ölçme düşüncesi çerçevesinde kurumsallaştırılmaya çalışılır. </a:t>
            </a:r>
            <a:endParaRPr lang="tr-TR" altLang="tr-TR" sz="2800" dirty="0"/>
          </a:p>
        </p:txBody>
      </p:sp>
    </p:spTree>
    <p:extLst>
      <p:ext uri="{BB962C8B-B14F-4D97-AF65-F5344CB8AC3E}">
        <p14:creationId xmlns:p14="http://schemas.microsoft.com/office/powerpoint/2010/main" val="3658120526"/>
      </p:ext>
    </p:extLst>
  </p:cSld>
  <p:clrMapOvr>
    <a:masterClrMapping/>
  </p:clrMapOvr>
</p:sld>
</file>

<file path=ppt/theme/theme1.xml><?xml version="1.0" encoding="utf-8"?>
<a:theme xmlns:a="http://schemas.openxmlformats.org/drawingml/2006/main" name="Duman">
  <a:themeElements>
    <a:clrScheme name="Duman">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Duman">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uma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10</TotalTime>
  <Words>430</Words>
  <Application>Microsoft Office PowerPoint</Application>
  <PresentationFormat>Geniş ekran</PresentationFormat>
  <Paragraphs>10</Paragraphs>
  <Slides>10</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10</vt:i4>
      </vt:variant>
    </vt:vector>
  </HeadingPairs>
  <TitlesOfParts>
    <vt:vector size="15" baseType="lpstr">
      <vt:lpstr>Arial</vt:lpstr>
      <vt:lpstr>Century Gothic</vt:lpstr>
      <vt:lpstr>Wingdings 2</vt:lpstr>
      <vt:lpstr>Wingdings 3</vt:lpstr>
      <vt:lpstr>Duman</vt:lpstr>
      <vt:lpstr>HLK 324 KÜLTÜREL MİRAS VE MÜZECİLİK</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HLK 324 KÜLTÜREL MİRAS VE MÜZECİLİK</dc:title>
  <dc:creator>Pc</dc:creator>
  <cp:lastModifiedBy>Pc</cp:lastModifiedBy>
  <cp:revision>5</cp:revision>
  <dcterms:created xsi:type="dcterms:W3CDTF">2021-03-09T05:51:20Z</dcterms:created>
  <dcterms:modified xsi:type="dcterms:W3CDTF">2021-03-09T06:15:53Z</dcterms:modified>
</cp:coreProperties>
</file>