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80" r:id="rId3"/>
    <p:sldId id="281" r:id="rId4"/>
    <p:sldId id="282" r:id="rId5"/>
    <p:sldId id="283" r:id="rId6"/>
    <p:sldId id="296" r:id="rId7"/>
    <p:sldId id="297" r:id="rId8"/>
    <p:sldId id="284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40"/>
    <p:restoredTop sz="97179"/>
  </p:normalViewPr>
  <p:slideViewPr>
    <p:cSldViewPr snapToGrid="0" snapToObjects="1">
      <p:cViewPr varScale="1">
        <p:scale>
          <a:sx n="128" d="100"/>
          <a:sy n="128" d="100"/>
        </p:scale>
        <p:origin x="912" y="1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4.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Tasarım  Süreci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TR" sz="3500" dirty="0"/>
              <a:t>Problemin Tanımı</a:t>
            </a:r>
          </a:p>
          <a:p>
            <a:r>
              <a:rPr lang="en-TR" sz="3500" dirty="0"/>
              <a:t>Bilgi Toplama</a:t>
            </a:r>
          </a:p>
          <a:p>
            <a:r>
              <a:rPr lang="en-TR" sz="3500" dirty="0"/>
              <a:t>Yaratıcılık ve buluş</a:t>
            </a:r>
          </a:p>
          <a:p>
            <a:r>
              <a:rPr lang="en-TR" sz="3500" dirty="0"/>
              <a:t>Çözüm bulma</a:t>
            </a:r>
          </a:p>
          <a:p>
            <a:r>
              <a:rPr lang="en-TR" sz="3500" dirty="0"/>
              <a:t>Uygulama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 dirty="0"/>
              <a:t>.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Şafak</a:t>
            </a:r>
            <a:r>
              <a:rPr lang="en-US" dirty="0"/>
              <a:t> </a:t>
            </a:r>
            <a:r>
              <a:rPr lang="en-US" dirty="0" err="1"/>
              <a:t>Dikmen</a:t>
            </a:r>
            <a:endParaRPr lang="en-T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95487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Tasarım  Süreci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TR" sz="3500" dirty="0"/>
              <a:t>Yaratıcılığın kalıplara oturtulmuş bir formülü yoktur!!!</a:t>
            </a:r>
          </a:p>
          <a:p>
            <a:r>
              <a:rPr lang="en-US" sz="3500" dirty="0"/>
              <a:t>S</a:t>
            </a:r>
            <a:r>
              <a:rPr lang="en-TR" sz="3500" dirty="0"/>
              <a:t>ınırlandırılmış bir yapısı yoktur!!!</a:t>
            </a:r>
          </a:p>
          <a:p>
            <a:endParaRPr lang="en-TR" sz="3500" dirty="0"/>
          </a:p>
          <a:p>
            <a:r>
              <a:rPr lang="en-TR" sz="3500" dirty="0"/>
              <a:t>Yeniden üretmeye / uyarlamaya ya da taklit etme amacıyla yönelik çalışmalarda geçmişteki uygulamalar örnek alınabilir =&gt; ama yaratıcılığına öncülük edemez.</a:t>
            </a:r>
          </a:p>
          <a:p>
            <a:r>
              <a:rPr lang="en-TR" sz="3500" dirty="0"/>
              <a:t>Önmeli fark: Esinlenmek / kopyalamak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80865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1 - Problemin tanımlanması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TR" sz="3500" dirty="0"/>
              <a:t>Ama ve hedef?</a:t>
            </a:r>
          </a:p>
          <a:p>
            <a:r>
              <a:rPr lang="en-TR" sz="3500" dirty="0"/>
              <a:t>Neye ulaşmak isteniyor?</a:t>
            </a:r>
          </a:p>
          <a:p>
            <a:r>
              <a:rPr lang="en-TR" sz="3500" dirty="0"/>
              <a:t>Mesaj kimi hedefliyor?</a:t>
            </a:r>
          </a:p>
          <a:p>
            <a:r>
              <a:rPr lang="en-TR" sz="3500" dirty="0"/>
              <a:t>İletilecek mesaj ne olacak?</a:t>
            </a:r>
          </a:p>
          <a:p>
            <a:r>
              <a:rPr lang="en-TR" sz="3500" dirty="0"/>
              <a:t>Mesaj nasıl iletilecek?</a:t>
            </a:r>
          </a:p>
          <a:p>
            <a:r>
              <a:rPr lang="en-TR" sz="3500" dirty="0"/>
              <a:t>Hangi koşullar altında mesaj iletilecek?</a:t>
            </a:r>
          </a:p>
          <a:p>
            <a:r>
              <a:rPr lang="en-TR" sz="3500" dirty="0"/>
              <a:t>Mesaj iletildikten sonra nasıl bir etki bekleniyor?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1062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2 – Bilgi Toplanması - Araştırma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2D3FF9-DB42-C746-9727-686E3FFC6E94}"/>
              </a:ext>
            </a:extLst>
          </p:cNvPr>
          <p:cNvSpPr/>
          <p:nvPr/>
        </p:nvSpPr>
        <p:spPr>
          <a:xfrm>
            <a:off x="3410644" y="5308874"/>
            <a:ext cx="3877857" cy="4471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 lnSpcReduction="10000"/>
          </a:bodyPr>
          <a:lstStyle/>
          <a:p>
            <a:r>
              <a:rPr lang="tr-TR" sz="3500" dirty="0"/>
              <a:t>Bir tasarımı gerçekleştirmenin tek yolu problem hakkında bilgi toplamaktır.</a:t>
            </a:r>
          </a:p>
          <a:p>
            <a:pPr lvl="1"/>
            <a:r>
              <a:rPr lang="tr-TR" sz="3100" dirty="0"/>
              <a:t>Arşiv</a:t>
            </a:r>
          </a:p>
          <a:p>
            <a:pPr lvl="1"/>
            <a:r>
              <a:rPr lang="tr-TR" sz="3100" dirty="0"/>
              <a:t>Kütüphane</a:t>
            </a:r>
          </a:p>
          <a:p>
            <a:pPr lvl="1"/>
            <a:r>
              <a:rPr lang="tr-TR" sz="3100" dirty="0"/>
              <a:t>Internet</a:t>
            </a:r>
          </a:p>
          <a:p>
            <a:pPr lvl="1"/>
            <a:r>
              <a:rPr lang="tr-TR" sz="3100" dirty="0"/>
              <a:t>önceki / benzer projeler</a:t>
            </a:r>
          </a:p>
          <a:p>
            <a:pPr lvl="1"/>
            <a:r>
              <a:rPr lang="tr-TR" sz="3100" dirty="0"/>
              <a:t>Müşteri ile toplantı yaparak özet çıkarmak</a:t>
            </a:r>
          </a:p>
          <a:p>
            <a:pPr lvl="1"/>
            <a:endParaRPr lang="tr-TR" sz="3100" dirty="0"/>
          </a:p>
          <a:p>
            <a:pPr marL="457200" lvl="1" indent="0">
              <a:buNone/>
            </a:pPr>
            <a:r>
              <a:rPr lang="tr-TR" sz="3100" dirty="0"/>
              <a:t>			 	- GÖZLEM- </a:t>
            </a:r>
          </a:p>
        </p:txBody>
      </p:sp>
    </p:spTree>
    <p:extLst>
      <p:ext uri="{BB962C8B-B14F-4D97-AF65-F5344CB8AC3E}">
        <p14:creationId xmlns:p14="http://schemas.microsoft.com/office/powerpoint/2010/main" val="144938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2 – Bilgi Toplanması - Araştırma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19043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100" dirty="0"/>
              <a:t>T</a:t>
            </a:r>
            <a:r>
              <a:rPr lang="en-TR" sz="3100" dirty="0"/>
              <a:t>emel Sorular:</a:t>
            </a:r>
          </a:p>
          <a:p>
            <a:pPr lvl="1"/>
            <a:r>
              <a:rPr lang="en-TR" sz="3100" dirty="0"/>
              <a:t>Tasarımcının görevi nedir?</a:t>
            </a:r>
          </a:p>
          <a:p>
            <a:pPr lvl="1"/>
            <a:r>
              <a:rPr lang="en-TR" sz="3100" dirty="0"/>
              <a:t>Müşteri ne istemektedir?</a:t>
            </a:r>
          </a:p>
          <a:p>
            <a:pPr lvl="1"/>
            <a:r>
              <a:rPr lang="en-TR" sz="3100" dirty="0"/>
              <a:t>Müşterinin pazardaki durumu nedir?</a:t>
            </a:r>
          </a:p>
          <a:p>
            <a:pPr lvl="1"/>
            <a:r>
              <a:rPr lang="en-US" sz="3100" dirty="0"/>
              <a:t>T</a:t>
            </a:r>
            <a:r>
              <a:rPr lang="en-TR" sz="3100" dirty="0"/>
              <a:t>asarımda görsel öğeler kullanılacak mı?</a:t>
            </a:r>
          </a:p>
          <a:p>
            <a:pPr lvl="1"/>
            <a:r>
              <a:rPr lang="en-TR" sz="3100" dirty="0"/>
              <a:t>Kullanılacaksa bu içerikleri kim üretecek?</a:t>
            </a:r>
          </a:p>
          <a:p>
            <a:pPr lvl="1"/>
            <a:r>
              <a:rPr lang="en-US" sz="3100" dirty="0"/>
              <a:t>N</a:t>
            </a:r>
            <a:r>
              <a:rPr lang="en-TR" sz="3100" dirty="0"/>
              <a:t>e zaman?</a:t>
            </a:r>
          </a:p>
          <a:p>
            <a:pPr lvl="1"/>
            <a:r>
              <a:rPr lang="en-TR" sz="3100" dirty="0"/>
              <a:t>Nasıl üretecek?</a:t>
            </a:r>
          </a:p>
          <a:p>
            <a:pPr marL="457200" lvl="1" indent="0">
              <a:buNone/>
            </a:pPr>
            <a:endParaRPr lang="en-TR" sz="3100" dirty="0"/>
          </a:p>
          <a:p>
            <a:pPr marL="457200" lvl="1" indent="0">
              <a:buNone/>
            </a:pPr>
            <a:endParaRPr lang="en-TR" sz="3100" dirty="0"/>
          </a:p>
        </p:txBody>
      </p:sp>
    </p:spTree>
    <p:extLst>
      <p:ext uri="{BB962C8B-B14F-4D97-AF65-F5344CB8AC3E}">
        <p14:creationId xmlns:p14="http://schemas.microsoft.com/office/powerpoint/2010/main" val="2848188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2 – Bilgi Toplanması - Araştırma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0"/>
            <a:ext cx="10905066" cy="407116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100" dirty="0"/>
              <a:t>T</a:t>
            </a:r>
            <a:r>
              <a:rPr lang="en-TR" sz="3100" dirty="0"/>
              <a:t>emel Sorular:</a:t>
            </a:r>
          </a:p>
          <a:p>
            <a:pPr lvl="1"/>
            <a:r>
              <a:rPr lang="en-TR" sz="3100" dirty="0"/>
              <a:t>Stüdyo, yapımevi gibi farklı kuruluşlarla işbirliğine gidilecek mi?</a:t>
            </a:r>
          </a:p>
          <a:p>
            <a:pPr lvl="1"/>
            <a:r>
              <a:rPr lang="en-US" sz="3100" dirty="0"/>
              <a:t>S</a:t>
            </a:r>
            <a:r>
              <a:rPr lang="en-TR" sz="3100" dirty="0"/>
              <a:t>on teslim tarihi ne zaman?</a:t>
            </a:r>
          </a:p>
          <a:p>
            <a:pPr lvl="1"/>
            <a:r>
              <a:rPr lang="en-TR" sz="3100" dirty="0"/>
              <a:t>Bütçe ne kadar?</a:t>
            </a:r>
          </a:p>
          <a:p>
            <a:pPr lvl="1"/>
            <a:r>
              <a:rPr lang="en-US" sz="3100" dirty="0"/>
              <a:t>A</a:t>
            </a:r>
            <a:r>
              <a:rPr lang="en-TR" sz="3100" dirty="0"/>
              <a:t>lternatif kaynaklar olabilir mi?</a:t>
            </a:r>
          </a:p>
          <a:p>
            <a:pPr lvl="1"/>
            <a:r>
              <a:rPr lang="en-TR" sz="3100" dirty="0"/>
              <a:t>Maliyet düşürülebilir mi?</a:t>
            </a:r>
          </a:p>
          <a:p>
            <a:pPr lvl="1"/>
            <a:r>
              <a:rPr lang="en-TR" sz="3100" dirty="0"/>
              <a:t>Kaynaklar verimli kullanılıyor mu?</a:t>
            </a:r>
          </a:p>
          <a:p>
            <a:pPr lvl="1"/>
            <a:endParaRPr lang="en-TR" sz="3100" dirty="0"/>
          </a:p>
          <a:p>
            <a:pPr marL="457200" lvl="1" indent="0">
              <a:buNone/>
            </a:pPr>
            <a:endParaRPr lang="en-TR" sz="3100" dirty="0"/>
          </a:p>
          <a:p>
            <a:pPr marL="457200" lvl="1" indent="0">
              <a:buNone/>
            </a:pPr>
            <a:endParaRPr lang="en-TR" sz="3100" dirty="0"/>
          </a:p>
        </p:txBody>
      </p:sp>
    </p:spTree>
    <p:extLst>
      <p:ext uri="{BB962C8B-B14F-4D97-AF65-F5344CB8AC3E}">
        <p14:creationId xmlns:p14="http://schemas.microsoft.com/office/powerpoint/2010/main" val="139935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3 – Yaratıcılık ve Buluş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rmAutofit/>
          </a:bodyPr>
          <a:lstStyle/>
          <a:p>
            <a:r>
              <a:rPr lang="tr-TR" sz="3500" dirty="0"/>
              <a:t>Kendinden emin olma ve yüzde yüz doğruyu bulma kaygısı, tasarım problemlerinde sorunlu, kalıplaşmış ve sıkıcı çözümlerin ortaya çıkmasına zemin hazırlar.</a:t>
            </a:r>
            <a:endParaRPr lang="tr-TR" sz="3100" dirty="0"/>
          </a:p>
          <a:p>
            <a:pPr lvl="1"/>
            <a:endParaRPr lang="tr-TR" sz="3100" dirty="0"/>
          </a:p>
          <a:p>
            <a:pPr lvl="1"/>
            <a:r>
              <a:rPr lang="tr-TR" sz="3100" dirty="0"/>
              <a:t>Daha fazla seçenek oluşturmak</a:t>
            </a:r>
          </a:p>
          <a:p>
            <a:pPr marL="914400" lvl="2" indent="0">
              <a:buNone/>
            </a:pPr>
            <a:r>
              <a:rPr lang="tr-TR" sz="2700" dirty="0"/>
              <a:t>=&gt; Bir tasarım ve onun türevlerini yapmak değil!</a:t>
            </a:r>
          </a:p>
        </p:txBody>
      </p:sp>
    </p:spTree>
    <p:extLst>
      <p:ext uri="{BB962C8B-B14F-4D97-AF65-F5344CB8AC3E}">
        <p14:creationId xmlns:p14="http://schemas.microsoft.com/office/powerpoint/2010/main" val="4014676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344</Words>
  <Application>Microsoft Macintosh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Yeni Medya Uygulamaları RTS- İLT238 – 4. Hafta   Dr. Öğr. Üyesi Ergin Şafak Dikmen </vt:lpstr>
      <vt:lpstr>Tasarım  Süreci</vt:lpstr>
      <vt:lpstr>Tasarım  Süreci</vt:lpstr>
      <vt:lpstr>1 - Problemin tanımlanması</vt:lpstr>
      <vt:lpstr>2 – Bilgi Toplanması - Araştırma</vt:lpstr>
      <vt:lpstr>2 – Bilgi Toplanması - Araştırma</vt:lpstr>
      <vt:lpstr>2 – Bilgi Toplanması - Araştırma</vt:lpstr>
      <vt:lpstr>3 – Yaratıcılık ve Buluş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47</cp:revision>
  <dcterms:created xsi:type="dcterms:W3CDTF">2020-10-07T12:25:49Z</dcterms:created>
  <dcterms:modified xsi:type="dcterms:W3CDTF">2021-03-23T09:31:27Z</dcterms:modified>
</cp:coreProperties>
</file>