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98" r:id="rId3"/>
    <p:sldId id="297" r:id="rId4"/>
    <p:sldId id="265" r:id="rId5"/>
    <p:sldId id="266" r:id="rId6"/>
    <p:sldId id="271" r:id="rId7"/>
    <p:sldId id="272" r:id="rId8"/>
    <p:sldId id="274" r:id="rId9"/>
    <p:sldId id="279" r:id="rId10"/>
    <p:sldId id="295" r:id="rId11"/>
    <p:sldId id="263" r:id="rId12"/>
    <p:sldId id="275" r:id="rId13"/>
    <p:sldId id="282" r:id="rId14"/>
    <p:sldId id="300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7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0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49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5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44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3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9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08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34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24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E334B2-1E76-445E-97D1-DE5329BE5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344545"/>
            <a:ext cx="10058400" cy="192729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rgbClr val="00B050"/>
                </a:solidFill>
              </a:rPr>
              <a:t>İlkokulda Temel Matematik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B27E61-5FFD-4A91-B949-E132DD25F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35939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r-TR" sz="2800" b="1" i="1" cap="none" err="1">
                <a:solidFill>
                  <a:schemeClr val="accent1">
                    <a:lumMod val="75000"/>
                  </a:schemeClr>
                </a:solidFill>
              </a:rPr>
              <a:t>Dr</a:t>
            </a:r>
            <a:r>
              <a:rPr lang="tr-TR" sz="2800" b="1" i="1" cap="none">
                <a:solidFill>
                  <a:schemeClr val="accent1">
                    <a:lumMod val="75000"/>
                  </a:schemeClr>
                </a:solidFill>
              </a:rPr>
              <a:t>. Öğretim Üyesi </a:t>
            </a:r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Zeynep AKKURT DENİZLİ</a:t>
            </a:r>
          </a:p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Ankara Üniversitesi</a:t>
            </a:r>
          </a:p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Eğitim Bilimleri Fakültesi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40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6A4875-2DA1-43A9-8B2F-26914FF6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105"/>
            <a:ext cx="10058400" cy="1247729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Matematik Yapmak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0FBCD1-A661-48FB-8280-064F742C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8577"/>
            <a:ext cx="10058400" cy="4468989"/>
          </a:xfrm>
        </p:spPr>
        <p:txBody>
          <a:bodyPr/>
          <a:lstStyle/>
          <a:p>
            <a:r>
              <a:rPr lang="tr-TR" sz="2400" b="1" dirty="0">
                <a:solidFill>
                  <a:schemeClr val="tx1"/>
                </a:solidFill>
              </a:rPr>
              <a:t>Böyle bir ortamda: 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Hatalar öğrenme </a:t>
            </a:r>
            <a:r>
              <a:rPr lang="tr-TR" sz="2800" b="1" dirty="0" err="1">
                <a:solidFill>
                  <a:srgbClr val="FF0000"/>
                </a:solidFill>
              </a:rPr>
              <a:t>fırsatdır</a:t>
            </a:r>
            <a:r>
              <a:rPr lang="tr-TR" sz="2800" b="1" dirty="0">
                <a:solidFill>
                  <a:srgbClr val="FF0000"/>
                </a:solidFill>
              </a:rPr>
              <a:t>!!! </a:t>
            </a:r>
            <a:r>
              <a:rPr lang="tr-TR" sz="2800" dirty="0">
                <a:solidFill>
                  <a:schemeClr val="tx1"/>
                </a:solidFill>
              </a:rPr>
              <a:t>Tartışma yaratmak için önemlidir. Analiz yapma becerisini geliştirir.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Öğrenciler ‘</a:t>
            </a:r>
            <a:r>
              <a:rPr lang="tr-TR" sz="2800" b="1" dirty="0">
                <a:solidFill>
                  <a:schemeClr val="tx1"/>
                </a:solidFill>
              </a:rPr>
              <a:t>Benden ne yapmamı, neyi bulmamı istiyorsun?’ </a:t>
            </a:r>
            <a:r>
              <a:rPr lang="tr-TR" sz="2800" dirty="0">
                <a:solidFill>
                  <a:schemeClr val="tx1"/>
                </a:solidFill>
              </a:rPr>
              <a:t>sorusu yerine, </a:t>
            </a:r>
            <a:r>
              <a:rPr lang="tr-TR" sz="2800" dirty="0">
                <a:solidFill>
                  <a:srgbClr val="00B050"/>
                </a:solidFill>
              </a:rPr>
              <a:t>‘</a:t>
            </a:r>
            <a:r>
              <a:rPr lang="tr-TR" sz="2800" b="1" dirty="0">
                <a:solidFill>
                  <a:srgbClr val="00B050"/>
                </a:solidFill>
              </a:rPr>
              <a:t>Sanırım şu şekilde yapacağım</a:t>
            </a:r>
            <a:r>
              <a:rPr lang="tr-TR" sz="2800" dirty="0">
                <a:solidFill>
                  <a:srgbClr val="00B050"/>
                </a:solidFill>
              </a:rPr>
              <a:t>.’ </a:t>
            </a:r>
            <a:r>
              <a:rPr lang="tr-TR" sz="2800" dirty="0">
                <a:solidFill>
                  <a:schemeClr val="tx1"/>
                </a:solidFill>
              </a:rPr>
              <a:t>şeklinde düşünmeye başlar, problemi sahiplenir. Öğrencinin bu davranışçı ile öğretmen onun pozisyonunu da keşfeder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076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748D0C-879C-47EE-B776-AB6E4E65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4576"/>
            <a:ext cx="10058400" cy="106430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Matematik Yapmak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7AD771-9E35-4E70-8323-50E70D473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8584"/>
            <a:ext cx="10058400" cy="4219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Matematik yapmak, problem çözme için yöntem geliştirme, bu yöntemleri uygulama, bunların bir sonuca götürüp götürmediğin görme ve verdiğiniz yanıtların anlamlı olup olmadığın kontrole etme anlamına gelmektedir.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Sınıfta matematik yapmak ise gelecek dünyada matematik yapma işini mümkün olduğunca aslına uygun modellemektir.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62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A757B33-8FF1-433F-BE23-75599096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3740"/>
            <a:ext cx="10058400" cy="1093807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Öğrenme nasıl gerçekleşir?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E37858-FFD6-4527-90A5-CBAEA3A3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428999"/>
            <a:ext cx="10058400" cy="3429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</a:rPr>
              <a:t>Yeni bilgiyi eski bilgi üzerine inşa etme (</a:t>
            </a:r>
            <a:r>
              <a:rPr lang="tr-TR" sz="2800" dirty="0" err="1">
                <a:solidFill>
                  <a:schemeClr val="tx1"/>
                </a:solidFill>
              </a:rPr>
              <a:t>Yapılandırmacılık</a:t>
            </a:r>
            <a:r>
              <a:rPr lang="tr-TR" sz="2800" dirty="0">
                <a:solidFill>
                  <a:schemeClr val="tx1"/>
                </a:solidFill>
              </a:rPr>
              <a:t> - </a:t>
            </a:r>
            <a:r>
              <a:rPr lang="tr-TR" sz="2800" dirty="0" err="1">
                <a:solidFill>
                  <a:schemeClr val="tx1"/>
                </a:solidFill>
              </a:rPr>
              <a:t>Piaget</a:t>
            </a:r>
            <a:r>
              <a:rPr lang="tr-TR" sz="28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</a:rPr>
              <a:t>Öğrenen ile sınıf ortamındaki sosyal etkileşim ve sınıf içi /sınıf dışı kültür (Sosyokültürel Teori- </a:t>
            </a:r>
            <a:r>
              <a:rPr lang="tr-TR" sz="2800" dirty="0" err="1">
                <a:solidFill>
                  <a:schemeClr val="tx1"/>
                </a:solidFill>
              </a:rPr>
              <a:t>Vygotsky</a:t>
            </a:r>
            <a:r>
              <a:rPr lang="tr-TR" sz="2800" dirty="0">
                <a:solidFill>
                  <a:schemeClr val="tx1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CB63D9A-FA16-4059-901E-8EF6BEF1C680}"/>
              </a:ext>
            </a:extLst>
          </p:cNvPr>
          <p:cNvSpPr txBox="1">
            <a:spLocks/>
          </p:cNvSpPr>
          <p:nvPr/>
        </p:nvSpPr>
        <p:spPr>
          <a:xfrm>
            <a:off x="869585" y="1681340"/>
            <a:ext cx="10513789" cy="14038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400" b="1" dirty="0">
              <a:solidFill>
                <a:schemeClr val="tx1"/>
              </a:solidFill>
            </a:endParaRPr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Öğretmenler konuları ne kadar sabırla ve açık bir şekilde öğrencilerine açıklarlarsa açıklasınlar, idrak etme işini onların yerine yapamazlar (</a:t>
            </a:r>
            <a:r>
              <a:rPr lang="tr-TR" sz="2400" b="1" dirty="0" err="1">
                <a:solidFill>
                  <a:schemeClr val="tx1"/>
                </a:solidFill>
              </a:rPr>
              <a:t>Schifter</a:t>
            </a:r>
            <a:r>
              <a:rPr lang="tr-TR" sz="2400" b="1" dirty="0">
                <a:solidFill>
                  <a:schemeClr val="tx1"/>
                </a:solidFill>
              </a:rPr>
              <a:t> ve </a:t>
            </a:r>
            <a:r>
              <a:rPr lang="tr-TR" sz="2400" b="1" dirty="0" err="1">
                <a:solidFill>
                  <a:schemeClr val="tx1"/>
                </a:solidFill>
              </a:rPr>
              <a:t>Fosnot</a:t>
            </a:r>
            <a:r>
              <a:rPr lang="tr-TR" sz="2400" b="1" dirty="0">
                <a:solidFill>
                  <a:schemeClr val="tx1"/>
                </a:solidFill>
              </a:rPr>
              <a:t>, 1993).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210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317D9A-78C7-4336-A845-B1084378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90" y="286605"/>
            <a:ext cx="10058400" cy="1272372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Öğrenme nasıl gerçekleşir?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6AFBE-0DAC-47EF-B935-C8B76830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3" y="1678898"/>
            <a:ext cx="11632367" cy="5059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Soru:  </a:t>
            </a:r>
            <a:r>
              <a:rPr lang="tr-TR" sz="2400" dirty="0">
                <a:solidFill>
                  <a:srgbClr val="FF0000"/>
                </a:solidFill>
              </a:rPr>
              <a:t>‘7 ile 15 arasında kaç sayı var?’ </a:t>
            </a:r>
            <a:r>
              <a:rPr lang="tr-TR" sz="2400" dirty="0">
                <a:solidFill>
                  <a:schemeClr val="tx1"/>
                </a:solidFill>
              </a:rPr>
              <a:t>sorusuna öğrencilerin olası yanıtları neler olabilir?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Öğrenciler ilk defa karşılaştıkları bu problemi nasıl çözerler?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368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317D9A-78C7-4336-A845-B1084378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90" y="286605"/>
            <a:ext cx="10058400" cy="1272372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Öğrenme nasıl gerçekleşir?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6AFBE-0DAC-47EF-B935-C8B76830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3" y="1678898"/>
            <a:ext cx="11632367" cy="5059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Çıkarma işlemi yapabilirler (Yanıt: 15-7=8)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Tek tek sayabilirler (Yanıt:7)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15-7=8, 8-1=7 işlemini yapabilirler.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Bu yanıtları veren öğrenciler var olan hangi bilgilerini kullanırlar?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Tek tek sayan öğrencinin ‘67 ile 132 arasında kaç sayı vardır?’ sorusuna yanıtı ne olabilir?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Öğrencilerin eski bilgileri ile bu yeni bilgiyi ilişkilendirmelerini nasıl sağlayabiliriz?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3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14AA425-7CE6-45EE-A906-A34F338B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2" y="69460"/>
            <a:ext cx="8497717" cy="67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8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E35038F-C82E-4BA2-B09C-EF9D60C1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98" y="586065"/>
            <a:ext cx="8980746" cy="53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B68829-8CB4-4762-85E8-4A9437E2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Matematik Yapmak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FC08E1-3C7D-4A24-9C44-96A60510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0488"/>
            <a:ext cx="10058400" cy="40233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 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sayısına 7 eklediğimizde 14 elde ederiz: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7+7=14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İlk sayıdan 1 çıkartıp sonraki sayıya 1 eklersek de sonuç aynı olur: 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6+8=14.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durum 5 için de geçerlidir: 5+5=10, 4+6=10.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durum hakkında ne düşünüyorsunuz? Sizce nasıl bir ilişki vardır? Sonuç neden aynı kalıyor?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Başka benzer durumlar var mı? (İlk 2 çıkartırsam sonucun aynı kalması için ne yapmalıyım?)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052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4A3A9C-912A-463D-AA4B-B014C1B8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551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Matematik Yapmak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5F0FD5-311E-40DC-B46F-575817DB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5636"/>
            <a:ext cx="10058400" cy="4023360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Çarpma için düşünelim: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5x5=25,  4x6=24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6x6=36,  5x7=35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Durum neden farklı? Buradaki anlam nedir? Nasıl bir ilişki vardır?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869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1A6230-6710-4734-8E59-40FB1EF0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744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Matematik Yapmak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643D33-9932-4FF3-8289-A2B03D48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87" y="1723869"/>
            <a:ext cx="11257613" cy="5006713"/>
          </a:xfrm>
        </p:spPr>
        <p:txBody>
          <a:bodyPr>
            <a:normAutofit/>
          </a:bodyPr>
          <a:lstStyle/>
          <a:p>
            <a:endParaRPr lang="tr-TR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accent1"/>
                </a:solidFill>
              </a:rPr>
              <a:t>4. </a:t>
            </a:r>
            <a:r>
              <a:rPr lang="tr-TR" sz="2800" dirty="0">
                <a:solidFill>
                  <a:srgbClr val="FF0000"/>
                </a:solidFill>
              </a:rPr>
              <a:t>Nokta kavramına ilişkin bir risk ortamı nasıl 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oluşturursunuz?</a:t>
            </a: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İki şekil arasındaki fark nedir? 1. ve </a:t>
            </a:r>
          </a:p>
          <a:p>
            <a:r>
              <a:rPr lang="tr-TR" sz="2800" dirty="0">
                <a:solidFill>
                  <a:schemeClr val="tx1"/>
                </a:solidFill>
              </a:rPr>
              <a:t>2. nokta hakkında ne düşünüyorsunuz?</a:t>
            </a:r>
          </a:p>
          <a:p>
            <a:r>
              <a:rPr lang="tr-TR" dirty="0"/>
              <a:t>  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6CDC13-7703-4116-A832-7542B286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10" y="2838009"/>
            <a:ext cx="5037656" cy="30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AB960B-D87B-4DD1-B581-77AB5B13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1712"/>
            <a:ext cx="10058400" cy="1302354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Matematik Yapmak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2ACC97-8AA5-47E6-AFC8-EBDF9142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12" y="1722764"/>
            <a:ext cx="10058400" cy="4570056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/>
              <a:t>İki Makine Bir İş</a:t>
            </a:r>
          </a:p>
          <a:p>
            <a:endParaRPr lang="tr-TR" b="1" dirty="0"/>
          </a:p>
          <a:p>
            <a:r>
              <a:rPr lang="tr-TR" sz="2800" dirty="0" err="1">
                <a:solidFill>
                  <a:schemeClr val="tx1"/>
                </a:solidFill>
              </a:rPr>
              <a:t>Marc’ın</a:t>
            </a:r>
            <a:r>
              <a:rPr lang="tr-TR" sz="2800" dirty="0">
                <a:solidFill>
                  <a:schemeClr val="tx1"/>
                </a:solidFill>
              </a:rPr>
              <a:t> Geri Dönüşüm Dükkânı, Mark’ın bir kullanılmış kağıtları parçalama makinesini satın almasıyla işe başladı. </a:t>
            </a:r>
          </a:p>
          <a:p>
            <a:endParaRPr lang="tr-TR" sz="2800" dirty="0">
              <a:solidFill>
                <a:schemeClr val="tx1"/>
              </a:solidFill>
            </a:endParaRPr>
          </a:p>
          <a:p>
            <a:r>
              <a:rPr lang="tr-TR" sz="2800" dirty="0">
                <a:solidFill>
                  <a:schemeClr val="tx1"/>
                </a:solidFill>
              </a:rPr>
              <a:t>İşler iyi gidince </a:t>
            </a:r>
            <a:r>
              <a:rPr lang="tr-TR" sz="2800" dirty="0" err="1">
                <a:solidFill>
                  <a:schemeClr val="tx1"/>
                </a:solidFill>
              </a:rPr>
              <a:t>Marc</a:t>
            </a:r>
            <a:r>
              <a:rPr lang="tr-TR" sz="2800" dirty="0">
                <a:solidFill>
                  <a:schemeClr val="tx1"/>
                </a:solidFill>
              </a:rPr>
              <a:t> aynı makineden bir tane daha aldı. Eski makine, bir kamyon yükü kadar kağıdı 4 saatte parçalamaktadır. Yeni makine ise aynı kamyon kadar kağıdı sadece 2 saatte parçalamaktadır. </a:t>
            </a:r>
          </a:p>
          <a:p>
            <a:endParaRPr lang="tr-TR" sz="2800" dirty="0">
              <a:solidFill>
                <a:schemeClr val="tx1"/>
              </a:solidFill>
            </a:endParaRPr>
          </a:p>
          <a:p>
            <a:r>
              <a:rPr lang="tr-TR" sz="2800" dirty="0">
                <a:solidFill>
                  <a:schemeClr val="tx1"/>
                </a:solidFill>
              </a:rPr>
              <a:t>Eğer </a:t>
            </a:r>
            <a:r>
              <a:rPr lang="tr-TR" sz="2800" dirty="0" err="1">
                <a:solidFill>
                  <a:schemeClr val="tx1"/>
                </a:solidFill>
              </a:rPr>
              <a:t>Marc</a:t>
            </a:r>
            <a:r>
              <a:rPr lang="tr-TR" sz="2800" dirty="0">
                <a:solidFill>
                  <a:schemeClr val="tx1"/>
                </a:solidFill>
              </a:rPr>
              <a:t>, iki makineyi de aynı anda çalıştırırsa bir kamyon yükü kadar kağıt ne kadar zamanda parçalanabilir?</a:t>
            </a:r>
          </a:p>
        </p:txBody>
      </p:sp>
    </p:spTree>
    <p:extLst>
      <p:ext uri="{BB962C8B-B14F-4D97-AF65-F5344CB8AC3E}">
        <p14:creationId xmlns:p14="http://schemas.microsoft.com/office/powerpoint/2010/main" val="56138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8D7033EE-8F26-48D4-BFF4-9C43D0AB3F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52203" y="-32085"/>
            <a:ext cx="6239678" cy="477477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C238CFE-6D99-44EA-9F55-2D43847B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56" y="4579902"/>
            <a:ext cx="9525296" cy="22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0E0027F-257D-4578-8984-E863F980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80" y="4379480"/>
            <a:ext cx="9754597" cy="244230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FD4CD13-ADA4-4339-86E2-383B875F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48" y="36215"/>
            <a:ext cx="6710893" cy="43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49C3B48-0EB4-4F5E-8B5D-8A5C9426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71" y="0"/>
            <a:ext cx="7155038" cy="430217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5E3A595-6F9A-4CC8-8740-6C137BD786A7}"/>
              </a:ext>
            </a:extLst>
          </p:cNvPr>
          <p:cNvSpPr txBox="1"/>
          <p:nvPr/>
        </p:nvSpPr>
        <p:spPr>
          <a:xfrm>
            <a:off x="0" y="4540275"/>
            <a:ext cx="1175960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/>
              <a:t>Neyi neden yaptığınızı savunarak karar vermek! (Gerçek problem çözme)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/>
              <a:t>Yanıtı bir yanıt anahtarına bağlı kalmadan savunabilmek!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/>
              <a:t>Doğru bir biçimde çözdüğünüzü kanıtladıktan sonra farklı yollarla da çözerek aynı sonuca ulaşmak!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72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694231-9470-4DBE-A6C3-2565A4AB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742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Matematik Yapmak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9554F2-1DA0-434B-9125-7A21FBBAE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4" y="1770630"/>
            <a:ext cx="10840387" cy="4585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800" dirty="0">
                <a:solidFill>
                  <a:schemeClr val="tx1"/>
                </a:solidFill>
              </a:rPr>
              <a:t>Öğrencilerin birbirlerinin ne dediklerini dinleme ihtiyacı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hissettikleri,</a:t>
            </a:r>
          </a:p>
          <a:p>
            <a:pPr marL="457200" indent="-457200">
              <a:buFont typeface="+mj-lt"/>
              <a:buAutoNum type="arabicPeriod"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accent2"/>
                </a:solidFill>
              </a:rPr>
              <a:t>2. </a:t>
            </a:r>
            <a:r>
              <a:rPr lang="tr-TR" sz="2800" dirty="0">
                <a:solidFill>
                  <a:schemeClr val="tx1"/>
                </a:solidFill>
              </a:rPr>
              <a:t>Kendi fikirlerini açık ve anlaşılır bir şekilde ifade ettikleri,</a:t>
            </a:r>
          </a:p>
          <a:p>
            <a:pPr marL="457200" indent="-457200">
              <a:buFont typeface="+mj-lt"/>
              <a:buAutoNum type="arabicPeriod"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accent2"/>
                </a:solidFill>
              </a:rPr>
              <a:t>3. </a:t>
            </a:r>
            <a:r>
              <a:rPr lang="tr-TR" sz="2800" dirty="0">
                <a:solidFill>
                  <a:schemeClr val="tx1"/>
                </a:solidFill>
              </a:rPr>
              <a:t>İddiaları için kanıt sunabildikleri bir sınıf ortamı sağlayabilen öğretmen, öğrencilerin öğrenmesini sağlayacak güçlü bir ortam oluşturmuş demektir. </a:t>
            </a:r>
          </a:p>
          <a:p>
            <a:endParaRPr lang="tr-T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8C632C-AAD6-4F14-8B95-E4A53146060C}"/>
              </a:ext>
            </a:extLst>
          </p:cNvPr>
          <p:cNvSpPr/>
          <p:nvPr/>
        </p:nvSpPr>
        <p:spPr>
          <a:xfrm>
            <a:off x="9241186" y="0"/>
            <a:ext cx="3135443" cy="30804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Tüm bunlar için öğretmenin matematik yapmanın ne olduğuna dair fikre sahip olması gerekir!</a:t>
            </a:r>
          </a:p>
        </p:txBody>
      </p:sp>
    </p:spTree>
    <p:extLst>
      <p:ext uri="{BB962C8B-B14F-4D97-AF65-F5344CB8AC3E}">
        <p14:creationId xmlns:p14="http://schemas.microsoft.com/office/powerpoint/2010/main" val="4008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1370</TotalTime>
  <Words>573</Words>
  <Application>Microsoft Office PowerPoint</Application>
  <PresentationFormat>Geniş ekran</PresentationFormat>
  <Paragraphs>80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Geçmişe bakış</vt:lpstr>
      <vt:lpstr>İlkokulda Temel Matematik</vt:lpstr>
      <vt:lpstr>Matematik Yapmak</vt:lpstr>
      <vt:lpstr>Matematik Yapmak</vt:lpstr>
      <vt:lpstr>Matematik Yapmak</vt:lpstr>
      <vt:lpstr>Matematik Yapmak</vt:lpstr>
      <vt:lpstr>PowerPoint Sunusu</vt:lpstr>
      <vt:lpstr>PowerPoint Sunusu</vt:lpstr>
      <vt:lpstr>PowerPoint Sunusu</vt:lpstr>
      <vt:lpstr>Matematik Yapmak</vt:lpstr>
      <vt:lpstr>Matematik Yapmak</vt:lpstr>
      <vt:lpstr>Matematik Yapmak</vt:lpstr>
      <vt:lpstr>Öğrenme nasıl gerçekleşir?</vt:lpstr>
      <vt:lpstr>Öğrenme nasıl gerçekleşir?</vt:lpstr>
      <vt:lpstr>Öğrenme nasıl gerçekleşir?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 yapmak</dc:title>
  <dc:creator>AD</dc:creator>
  <cp:lastModifiedBy>AD</cp:lastModifiedBy>
  <cp:revision>79</cp:revision>
  <dcterms:created xsi:type="dcterms:W3CDTF">2019-01-06T12:08:29Z</dcterms:created>
  <dcterms:modified xsi:type="dcterms:W3CDTF">2021-10-01T08:46:36Z</dcterms:modified>
</cp:coreProperties>
</file>