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9" r:id="rId11"/>
    <p:sldId id="279" r:id="rId12"/>
    <p:sldId id="280" r:id="rId13"/>
    <p:sldId id="281" r:id="rId14"/>
    <p:sldId id="283" r:id="rId15"/>
    <p:sldId id="284" r:id="rId16"/>
    <p:sldId id="287" r:id="rId17"/>
    <p:sldId id="288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CBA25-1EDB-4C87-9FDC-3BD8E22CDBF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5C98B-CDEF-4A23-AC15-7FFB5D4C9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469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632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B2BF6A7-7D13-4ADB-8D2A-4667A99046A6}" type="slidenum">
              <a:rPr lang="tr-TR" altLang="tr-TR"/>
              <a:pPr eaLnBrk="1" hangingPunct="1"/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16335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73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84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594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96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52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70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09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467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95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03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531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E3D2D-8759-4887-8CA0-EDD209BA43A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4526-041E-4304-9C15-3014205DE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90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BİLİŞSEL ÇELİŞKİ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291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2667001" y="285751"/>
            <a:ext cx="7072313" cy="107156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000" b="1" dirty="0" err="1" smtClean="0"/>
              <a:t>FESTİNGER’ın</a:t>
            </a:r>
            <a:r>
              <a:rPr lang="tr-TR" sz="2000" b="1" dirty="0" smtClean="0"/>
              <a:t> Vida </a:t>
            </a:r>
            <a:r>
              <a:rPr lang="tr-TR" sz="2000" b="1" dirty="0"/>
              <a:t>takıp sökme </a:t>
            </a:r>
            <a:r>
              <a:rPr lang="tr-TR" sz="2000" b="1" dirty="0" smtClean="0"/>
              <a:t>Deneyi</a:t>
            </a:r>
            <a:endParaRPr lang="tr-TR" sz="2000" b="1" dirty="0"/>
          </a:p>
        </p:txBody>
      </p:sp>
      <p:sp>
        <p:nvSpPr>
          <p:cNvPr id="5" name="4 Oval"/>
          <p:cNvSpPr/>
          <p:nvPr/>
        </p:nvSpPr>
        <p:spPr>
          <a:xfrm>
            <a:off x="2667000" y="3571875"/>
            <a:ext cx="3786188" cy="142875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 sz="2000" b="1" u="sng" dirty="0"/>
          </a:p>
          <a:p>
            <a:pPr algn="ctr">
              <a:defRPr/>
            </a:pPr>
            <a:r>
              <a:rPr lang="tr-TR" sz="2000" b="1" u="sng" dirty="0"/>
              <a:t>YORDAMA ŞU:</a:t>
            </a:r>
          </a:p>
          <a:p>
            <a:pPr algn="ctr">
              <a:defRPr/>
            </a:pPr>
            <a:r>
              <a:rPr lang="tr-TR" dirty="0"/>
              <a:t>20 $ alanlar işi daha ilginç bulacaktır.  </a:t>
            </a:r>
          </a:p>
          <a:p>
            <a:pPr algn="ctr">
              <a:defRPr/>
            </a:pPr>
            <a:endParaRPr lang="tr-TR" dirty="0"/>
          </a:p>
          <a:p>
            <a:pPr algn="ctr">
              <a:defRPr/>
            </a:pPr>
            <a:endParaRPr lang="tr-TR" dirty="0"/>
          </a:p>
        </p:txBody>
      </p:sp>
      <p:pic>
        <p:nvPicPr>
          <p:cNvPr id="34820" name="Picture 2" descr="C:\Users\KART\Desktop\1-dola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4" y="1500189"/>
            <a:ext cx="3540125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4" descr="C:\Users\KART\Desktop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2000251"/>
            <a:ext cx="120015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Oval"/>
          <p:cNvSpPr/>
          <p:nvPr/>
        </p:nvSpPr>
        <p:spPr>
          <a:xfrm>
            <a:off x="6096000" y="4643438"/>
            <a:ext cx="3786188" cy="17145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 sz="2000" b="1" u="sng" dirty="0"/>
          </a:p>
          <a:p>
            <a:pPr algn="ctr">
              <a:defRPr/>
            </a:pPr>
            <a:r>
              <a:rPr lang="tr-TR" sz="2000" b="1" u="sng" dirty="0"/>
              <a:t>OYSA,</a:t>
            </a:r>
          </a:p>
          <a:p>
            <a:pPr algn="ctr">
              <a:defRPr/>
            </a:pPr>
            <a:r>
              <a:rPr lang="tr-TR" dirty="0"/>
              <a:t>Bilişsel çelişki kuramı 1 $ alanların yaptıkları işi daha çok sevecekleri tahminini yapmıştır.  </a:t>
            </a:r>
          </a:p>
          <a:p>
            <a:pPr algn="ctr">
              <a:defRPr/>
            </a:pPr>
            <a:endParaRPr lang="tr-TR" dirty="0"/>
          </a:p>
          <a:p>
            <a:pPr algn="ctr">
              <a:defRPr/>
            </a:pPr>
            <a:endParaRPr lang="tr-TR" dirty="0"/>
          </a:p>
        </p:txBody>
      </p:sp>
      <p:sp>
        <p:nvSpPr>
          <p:cNvPr id="10" name="9 Sağ Ok"/>
          <p:cNvSpPr/>
          <p:nvPr/>
        </p:nvSpPr>
        <p:spPr>
          <a:xfrm>
            <a:off x="3952875" y="5572125"/>
            <a:ext cx="2928938" cy="1143000"/>
          </a:xfrm>
          <a:prstGeom prst="right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DOĞRU ÇIKAN SONUÇ</a:t>
            </a:r>
          </a:p>
        </p:txBody>
      </p:sp>
      <p:pic>
        <p:nvPicPr>
          <p:cNvPr id="34824" name="Picture 5" descr="C:\Users\KART\Desktop\20-dolar_7028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1714500"/>
            <a:ext cx="37147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8969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1801092" y="1810327"/>
            <a:ext cx="8366848" cy="2333049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b="1" dirty="0" smtClean="0">
                <a:solidFill>
                  <a:srgbClr val="7030A0"/>
                </a:solidFill>
              </a:rPr>
              <a:t>EĞİTİMİN </a:t>
            </a:r>
            <a:r>
              <a:rPr lang="tr-TR" sz="2400" b="1" dirty="0">
                <a:solidFill>
                  <a:srgbClr val="7030A0"/>
                </a:solidFill>
              </a:rPr>
              <a:t>AMACI ŞU OLMALIDIR: </a:t>
            </a:r>
          </a:p>
          <a:p>
            <a:pPr algn="ctr">
              <a:defRPr/>
            </a:pPr>
            <a:endParaRPr lang="tr-TR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tr-TR" sz="2000" b="1" dirty="0">
                <a:solidFill>
                  <a:srgbClr val="002060"/>
                </a:solidFill>
              </a:rPr>
              <a:t>“İNSANLARIN YAPMALARI / YAPMAMALARI GEREKEN ŞEYLERİ SADECE CEZA ALMAKTAN KORKTUKLARI İÇİN DEĞİL =&gt; SEVDİKLERİ, İNANDIKLARI, İSTEDİKLERİ İÇİN YAPMALARI/YAPMAMALARI”</a:t>
            </a:r>
          </a:p>
        </p:txBody>
      </p:sp>
    </p:spTree>
    <p:extLst>
      <p:ext uri="{BB962C8B-B14F-4D97-AF65-F5344CB8AC3E}">
        <p14:creationId xmlns:p14="http://schemas.microsoft.com/office/powerpoint/2010/main" val="386494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chemeClr val="bg1"/>
                </a:solidFill>
              </a:rPr>
              <a:t>SONUÇLARIN KESİNLİĞİ</a:t>
            </a:r>
          </a:p>
        </p:txBody>
      </p:sp>
      <p:sp>
        <p:nvSpPr>
          <p:cNvPr id="46083" name="2 İçerik Yer Tutucusu"/>
          <p:cNvSpPr>
            <a:spLocks noGrp="1"/>
          </p:cNvSpPr>
          <p:nvPr>
            <p:ph idx="1"/>
          </p:nvPr>
        </p:nvSpPr>
        <p:spPr>
          <a:xfrm>
            <a:off x="838200" y="1788680"/>
            <a:ext cx="10515600" cy="2025938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tr-TR" altLang="tr-TR" sz="3600" dirty="0" smtClean="0"/>
              <a:t>Demek </a:t>
            </a:r>
            <a:r>
              <a:rPr lang="tr-TR" altLang="tr-TR" sz="3600" dirty="0"/>
              <a:t>ki=&gt; </a:t>
            </a:r>
            <a:endParaRPr lang="tr-TR" altLang="tr-TR" sz="3600" dirty="0" smtClean="0"/>
          </a:p>
          <a:p>
            <a:r>
              <a:rPr lang="tr-TR" altLang="tr-TR" sz="3600" b="1" dirty="0" smtClean="0">
                <a:solidFill>
                  <a:srgbClr val="002060"/>
                </a:solidFill>
              </a:rPr>
              <a:t>BİLİŞSEL </a:t>
            </a:r>
            <a:r>
              <a:rPr lang="tr-TR" altLang="tr-TR" sz="3600" b="1" dirty="0">
                <a:solidFill>
                  <a:srgbClr val="002060"/>
                </a:solidFill>
              </a:rPr>
              <a:t>ÇELİŞİKİ YAŞANABİLMESİ İÇİN KİŞİNİN KENDİNİ </a:t>
            </a:r>
            <a:r>
              <a:rPr lang="tr-TR" altLang="tr-TR" sz="3600" b="1" u="sng" dirty="0">
                <a:solidFill>
                  <a:srgbClr val="C00000"/>
                </a:solidFill>
              </a:rPr>
              <a:t>SORUMLU HİSSETMESİ </a:t>
            </a:r>
            <a:r>
              <a:rPr lang="tr-TR" altLang="tr-TR" sz="3600" b="1" dirty="0">
                <a:solidFill>
                  <a:srgbClr val="002060"/>
                </a:solidFill>
              </a:rPr>
              <a:t>ZORUNLUDUR. </a:t>
            </a:r>
          </a:p>
        </p:txBody>
      </p:sp>
    </p:spTree>
    <p:extLst>
      <p:ext uri="{BB962C8B-B14F-4D97-AF65-F5344CB8AC3E}">
        <p14:creationId xmlns:p14="http://schemas.microsoft.com/office/powerpoint/2010/main" val="3239977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chemeClr val="bg1"/>
                </a:solidFill>
              </a:rPr>
              <a:t>İTAAT, BENİMSEME, BİLİŞSEL ÇELİŞKİ</a:t>
            </a:r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tr-TR" altLang="tr-TR" smtClean="0"/>
              <a:t>İtaat ve benimseme mekanizmaları =&gt; bilişsel çelişki kuramı çerçevesinde ele alınabilir. </a:t>
            </a:r>
          </a:p>
          <a:p>
            <a:endParaRPr lang="tr-TR" altLang="tr-TR" smtClean="0"/>
          </a:p>
          <a:p>
            <a:r>
              <a:rPr lang="tr-TR" altLang="tr-TR" smtClean="0"/>
              <a:t>İtaat ile uyma ile tutum-davranış tutarsızlığının “nesnel bir gerekçeye” bağlamak suretiyle makulleştirilmesi (yani bilişsel çelişki yaşanmaması) benzerdir. </a:t>
            </a:r>
          </a:p>
        </p:txBody>
      </p:sp>
    </p:spTree>
    <p:extLst>
      <p:ext uri="{BB962C8B-B14F-4D97-AF65-F5344CB8AC3E}">
        <p14:creationId xmlns:p14="http://schemas.microsoft.com/office/powerpoint/2010/main" val="2708961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2 İçerik Yer Tutucusu"/>
          <p:cNvSpPr>
            <a:spLocks noGrp="1"/>
          </p:cNvSpPr>
          <p:nvPr>
            <p:ph idx="1"/>
          </p:nvPr>
        </p:nvSpPr>
        <p:spPr>
          <a:xfrm>
            <a:off x="3381375" y="1571626"/>
            <a:ext cx="6757988" cy="3643313"/>
          </a:xfrm>
          <a:solidFill>
            <a:schemeClr val="bg1"/>
          </a:solidFill>
        </p:spPr>
        <p:txBody>
          <a:bodyPr/>
          <a:lstStyle/>
          <a:p>
            <a:r>
              <a:rPr lang="tr-TR" altLang="tr-TR" smtClean="0"/>
              <a:t>İtaat ile uyma davranışında ise gerçek bir tutum değişimi söz konusu değildir. </a:t>
            </a:r>
          </a:p>
          <a:p>
            <a:endParaRPr lang="tr-TR" altLang="tr-TR" smtClean="0"/>
          </a:p>
          <a:p>
            <a:r>
              <a:rPr lang="tr-TR" altLang="tr-TR" smtClean="0"/>
              <a:t>Çünkü itaat söz konusu ise bilişsel çelişki oluşmamaktadır. </a:t>
            </a:r>
          </a:p>
        </p:txBody>
      </p:sp>
    </p:spTree>
    <p:extLst>
      <p:ext uri="{BB962C8B-B14F-4D97-AF65-F5344CB8AC3E}">
        <p14:creationId xmlns:p14="http://schemas.microsoft.com/office/powerpoint/2010/main" val="2376444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chemeClr val="bg1"/>
                </a:solidFill>
              </a:rPr>
              <a:t>BİLİŞSEL ÇELİŞKİ EVRENSEL BİR GÜDÜ MÜDÜR?</a:t>
            </a:r>
          </a:p>
        </p:txBody>
      </p:sp>
      <p:sp>
        <p:nvSpPr>
          <p:cNvPr id="50179" name="2 İçerik Yer Tutucusu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tr-TR" altLang="tr-TR" smtClean="0"/>
              <a:t>Festinger’a göre bu çelişki evrenseldir. </a:t>
            </a:r>
          </a:p>
          <a:p>
            <a:r>
              <a:rPr lang="tr-TR" altLang="tr-TR" smtClean="0"/>
              <a:t>Ancak son yıllarda bilişsel tutarlılık gereksiniminin TOPLULUKÇU kültürden ziyade, BİREYCİ kültürlerin bir özelliği olduğu öne sürüldü. </a:t>
            </a:r>
          </a:p>
          <a:p>
            <a:endParaRPr lang="tr-TR" altLang="tr-TR" smtClean="0"/>
          </a:p>
          <a:p>
            <a:pPr algn="ctr">
              <a:buFontTx/>
              <a:buNone/>
            </a:pPr>
            <a:r>
              <a:rPr lang="tr-TR" altLang="tr-TR" b="1" i="1">
                <a:solidFill>
                  <a:srgbClr val="002060"/>
                </a:solidFill>
              </a:rPr>
              <a:t>Bireyci kültürlerde, kişiler daha bağımsızdır ve sosyal bağlam kişileri pek etkilemez.</a:t>
            </a:r>
          </a:p>
        </p:txBody>
      </p:sp>
    </p:spTree>
    <p:extLst>
      <p:ext uri="{BB962C8B-B14F-4D97-AF65-F5344CB8AC3E}">
        <p14:creationId xmlns:p14="http://schemas.microsoft.com/office/powerpoint/2010/main" val="3002670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2 İçerik Yer Tutucusu"/>
          <p:cNvSpPr>
            <a:spLocks noGrp="1"/>
          </p:cNvSpPr>
          <p:nvPr>
            <p:ph idx="1"/>
          </p:nvPr>
        </p:nvSpPr>
        <p:spPr>
          <a:xfrm>
            <a:off x="1893456" y="2428876"/>
            <a:ext cx="8317346" cy="124719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altLang="tr-TR" smtClean="0"/>
              <a:t>Üstelik, </a:t>
            </a:r>
            <a:r>
              <a:rPr lang="tr-TR" altLang="tr-TR" smtClean="0"/>
              <a:t>bilişsel çelişki her kültürde aynı oranda yaşanmaz ve her kültürde aynı oranda rahatsız edici bulunmaz. </a:t>
            </a:r>
          </a:p>
        </p:txBody>
      </p:sp>
    </p:spTree>
    <p:extLst>
      <p:ext uri="{BB962C8B-B14F-4D97-AF65-F5344CB8AC3E}">
        <p14:creationId xmlns:p14="http://schemas.microsoft.com/office/powerpoint/2010/main" val="2316424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2 İçerik Yer Tutucusu"/>
          <p:cNvSpPr>
            <a:spLocks noGrp="1"/>
          </p:cNvSpPr>
          <p:nvPr>
            <p:ph idx="1"/>
          </p:nvPr>
        </p:nvSpPr>
        <p:spPr>
          <a:xfrm>
            <a:off x="923636" y="500063"/>
            <a:ext cx="9287164" cy="600075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altLang="tr-TR" dirty="0"/>
              <a:t>Bilişsel çelişkiyi yok etmek yerine =&gt; bunu kabul etmek, bazen daha iyi olabilir çünkü böylece hatalardan ders çıkarmak mümkün olur. </a:t>
            </a:r>
          </a:p>
          <a:p>
            <a:endParaRPr lang="tr-TR" altLang="tr-TR" dirty="0"/>
          </a:p>
          <a:p>
            <a:r>
              <a:rPr lang="tr-TR" altLang="tr-TR" dirty="0"/>
              <a:t>Ör. Bir buzdolabı satın aldınız ve o kadar da iyi olmadığını gördünüz. </a:t>
            </a:r>
          </a:p>
          <a:p>
            <a:endParaRPr lang="tr-TR" altLang="tr-TR" dirty="0"/>
          </a:p>
          <a:p>
            <a:r>
              <a:rPr lang="tr-TR" altLang="tr-TR" dirty="0"/>
              <a:t>Bilişsel çelişkiden kurtulmak için aldığınız buzdolabının “en iyisi” olduğunu düşünmek yerine =&gt; hatayı kabul etmek daha iyi bir strateji olabilir. </a:t>
            </a:r>
          </a:p>
        </p:txBody>
      </p:sp>
    </p:spTree>
    <p:extLst>
      <p:ext uri="{BB962C8B-B14F-4D97-AF65-F5344CB8AC3E}">
        <p14:creationId xmlns:p14="http://schemas.microsoft.com/office/powerpoint/2010/main" val="173271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chemeClr val="bg1"/>
                </a:solidFill>
              </a:rPr>
              <a:t>FESTINGER’IN BİLİŞSEL ÇELİŞKİ KURAMI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3043238"/>
          </a:xfrm>
          <a:solidFill>
            <a:schemeClr val="bg1"/>
          </a:solidFill>
        </p:spPr>
        <p:txBody>
          <a:bodyPr/>
          <a:lstStyle/>
          <a:p>
            <a:r>
              <a:rPr lang="tr-TR" altLang="tr-TR" dirty="0" smtClean="0"/>
              <a:t>Kuram, </a:t>
            </a:r>
            <a:r>
              <a:rPr lang="tr-TR" altLang="tr-TR" dirty="0" smtClean="0"/>
              <a:t>bilişsel elemanlar arasındaki çelişkiyle ilgilidir. </a:t>
            </a:r>
          </a:p>
          <a:p>
            <a:pPr lvl="2"/>
            <a:r>
              <a:rPr lang="tr-TR" altLang="tr-TR" sz="1800" dirty="0"/>
              <a:t>Su 100 derecede kaynar.</a:t>
            </a:r>
          </a:p>
          <a:p>
            <a:pPr lvl="2"/>
            <a:r>
              <a:rPr lang="tr-TR" altLang="tr-TR" sz="1800" dirty="0"/>
              <a:t>Kuşun kanadı vardır. </a:t>
            </a:r>
          </a:p>
          <a:p>
            <a:pPr lvl="2"/>
            <a:r>
              <a:rPr lang="tr-TR" altLang="tr-TR" sz="1800" dirty="0"/>
              <a:t>Sigara kanser yapar. </a:t>
            </a:r>
          </a:p>
          <a:p>
            <a:pPr lvl="2">
              <a:buFontTx/>
              <a:buNone/>
            </a:pPr>
            <a:r>
              <a:rPr lang="tr-TR" altLang="tr-TR" sz="1800" dirty="0"/>
              <a:t>İki bilişsel öğe birbiriyle çelişik olabilir: </a:t>
            </a:r>
          </a:p>
          <a:p>
            <a:pPr lvl="2">
              <a:buFontTx/>
              <a:buNone/>
            </a:pPr>
            <a:r>
              <a:rPr lang="tr-TR" altLang="tr-TR" sz="1800" dirty="0"/>
              <a:t>		“Hava güneşli”</a:t>
            </a:r>
          </a:p>
          <a:p>
            <a:pPr lvl="2">
              <a:buFontTx/>
              <a:buNone/>
            </a:pPr>
            <a:r>
              <a:rPr lang="tr-TR" altLang="tr-TR" sz="1800" dirty="0"/>
              <a:t>		“ Ben yağmurluk giyiyorum”. 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4024314" y="5214939"/>
            <a:ext cx="4714875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dirty="0">
                <a:latin typeface="Arial" charset="0"/>
              </a:rPr>
              <a:t>ÇELİŞKİ = </a:t>
            </a:r>
          </a:p>
        </p:txBody>
      </p:sp>
      <p:cxnSp>
        <p:nvCxnSpPr>
          <p:cNvPr id="6" name="5 Düz Bağlayıcı"/>
          <p:cNvCxnSpPr/>
          <p:nvPr/>
        </p:nvCxnSpPr>
        <p:spPr>
          <a:xfrm>
            <a:off x="5310189" y="5429250"/>
            <a:ext cx="3000375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7 Metin kutusu"/>
          <p:cNvSpPr txBox="1"/>
          <p:nvPr/>
        </p:nvSpPr>
        <p:spPr>
          <a:xfrm>
            <a:off x="5524500" y="5072064"/>
            <a:ext cx="571500" cy="2619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100" dirty="0"/>
              <a:t>önem</a:t>
            </a:r>
          </a:p>
        </p:txBody>
      </p:sp>
      <p:sp>
        <p:nvSpPr>
          <p:cNvPr id="9" name="8 Metin kutusu"/>
          <p:cNvSpPr txBox="1"/>
          <p:nvPr/>
        </p:nvSpPr>
        <p:spPr>
          <a:xfrm>
            <a:off x="5524500" y="5500689"/>
            <a:ext cx="571500" cy="2619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100" dirty="0"/>
              <a:t>önem</a:t>
            </a:r>
          </a:p>
        </p:txBody>
      </p:sp>
      <p:sp>
        <p:nvSpPr>
          <p:cNvPr id="10" name="9 Çarpma"/>
          <p:cNvSpPr/>
          <p:nvPr/>
        </p:nvSpPr>
        <p:spPr>
          <a:xfrm>
            <a:off x="6238876" y="5072063"/>
            <a:ext cx="428625" cy="28575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1" name="10 Çarpma"/>
          <p:cNvSpPr/>
          <p:nvPr/>
        </p:nvSpPr>
        <p:spPr>
          <a:xfrm>
            <a:off x="6238876" y="5500688"/>
            <a:ext cx="428625" cy="28575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>
            <a:off x="6810375" y="5072064"/>
            <a:ext cx="1500188" cy="2619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100" dirty="0"/>
              <a:t>Çelişen bilgi sayısı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6810375" y="5500689"/>
            <a:ext cx="1500188" cy="2619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100" dirty="0"/>
              <a:t>Uyuşan bilgi sayısı</a:t>
            </a:r>
          </a:p>
        </p:txBody>
      </p:sp>
    </p:spTree>
    <p:extLst>
      <p:ext uri="{BB962C8B-B14F-4D97-AF65-F5344CB8AC3E}">
        <p14:creationId xmlns:p14="http://schemas.microsoft.com/office/powerpoint/2010/main" val="4292460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2 İçerik Yer Tutucusu"/>
          <p:cNvSpPr>
            <a:spLocks noGrp="1"/>
          </p:cNvSpPr>
          <p:nvPr>
            <p:ph idx="1"/>
          </p:nvPr>
        </p:nvSpPr>
        <p:spPr>
          <a:xfrm>
            <a:off x="1981200" y="500064"/>
            <a:ext cx="8229600" cy="2281237"/>
          </a:xfrm>
          <a:solidFill>
            <a:schemeClr val="bg1"/>
          </a:solidFill>
        </p:spPr>
        <p:txBody>
          <a:bodyPr/>
          <a:lstStyle/>
          <a:p>
            <a:r>
              <a:rPr lang="tr-TR" altLang="tr-TR" sz="2400"/>
              <a:t>Bilişsel çelişkiyi azaltmak için çelişen biliş sayısı azaltılmalı; uyuşan biliş sayısı arttırılmalıdır. </a:t>
            </a:r>
          </a:p>
          <a:p>
            <a:endParaRPr lang="tr-TR" altLang="tr-TR" sz="2400"/>
          </a:p>
          <a:p>
            <a:r>
              <a:rPr lang="tr-TR" altLang="tr-TR" sz="2400"/>
              <a:t>Birey, çelişkiyi azaltmak için kendi tutumuna uygun bilgileri arar. Zıt olanları reddeder. </a:t>
            </a:r>
            <a:r>
              <a:rPr lang="tr-TR" altLang="tr-TR" b="1">
                <a:solidFill>
                  <a:srgbClr val="FF0000"/>
                </a:solidFill>
              </a:rPr>
              <a:t>(1.YOL)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992313" y="3573464"/>
          <a:ext cx="8280400" cy="2560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4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57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Ali Galatasaray taraftarı</a:t>
                      </a:r>
                      <a:endParaRPr lang="de-DE" sz="2400" b="1" dirty="0"/>
                    </a:p>
                  </a:txBody>
                  <a:tcPr marL="91434" marR="91434" marT="45726" marB="4572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1. Bilişsel eleman</a:t>
                      </a:r>
                      <a:endParaRPr lang="de-DE" sz="2400" b="1" dirty="0"/>
                    </a:p>
                  </a:txBody>
                  <a:tcPr marL="91434" marR="91434" marT="45726" marB="45726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57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Galatasaray yeniliyor</a:t>
                      </a:r>
                      <a:endParaRPr lang="de-DE" sz="2400" b="1" dirty="0"/>
                    </a:p>
                  </a:txBody>
                  <a:tcPr marL="91434" marR="91434" marT="45726" marB="4572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2. Bilişsel eleman</a:t>
                      </a:r>
                      <a:endParaRPr lang="de-DE" sz="2400" b="1" dirty="0"/>
                    </a:p>
                  </a:txBody>
                  <a:tcPr marL="91434" marR="91434" marT="45726" marB="45726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062">
                <a:tc rowSpan="2">
                  <a:txBody>
                    <a:bodyPr/>
                    <a:lstStyle/>
                    <a:p>
                      <a:endParaRPr lang="tr-TR" sz="2400" b="1" dirty="0" smtClean="0"/>
                    </a:p>
                    <a:p>
                      <a:r>
                        <a:rPr lang="tr-TR" sz="2400" b="1" dirty="0" smtClean="0"/>
                        <a:t>Çelişkiyi azaltmak için </a:t>
                      </a:r>
                      <a:endParaRPr lang="de-DE" sz="2400" b="1" dirty="0"/>
                    </a:p>
                  </a:txBody>
                  <a:tcPr marL="91434" marR="91434" marT="45726" marB="4572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a. Yenen takımı eleştiren yazıları okur. </a:t>
                      </a:r>
                      <a:endParaRPr lang="de-DE" sz="2400" b="1" dirty="0"/>
                    </a:p>
                  </a:txBody>
                  <a:tcPr marL="91434" marR="91434" marT="45726" marB="45726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062">
                <a:tc vMerge="1">
                  <a:txBody>
                    <a:bodyPr/>
                    <a:lstStyle/>
                    <a:p>
                      <a:endParaRPr lang="de-DE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b. GS aleyhine yazıları okumaz. </a:t>
                      </a:r>
                      <a:endParaRPr lang="de-DE" sz="2400" b="1" dirty="0"/>
                    </a:p>
                  </a:txBody>
                  <a:tcPr marL="91434" marR="91434" marT="45726" marB="45726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644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919289" y="549276"/>
          <a:ext cx="5761038" cy="56165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5286"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FF0000"/>
                          </a:solidFill>
                        </a:rPr>
                        <a:t>1. Bilişsel eleman</a:t>
                      </a:r>
                      <a:endParaRPr lang="de-DE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725" marB="457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002060"/>
                          </a:solidFill>
                        </a:rPr>
                        <a:t>Sigara akciğer kanseri yapar</a:t>
                      </a:r>
                      <a:endParaRPr lang="de-DE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6" marR="91446" marT="45725" marB="457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144"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FF0000"/>
                          </a:solidFill>
                        </a:rPr>
                        <a:t>2. Bilişsel eleman</a:t>
                      </a:r>
                      <a:endParaRPr lang="de-DE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725" marB="457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002060"/>
                          </a:solidFill>
                        </a:rPr>
                        <a:t>Ben bir sigara tiryakisiyim</a:t>
                      </a:r>
                      <a:endParaRPr lang="de-DE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6" marR="91446" marT="45725" marB="457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0919">
                <a:tc gridSpan="2">
                  <a:txBody>
                    <a:bodyPr/>
                    <a:lstStyle/>
                    <a:p>
                      <a:pPr algn="ctr"/>
                      <a:r>
                        <a:rPr lang="tr-TR" sz="2400" b="1" dirty="0" smtClean="0"/>
                        <a:t>ÇELİŞKİ NASIL GİDERİLECEK?</a:t>
                      </a:r>
                      <a:endParaRPr lang="de-DE" sz="2400" b="1" dirty="0"/>
                    </a:p>
                  </a:txBody>
                  <a:tcPr marL="91446" marR="91446" marT="45725" marB="4572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5286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UYUŞAN BİLİŞ ARAYARAK</a:t>
                      </a:r>
                      <a:endParaRPr lang="de-DE" sz="1800" dirty="0"/>
                    </a:p>
                  </a:txBody>
                  <a:tcPr marL="91446" marR="91446" marT="45725" marB="457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Sigara beni rahatlatıyor</a:t>
                      </a:r>
                    </a:p>
                    <a:p>
                      <a:r>
                        <a:rPr lang="tr-TR" sz="1800" dirty="0" smtClean="0"/>
                        <a:t>Grupta kabul ediliyorum</a:t>
                      </a:r>
                      <a:endParaRPr lang="de-DE" sz="1800" dirty="0"/>
                    </a:p>
                  </a:txBody>
                  <a:tcPr marL="91446" marR="91446" marT="45725" marB="457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4940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ZID FİKİRLERİ REDDEDEREK</a:t>
                      </a:r>
                      <a:endParaRPr lang="de-DE" sz="1800" dirty="0"/>
                    </a:p>
                  </a:txBody>
                  <a:tcPr marL="91446" marR="91446" marT="45725" marB="4572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Sigara aleyhine yazıları okumaz</a:t>
                      </a:r>
                    </a:p>
                    <a:p>
                      <a:r>
                        <a:rPr lang="tr-TR" sz="1800" dirty="0" smtClean="0"/>
                        <a:t>Doktorlar da içiyor</a:t>
                      </a:r>
                    </a:p>
                    <a:p>
                      <a:r>
                        <a:rPr lang="tr-TR" sz="1800" dirty="0" smtClean="0"/>
                        <a:t>Hava kirliliği de sigara kadar</a:t>
                      </a:r>
                      <a:r>
                        <a:rPr lang="tr-TR" sz="1800" baseline="0" dirty="0" smtClean="0"/>
                        <a:t> zararlı</a:t>
                      </a:r>
                      <a:endParaRPr lang="de-DE" sz="1800" dirty="0"/>
                    </a:p>
                  </a:txBody>
                  <a:tcPr marL="91446" marR="91446" marT="45725" marB="4572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4 Sağ Ok"/>
          <p:cNvSpPr/>
          <p:nvPr/>
        </p:nvSpPr>
        <p:spPr>
          <a:xfrm>
            <a:off x="7464426" y="3284538"/>
            <a:ext cx="792163" cy="36036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5 Sağ Ok"/>
          <p:cNvSpPr/>
          <p:nvPr/>
        </p:nvSpPr>
        <p:spPr>
          <a:xfrm>
            <a:off x="7464426" y="4652963"/>
            <a:ext cx="792163" cy="36036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6 Oval"/>
          <p:cNvSpPr/>
          <p:nvPr/>
        </p:nvSpPr>
        <p:spPr>
          <a:xfrm>
            <a:off x="8328025" y="2708275"/>
            <a:ext cx="2089150" cy="15128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600" b="1" dirty="0"/>
              <a:t>güçlendirme</a:t>
            </a:r>
            <a:endParaRPr lang="de-DE" sz="1600" b="1" dirty="0"/>
          </a:p>
        </p:txBody>
      </p:sp>
      <p:sp>
        <p:nvSpPr>
          <p:cNvPr id="8" name="7 Oval"/>
          <p:cNvSpPr/>
          <p:nvPr/>
        </p:nvSpPr>
        <p:spPr>
          <a:xfrm>
            <a:off x="8328025" y="4437064"/>
            <a:ext cx="2089150" cy="151288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/>
              <a:t>reddetme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14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İçerik Yer Tutucusu"/>
          <p:cNvSpPr>
            <a:spLocks noGrp="1"/>
          </p:cNvSpPr>
          <p:nvPr>
            <p:ph idx="1"/>
          </p:nvPr>
        </p:nvSpPr>
        <p:spPr>
          <a:xfrm>
            <a:off x="1981200" y="692150"/>
            <a:ext cx="8229600" cy="1081088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>
                <a:solidFill>
                  <a:srgbClr val="FF0000"/>
                </a:solidFill>
              </a:rPr>
              <a:t>2.</a:t>
            </a:r>
            <a:r>
              <a:rPr lang="tr-TR" altLang="tr-TR" smtClean="0"/>
              <a:t> </a:t>
            </a:r>
            <a:r>
              <a:rPr lang="tr-TR" altLang="tr-TR" b="1" smtClean="0">
                <a:solidFill>
                  <a:srgbClr val="FF0000"/>
                </a:solidFill>
              </a:rPr>
              <a:t>YOL </a:t>
            </a:r>
            <a:r>
              <a:rPr lang="tr-TR" altLang="tr-TR" b="1" smtClean="0">
                <a:solidFill>
                  <a:srgbClr val="002060"/>
                </a:solidFill>
              </a:rPr>
              <a:t>=&gt;</a:t>
            </a:r>
            <a:r>
              <a:rPr lang="tr-TR" altLang="tr-TR" b="1" smtClean="0">
                <a:solidFill>
                  <a:srgbClr val="FF0000"/>
                </a:solidFill>
              </a:rPr>
              <a:t> </a:t>
            </a:r>
            <a:r>
              <a:rPr lang="tr-TR" altLang="tr-TR" b="1" smtClean="0"/>
              <a:t>ÇELİŞEN ÖGELERİN ÖNEMİ AZALTILABİLİR. </a:t>
            </a:r>
            <a:endParaRPr lang="de-DE" altLang="tr-TR" b="1" smtClean="0"/>
          </a:p>
        </p:txBody>
      </p:sp>
      <p:sp>
        <p:nvSpPr>
          <p:cNvPr id="25604" name="4 Metin kutusu"/>
          <p:cNvSpPr txBox="1">
            <a:spLocks noChangeArrowheads="1"/>
          </p:cNvSpPr>
          <p:nvPr/>
        </p:nvSpPr>
        <p:spPr bwMode="auto">
          <a:xfrm>
            <a:off x="3852575" y="2128693"/>
            <a:ext cx="3744912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b="1" dirty="0"/>
              <a:t>PAHALI BİR ARABA ALDINIZ</a:t>
            </a:r>
          </a:p>
          <a:p>
            <a:pPr eaLnBrk="1" hangingPunct="1"/>
            <a:endParaRPr lang="tr-TR" altLang="tr-TR" b="1" dirty="0"/>
          </a:p>
          <a:p>
            <a:pPr eaLnBrk="1" hangingPunct="1"/>
            <a:r>
              <a:rPr lang="tr-TR" altLang="tr-TR" b="1" dirty="0"/>
              <a:t>UZUN YOLDA İYİ PERFORMASI OLMADIĞINI GÖRDÜNÜZ</a:t>
            </a:r>
            <a:r>
              <a:rPr lang="tr-TR" altLang="tr-TR" dirty="0"/>
              <a:t>. . </a:t>
            </a:r>
            <a:endParaRPr lang="de-DE" altLang="tr-TR" dirty="0"/>
          </a:p>
        </p:txBody>
      </p:sp>
      <p:sp>
        <p:nvSpPr>
          <p:cNvPr id="6" name="5 Yuvarlatılmış Dikdörtgen"/>
          <p:cNvSpPr/>
          <p:nvPr/>
        </p:nvSpPr>
        <p:spPr>
          <a:xfrm>
            <a:off x="2208214" y="4652964"/>
            <a:ext cx="7559675" cy="17287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b="1" dirty="0"/>
              <a:t>SEÇİLEN ARABANIN (KARAR SONRASI BİLİŞSEL ÇELİŞKİ) BAZI YÖNLERİNİN </a:t>
            </a:r>
            <a:r>
              <a:rPr lang="tr-TR" sz="2400" b="1"/>
              <a:t>KÖTÜ </a:t>
            </a:r>
            <a:r>
              <a:rPr lang="tr-TR" sz="2400" b="1"/>
              <a:t>OLDUĞU </a:t>
            </a:r>
            <a:r>
              <a:rPr lang="tr-TR" sz="2400" b="1" dirty="0"/>
              <a:t>BİLGİSİ =&gt; O ARABANIN SEÇİLMİŞ OLMASI GERÇEĞİYLE ÇELİŞİKTİR. 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440639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 txBox="1">
            <a:spLocks/>
          </p:cNvSpPr>
          <p:nvPr/>
        </p:nvSpPr>
        <p:spPr bwMode="auto">
          <a:xfrm>
            <a:off x="1981200" y="2048887"/>
            <a:ext cx="8229600" cy="21605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tr-TR" sz="3200" b="1" kern="0" dirty="0">
                <a:solidFill>
                  <a:srgbClr val="FF0000"/>
                </a:solidFill>
              </a:rPr>
              <a:t>3.</a:t>
            </a:r>
            <a:r>
              <a:rPr lang="tr-TR" sz="3200" kern="0" dirty="0"/>
              <a:t> </a:t>
            </a:r>
            <a:r>
              <a:rPr lang="tr-TR" sz="3200" b="1" kern="0" dirty="0">
                <a:solidFill>
                  <a:srgbClr val="FF0000"/>
                </a:solidFill>
              </a:rPr>
              <a:t>YOL </a:t>
            </a:r>
            <a:r>
              <a:rPr lang="tr-TR" sz="3200" b="1" kern="0" dirty="0">
                <a:solidFill>
                  <a:srgbClr val="002060"/>
                </a:solidFill>
              </a:rPr>
              <a:t>=&gt;</a:t>
            </a:r>
            <a:r>
              <a:rPr lang="tr-TR" sz="3200" b="1" kern="0" dirty="0">
                <a:solidFill>
                  <a:srgbClr val="FF0000"/>
                </a:solidFill>
              </a:rPr>
              <a:t> </a:t>
            </a:r>
            <a:r>
              <a:rPr lang="tr-TR" sz="3200" b="1" kern="0" dirty="0"/>
              <a:t>ÇELİŞKİLİ ÖGELERDEN BİRİNİ, ARTIK DİĞERİYLE ÇELİŞKİLİ OLMAYACAK ŞEKİLDE DEĞİŞTİREREK BİLİŞSEL ÇELİŞKİ AZALTILABİLİR.  </a:t>
            </a:r>
            <a:endParaRPr lang="de-DE" sz="3200" b="1" kern="0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3500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İçerik Yer Tutucusu"/>
          <p:cNvSpPr>
            <a:spLocks noGrp="1"/>
          </p:cNvSpPr>
          <p:nvPr>
            <p:ph idx="1"/>
          </p:nvPr>
        </p:nvSpPr>
        <p:spPr>
          <a:xfrm>
            <a:off x="1599191" y="3075278"/>
            <a:ext cx="8229600" cy="1328737"/>
          </a:xfrm>
          <a:solidFill>
            <a:schemeClr val="bg1"/>
          </a:solidFill>
        </p:spPr>
        <p:txBody>
          <a:bodyPr/>
          <a:lstStyle/>
          <a:p>
            <a:pPr algn="ctr">
              <a:buFontTx/>
              <a:buNone/>
            </a:pPr>
            <a:r>
              <a:rPr lang="tr-TR" altLang="tr-TR" dirty="0" smtClean="0"/>
              <a:t>Kararın önemi arttıkça tercih edilmeyen alternatifin çekiciliği arttıkça çelişki büyür. </a:t>
            </a:r>
            <a:endParaRPr lang="de-DE" alt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1919537" y="404665"/>
            <a:ext cx="8422177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r-TR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KARAR SONRASI BİLİŞSEL ÇELİŞKİ</a:t>
            </a:r>
          </a:p>
        </p:txBody>
      </p:sp>
    </p:spTree>
    <p:extLst>
      <p:ext uri="{BB962C8B-B14F-4D97-AF65-F5344CB8AC3E}">
        <p14:creationId xmlns:p14="http://schemas.microsoft.com/office/powerpoint/2010/main" val="1391084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2 İçerik Yer Tutucusu"/>
          <p:cNvSpPr>
            <a:spLocks noGrp="1"/>
          </p:cNvSpPr>
          <p:nvPr>
            <p:ph idx="1"/>
          </p:nvPr>
        </p:nvSpPr>
        <p:spPr>
          <a:xfrm>
            <a:off x="2095500" y="3066473"/>
            <a:ext cx="8115300" cy="849745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r>
              <a:rPr lang="tr-TR" altLang="tr-TR" dirty="0" smtClean="0"/>
              <a:t>Ya birey kararını </a:t>
            </a:r>
            <a:r>
              <a:rPr lang="tr-TR" altLang="tr-TR" b="1" dirty="0" smtClean="0">
                <a:solidFill>
                  <a:srgbClr val="FF0000"/>
                </a:solidFill>
              </a:rPr>
              <a:t>ÖZGÜRCE</a:t>
            </a:r>
            <a:r>
              <a:rPr lang="tr-TR" altLang="tr-TR" dirty="0" smtClean="0"/>
              <a:t> veremiyorsa</a:t>
            </a:r>
            <a:r>
              <a:rPr lang="tr-TR" altLang="tr-TR" dirty="0" smtClean="0"/>
              <a:t>?</a:t>
            </a:r>
            <a:endParaRPr lang="tr-TR" alt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1919537" y="404665"/>
            <a:ext cx="8503097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r-TR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DAVRANIŞA NEDEN BULMA GEREĞİ</a:t>
            </a:r>
          </a:p>
        </p:txBody>
      </p:sp>
    </p:spTree>
    <p:extLst>
      <p:ext uri="{BB962C8B-B14F-4D97-AF65-F5344CB8AC3E}">
        <p14:creationId xmlns:p14="http://schemas.microsoft.com/office/powerpoint/2010/main" val="2267175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2 İçerik Yer Tutucusu"/>
          <p:cNvSpPr>
            <a:spLocks noGrp="1"/>
          </p:cNvSpPr>
          <p:nvPr>
            <p:ph idx="1"/>
          </p:nvPr>
        </p:nvSpPr>
        <p:spPr>
          <a:xfrm>
            <a:off x="646545" y="1560369"/>
            <a:ext cx="10575637" cy="3473450"/>
          </a:xfrm>
          <a:solidFill>
            <a:schemeClr val="bg1"/>
          </a:solidFill>
        </p:spPr>
        <p:txBody>
          <a:bodyPr/>
          <a:lstStyle/>
          <a:p>
            <a:pPr algn="ctr">
              <a:buFontTx/>
              <a:buNone/>
            </a:pPr>
            <a:r>
              <a:rPr lang="tr-TR" altLang="tr-TR" dirty="0" smtClean="0"/>
              <a:t> “</a:t>
            </a:r>
            <a:r>
              <a:rPr lang="tr-TR" altLang="tr-TR" b="1" dirty="0" smtClean="0">
                <a:solidFill>
                  <a:srgbClr val="FF0000"/>
                </a:solidFill>
              </a:rPr>
              <a:t>seçme özgürlüğü</a:t>
            </a:r>
            <a:r>
              <a:rPr lang="tr-TR" altLang="tr-TR" dirty="0" smtClean="0"/>
              <a:t>” </a:t>
            </a:r>
            <a:r>
              <a:rPr lang="tr-TR" altLang="tr-TR" u="sng" dirty="0" smtClean="0"/>
              <a:t>duygusunun bulunmadığı durumlarda </a:t>
            </a:r>
          </a:p>
          <a:p>
            <a:pPr algn="ctr">
              <a:buFontTx/>
              <a:buNone/>
            </a:pPr>
            <a:r>
              <a:rPr lang="tr-TR" altLang="tr-TR" dirty="0" smtClean="0"/>
              <a:t>ÇELİŞKİ SÖZ KONUSU DEĞİLDİR.</a:t>
            </a:r>
          </a:p>
          <a:p>
            <a:pPr algn="ctr">
              <a:buFontTx/>
              <a:buNone/>
            </a:pPr>
            <a:endParaRPr lang="tr-TR" altLang="tr-TR" dirty="0" smtClean="0"/>
          </a:p>
          <a:p>
            <a:pPr algn="ctr">
              <a:buFontTx/>
              <a:buNone/>
            </a:pPr>
            <a:r>
              <a:rPr lang="tr-TR" altLang="tr-TR" dirty="0" smtClean="0"/>
              <a:t>DAVRANIŞA “OBJEKTİF-DIŞ GEREKÇE BULUNABİLİYORSA =&gt;</a:t>
            </a:r>
          </a:p>
          <a:p>
            <a:pPr algn="ctr">
              <a:buFontTx/>
              <a:buNone/>
            </a:pPr>
            <a:endParaRPr lang="tr-TR" altLang="tr-TR" dirty="0" smtClean="0"/>
          </a:p>
          <a:p>
            <a:pPr algn="ctr">
              <a:buFontTx/>
              <a:buNone/>
            </a:pPr>
            <a:r>
              <a:rPr lang="tr-TR" altLang="tr-TR" dirty="0" smtClean="0"/>
              <a:t> TUTUM DEĞİŞİMİNE GEREK KALMAYACAKTIR.  </a:t>
            </a:r>
          </a:p>
        </p:txBody>
      </p:sp>
    </p:spTree>
    <p:extLst>
      <p:ext uri="{BB962C8B-B14F-4D97-AF65-F5344CB8AC3E}">
        <p14:creationId xmlns:p14="http://schemas.microsoft.com/office/powerpoint/2010/main" val="4236996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525</Words>
  <Application>Microsoft Office PowerPoint</Application>
  <PresentationFormat>Geniş ekran</PresentationFormat>
  <Paragraphs>88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Teması</vt:lpstr>
      <vt:lpstr>BİLİŞSEL ÇELİŞKİ</vt:lpstr>
      <vt:lpstr>FESTINGER’IN BİLİŞSEL ÇELİŞKİ KURAMI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SONUÇLARIN KESİNLİĞİ</vt:lpstr>
      <vt:lpstr>İTAAT, BENİMSEME, BİLİŞSEL ÇELİŞKİ</vt:lpstr>
      <vt:lpstr>PowerPoint Sunusu</vt:lpstr>
      <vt:lpstr>BİLİŞSEL ÇELİŞKİ EVRENSEL BİR GÜDÜ MÜDÜR?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BİLİŞSEL ÇELİŞKİ</dc:title>
  <dc:creator>User</dc:creator>
  <cp:lastModifiedBy>User</cp:lastModifiedBy>
  <cp:revision>2</cp:revision>
  <dcterms:created xsi:type="dcterms:W3CDTF">2017-11-16T11:34:48Z</dcterms:created>
  <dcterms:modified xsi:type="dcterms:W3CDTF">2017-11-16T11:40:17Z</dcterms:modified>
</cp:coreProperties>
</file>