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5"/>
  </p:notesMasterIdLst>
  <p:handoutMasterIdLst>
    <p:handoutMasterId r:id="rId16"/>
  </p:handoutMasterIdLst>
  <p:sldIdLst>
    <p:sldId id="668" r:id="rId4"/>
    <p:sldId id="688" r:id="rId5"/>
    <p:sldId id="712" r:id="rId6"/>
    <p:sldId id="713" r:id="rId7"/>
    <p:sldId id="714" r:id="rId8"/>
    <p:sldId id="715" r:id="rId9"/>
    <p:sldId id="716" r:id="rId10"/>
    <p:sldId id="717" r:id="rId11"/>
    <p:sldId id="718" r:id="rId12"/>
    <p:sldId id="710" r:id="rId13"/>
    <p:sldId id="711"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6" d="100"/>
          <a:sy n="86" d="100"/>
        </p:scale>
        <p:origin x="1692" y="96"/>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2.03.2020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3/2/2020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3/2/2020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3/2/2020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3/2/2020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3/2/2020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3/2/2020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3/2/2020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3/2/2020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3/2/2020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3/2/2020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3/2/2020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3/2/2020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3/2/2020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3/2/2020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3/2/2020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3/2/2020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3/2/2020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3/2/2020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175706"/>
          </a:xfrm>
          <a:prstGeom prst="rect">
            <a:avLst/>
          </a:prstGeom>
        </p:spPr>
        <p:txBody>
          <a:bodyPr wrap="square">
            <a:spAutoFit/>
          </a:bodyPr>
          <a:lstStyle/>
          <a:p>
            <a:pPr marL="0" lvl="1" algn="ctr">
              <a:spcBef>
                <a:spcPct val="20000"/>
              </a:spcBef>
              <a:buClr>
                <a:schemeClr val="accent1"/>
              </a:buClr>
            </a:pPr>
            <a:r>
              <a:rPr lang="tr-TR" sz="3200" b="1" dirty="0" smtClean="0">
                <a:latin typeface="Tahoma" panose="020B0604030504040204" pitchFamily="34" charset="0"/>
                <a:ea typeface="Tahoma" panose="020B0604030504040204" pitchFamily="34" charset="0"/>
                <a:cs typeface="Tahoma" panose="020B0604030504040204" pitchFamily="34" charset="0"/>
              </a:rPr>
              <a:t>GGY471</a:t>
            </a:r>
          </a:p>
          <a:p>
            <a:pPr marL="0" lvl="1" algn="ctr">
              <a:spcBef>
                <a:spcPct val="20000"/>
              </a:spcBef>
              <a:buClr>
                <a:schemeClr val="accent1"/>
              </a:buClr>
            </a:pPr>
            <a:r>
              <a:rPr lang="tr-TR" sz="3200" b="1" dirty="0" smtClean="0">
                <a:latin typeface="Tahoma" panose="020B0604030504040204" pitchFamily="34" charset="0"/>
                <a:ea typeface="Tahoma" panose="020B0604030504040204" pitchFamily="34" charset="0"/>
                <a:cs typeface="Tahoma" panose="020B0604030504040204" pitchFamily="34" charset="0"/>
              </a:rPr>
              <a:t>YAPILI ÇEVRE İLKELERİ</a:t>
            </a: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503198" y="4382651"/>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a:t>
            </a:r>
            <a:r>
              <a:rPr lang="tr-TR" sz="1600" b="1" dirty="0">
                <a:latin typeface="Arial" panose="020B0604020202020204" pitchFamily="34" charset="0"/>
                <a:ea typeface="Times New Roman" panose="02020603050405020304" pitchFamily="18" charset="0"/>
                <a:cs typeface="Arial" panose="020B0604020202020204" pitchFamily="34" charset="0"/>
              </a:rPr>
              <a:t>. Dr. </a:t>
            </a:r>
            <a:r>
              <a:rPr lang="tr-TR" sz="1600" b="1" dirty="0" err="1" smtClean="0">
                <a:latin typeface="Arial" panose="020B0604020202020204" pitchFamily="34" charset="0"/>
                <a:ea typeface="Times New Roman" panose="02020603050405020304" pitchFamily="18" charset="0"/>
                <a:cs typeface="Arial" panose="020B0604020202020204" pitchFamily="34" charset="0"/>
              </a:rPr>
              <a:t>Arzuhan</a:t>
            </a:r>
            <a:r>
              <a:rPr lang="tr-TR" sz="1600" b="1" dirty="0" smtClean="0">
                <a:latin typeface="Arial" panose="020B0604020202020204" pitchFamily="34" charset="0"/>
                <a:ea typeface="Times New Roman" panose="02020603050405020304" pitchFamily="18" charset="0"/>
                <a:cs typeface="Arial" panose="020B0604020202020204" pitchFamily="34" charset="0"/>
              </a:rPr>
              <a:t> Burcu GÜNTEKİN</a:t>
            </a:r>
            <a:endParaRPr lang="tr-TR" sz="1600" b="1" dirty="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387260"/>
          </a:xfrm>
        </p:spPr>
        <p:txBody>
          <a:bodyPr anchor="t">
            <a:noAutofit/>
          </a:bodyPr>
          <a:lstStyle/>
          <a:p>
            <a:pPr lvl="1" algn="just">
              <a:lnSpc>
                <a:spcPct val="100000"/>
              </a:lnSpc>
            </a:pPr>
            <a:r>
              <a:rPr lang="tr-TR" dirty="0" err="1"/>
              <a:t>Anderson</a:t>
            </a:r>
            <a:r>
              <a:rPr lang="tr-TR" dirty="0"/>
              <a:t>, J., 2011. Mimari Tasarım, Literatür Yayıncılık, ISBN: 9789750405976, İstanbul.</a:t>
            </a:r>
          </a:p>
          <a:p>
            <a:pPr lvl="1" algn="just">
              <a:lnSpc>
                <a:spcPct val="100000"/>
              </a:lnSpc>
            </a:pPr>
            <a:r>
              <a:rPr lang="tr-TR" dirty="0" err="1"/>
              <a:t>Ataöv</a:t>
            </a:r>
            <a:r>
              <a:rPr lang="tr-TR" dirty="0"/>
              <a:t>, A. ve Tekeli, İ., 2017. Sürdürülebilir Toplum ve Yapılı Çevre, İstanbul Bilgi Üniversitesi Yayınları, ISBN: 9786053994893, İstanbul.</a:t>
            </a:r>
          </a:p>
          <a:p>
            <a:pPr lvl="1" algn="just">
              <a:lnSpc>
                <a:spcPct val="100000"/>
              </a:lnSpc>
            </a:pPr>
            <a:r>
              <a:rPr lang="tr-TR" dirty="0" err="1"/>
              <a:t>Ching</a:t>
            </a:r>
            <a:r>
              <a:rPr lang="tr-TR" dirty="0"/>
              <a:t>, F.D.K., 2012. Mimarlık, Biçim, Mekan ve Düzen, Yapı Endüstri Merkezi Yayınları, ISBN: 9789758599202, İstanbul.</a:t>
            </a:r>
          </a:p>
          <a:p>
            <a:pPr lvl="1" algn="just">
              <a:lnSpc>
                <a:spcPct val="100000"/>
              </a:lnSpc>
            </a:pPr>
            <a:r>
              <a:rPr lang="tr-TR" dirty="0"/>
              <a:t>Çelebi, G., Gültekin, A.B., Bedir, M., Tereci, A. ve </a:t>
            </a:r>
            <a:r>
              <a:rPr lang="tr-TR" dirty="0" err="1"/>
              <a:t>Harputlugil</a:t>
            </a:r>
            <a:r>
              <a:rPr lang="tr-TR" dirty="0"/>
              <a:t>, G., 2008. Yapı Çevre İlişkileri, TMMOB Mimarlar Odası Ankara Şubesi SMGM Koruma Programı Eğitimi Ders Notları, Çizgi Basım Yayın </a:t>
            </a:r>
            <a:r>
              <a:rPr lang="tr-TR" dirty="0" err="1"/>
              <a:t>Ltd.Şti</a:t>
            </a:r>
            <a:r>
              <a:rPr lang="tr-TR" dirty="0"/>
              <a:t>., ISBN / ISSN: 978-9944-89-645-0, İstanbul.</a:t>
            </a:r>
          </a:p>
          <a:p>
            <a:pPr lvl="1" algn="just">
              <a:lnSpc>
                <a:spcPct val="100000"/>
              </a:lnSpc>
            </a:pPr>
            <a:r>
              <a:rPr lang="tr-TR" dirty="0"/>
              <a:t>Gültekin, A.B. ve </a:t>
            </a:r>
            <a:r>
              <a:rPr lang="tr-TR" dirty="0" err="1"/>
              <a:t>Yavaşbatmaz</a:t>
            </a:r>
            <a:r>
              <a:rPr lang="tr-TR" dirty="0"/>
              <a:t>, S., 2013. </a:t>
            </a:r>
            <a:r>
              <a:rPr lang="tr-TR" dirty="0" err="1"/>
              <a:t>Sustainable</a:t>
            </a:r>
            <a:r>
              <a:rPr lang="tr-TR" dirty="0"/>
              <a:t> </a:t>
            </a:r>
            <a:r>
              <a:rPr lang="tr-TR" dirty="0" err="1"/>
              <a:t>Tall</a:t>
            </a:r>
            <a:r>
              <a:rPr lang="tr-TR" dirty="0"/>
              <a:t> </a:t>
            </a:r>
            <a:r>
              <a:rPr lang="tr-TR" dirty="0" err="1"/>
              <a:t>Building</a:t>
            </a:r>
            <a:r>
              <a:rPr lang="tr-TR" dirty="0"/>
              <a:t> Design, LAP Lambert </a:t>
            </a:r>
            <a:r>
              <a:rPr lang="tr-TR" dirty="0" err="1"/>
              <a:t>Academic</a:t>
            </a:r>
            <a:r>
              <a:rPr lang="tr-TR" dirty="0"/>
              <a:t> Publishing, ISBN: 978-3-659-36665-9, </a:t>
            </a:r>
            <a:r>
              <a:rPr lang="tr-TR" dirty="0" err="1"/>
              <a:t>Saarbrücken</a:t>
            </a:r>
            <a:r>
              <a:rPr lang="tr-TR" dirty="0"/>
              <a:t> – Germany.</a:t>
            </a:r>
          </a:p>
          <a:p>
            <a:pPr marL="0" indent="0" algn="just">
              <a:lnSpc>
                <a:spcPct val="100000"/>
              </a:lnSpc>
              <a:buNone/>
            </a:pPr>
            <a:endParaRPr lang="tr-TR" dirty="0" smtClean="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7777365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387260"/>
          </a:xfrm>
        </p:spPr>
        <p:txBody>
          <a:bodyPr anchor="t">
            <a:noAutofit/>
          </a:bodyPr>
          <a:lstStyle/>
          <a:p>
            <a:pPr lvl="1" algn="just">
              <a:lnSpc>
                <a:spcPct val="100000"/>
              </a:lnSpc>
            </a:pPr>
            <a:r>
              <a:rPr lang="tr-TR" dirty="0" err="1" smtClean="0"/>
              <a:t>Müller</a:t>
            </a:r>
            <a:r>
              <a:rPr lang="tr-TR" dirty="0"/>
              <a:t>, W., 2012. Mimarlık Atlası I-II, Yapı Endüstri Merkezi Yayınları, ISBN: 9789944757683, İstanbul.</a:t>
            </a:r>
          </a:p>
          <a:p>
            <a:pPr lvl="1" algn="just">
              <a:lnSpc>
                <a:spcPct val="100000"/>
              </a:lnSpc>
            </a:pPr>
            <a:r>
              <a:rPr lang="tr-TR" dirty="0" err="1"/>
              <a:t>Neufert</a:t>
            </a:r>
            <a:r>
              <a:rPr lang="tr-TR" dirty="0"/>
              <a:t>, E., 2016. Yapı Tasarımı, Beta Yayınları, Ankara.</a:t>
            </a:r>
          </a:p>
          <a:p>
            <a:pPr lvl="1" algn="just">
              <a:lnSpc>
                <a:spcPct val="100000"/>
              </a:lnSpc>
            </a:pPr>
            <a:r>
              <a:rPr lang="tr-TR" dirty="0"/>
              <a:t>Yüceer, N.S., 2015. Yapıda Çevre ve Enerji, Nobel Akademik Yayıncılık, ISBN: 9786053201151, Ankara.</a:t>
            </a:r>
            <a:endParaRPr lang="tr-TR" dirty="0" smtClean="0"/>
          </a:p>
          <a:p>
            <a:pPr marL="0" indent="0" algn="just">
              <a:lnSpc>
                <a:spcPct val="100000"/>
              </a:lnSpc>
              <a:buNone/>
            </a:pPr>
            <a:endParaRPr lang="tr-TR" dirty="0" smtClean="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0218169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YAPILI ÇEVRE KAVRAMI VE KAPSAMI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821603"/>
            <a:ext cx="8218483" cy="2933246"/>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endParaRPr lang="tr-TR" dirty="0"/>
          </a:p>
          <a:p>
            <a:pPr algn="just"/>
            <a:r>
              <a:rPr lang="tr-TR" dirty="0"/>
              <a:t> Yapılı Çevre kavram olarak 1930’lu yıllardan bu yana üzerinde çalışmalar yapılan bir olgudur. Çok katmanlı ve değişik dönemleri içerisinde barındırarak günümüze gelen yapılı çevreler yaşadıkları dönemin izlerini üzerlerinde barındırmakta ve bize kendilerini okuma olanağı </a:t>
            </a:r>
            <a:r>
              <a:rPr lang="tr-TR" dirty="0" smtClean="0"/>
              <a:t>tanımaktadırlar.*</a:t>
            </a:r>
          </a:p>
          <a:p>
            <a:pPr algn="just"/>
            <a:endParaRPr lang="tr-TR"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a:t>
            </a:r>
            <a:r>
              <a:rPr lang="tr-TR" dirty="0" smtClean="0"/>
              <a:t> </a:t>
            </a:r>
            <a:r>
              <a:rPr lang="tr-TR" sz="1500" i="1" dirty="0"/>
              <a:t>Amerikalı tarihçi, yazar, toplumbilimci ve bölge plancısı </a:t>
            </a:r>
            <a:r>
              <a:rPr lang="tr-TR" sz="1500" i="1" dirty="0" err="1"/>
              <a:t>Lewis</a:t>
            </a:r>
            <a:r>
              <a:rPr lang="tr-TR" sz="1500" i="1" dirty="0"/>
              <a:t> </a:t>
            </a:r>
            <a:r>
              <a:rPr lang="tr-TR" sz="1500" i="1" dirty="0" err="1"/>
              <a:t>Mumford</a:t>
            </a:r>
            <a:r>
              <a:rPr lang="tr-TR" sz="1500" i="1" dirty="0"/>
              <a:t> herhangi bir dönemde yapılmış yapı hakkında yapının niteliğini, yapının oluşumu sırasında meydana gelen süreçleri, bireyin keşfedebileceğini 1938 yılında betimleyen ilk kişilerden biridir. Bundan 30 yıl sonra ise benzer bir yorumda İngiliz Sosyolog </a:t>
            </a:r>
            <a:r>
              <a:rPr lang="tr-TR" sz="1500" i="1" dirty="0" err="1"/>
              <a:t>Ruth</a:t>
            </a:r>
            <a:r>
              <a:rPr lang="tr-TR" sz="1500" i="1" dirty="0"/>
              <a:t> </a:t>
            </a:r>
            <a:r>
              <a:rPr lang="tr-TR" sz="1500" i="1" dirty="0" err="1"/>
              <a:t>Glass</a:t>
            </a:r>
            <a:r>
              <a:rPr lang="tr-TR" sz="1500" i="1" dirty="0"/>
              <a:t> tarafından yapılmış ve kendisi yapılı çevrenin tarihin birer aynası olduğunu ifade etmiştir. </a:t>
            </a:r>
            <a:endParaRPr lang="tr-TR" sz="15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71930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YAPILI ÇEVRE KAVRAMI VE KAPSAMI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821603"/>
            <a:ext cx="8218483" cy="2933246"/>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endParaRPr lang="tr-TR" dirty="0"/>
          </a:p>
          <a:p>
            <a:pPr algn="just"/>
            <a:r>
              <a:rPr lang="tr-TR" dirty="0"/>
              <a:t> </a:t>
            </a:r>
            <a:r>
              <a:rPr lang="tr-TR" dirty="0"/>
              <a:t>Bilginin çevresel eyleme dönüşmüş şekli olarak ta tanımlanan yapılı çevre, içerisinde ancak insanlar yaşadıkları ve zamanının gereksinimlerine göre üzerinde değişiklikler meydana geldiği zaman yenilenmekte, ayakta kalmakta ve varlığını sürdürebilmektedir. </a:t>
            </a:r>
            <a:endParaRPr lang="tr-TR" dirty="0" smtClean="0"/>
          </a:p>
          <a:p>
            <a:pPr algn="just"/>
            <a:r>
              <a:rPr lang="tr-TR" dirty="0" smtClean="0"/>
              <a:t>Böylece </a:t>
            </a:r>
            <a:r>
              <a:rPr lang="tr-TR" dirty="0"/>
              <a:t>yapılı çevre süreç içerisinde kendisini okunabilen bir bilgiye dönüştürmektedir.</a:t>
            </a:r>
            <a:endParaRPr lang="tr-TR" dirty="0">
              <a:latin typeface="Times New Roman" panose="02020603050405020304" pitchFamily="18" charset="0"/>
              <a:cs typeface="Times New Roman" panose="02020603050405020304" pitchFamily="18" charset="0"/>
            </a:endParaRP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65996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YAPILI ÇEVRE KAVRAMI VE KAPSAMI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821603"/>
            <a:ext cx="8218483" cy="2933246"/>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endParaRPr lang="tr-TR" dirty="0"/>
          </a:p>
          <a:p>
            <a:pPr algn="just"/>
            <a:r>
              <a:rPr lang="tr-TR" dirty="0"/>
              <a:t> </a:t>
            </a:r>
            <a:r>
              <a:rPr lang="tr-TR" dirty="0"/>
              <a:t>Yapılı </a:t>
            </a:r>
            <a:r>
              <a:rPr lang="tr-TR" dirty="0" err="1"/>
              <a:t>çevre’nin</a:t>
            </a:r>
            <a:r>
              <a:rPr lang="tr-TR" dirty="0"/>
              <a:t> sürekli değişim geçirmesi ile beraber zamanın ötesine geçen özellikleri bulunmaktadır. </a:t>
            </a:r>
            <a:endParaRPr lang="tr-TR" dirty="0" smtClean="0"/>
          </a:p>
          <a:p>
            <a:pPr algn="just"/>
            <a:r>
              <a:rPr lang="tr-TR" dirty="0" smtClean="0"/>
              <a:t>Bu </a:t>
            </a:r>
            <a:r>
              <a:rPr lang="tr-TR" dirty="0"/>
              <a:t>bağlamda yapılı çevreler geçmişten gelip sonrakine aktarılan, geçmişle geleceği birleştiren değerleri temsil etmektedir.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68683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r>
              <a:rPr lang="tr-TR" dirty="0" smtClean="0"/>
              <a:t> </a:t>
            </a:r>
            <a:r>
              <a:rPr lang="tr-TR" dirty="0"/>
              <a:t>Yapılı çevreler sadece binalar, sokaklar ve altyapı gibi fiziki şekilleri değil, onu etkileyen insanları da kapsar. İnsanlar yapılı çevre ile entegreli yaşadığından yapılı çevreler insan organizmasına benzer evrelerden geçmektedir </a:t>
            </a: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YAPILI ÇEVRE KAVRAMI VE KAPSAMI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821603"/>
            <a:ext cx="8218483" cy="2933246"/>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endParaRPr lang="tr-TR" dirty="0"/>
          </a:p>
          <a:p>
            <a:pPr algn="just"/>
            <a:r>
              <a:rPr lang="tr-TR" dirty="0"/>
              <a:t>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58548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YAPILI ÇEVRE KAVRAMI VE KAPSAMI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821603"/>
            <a:ext cx="8218483" cy="2933246"/>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endParaRPr lang="tr-TR" dirty="0"/>
          </a:p>
          <a:p>
            <a:r>
              <a:rPr lang="tr-TR" dirty="0" smtClean="0"/>
              <a:t> </a:t>
            </a:r>
            <a:r>
              <a:rPr lang="tr-TR" dirty="0"/>
              <a:t>Yapılı çevrenin oluşumu sürecinde her biri farklı bir amaca inanmış, farklı talep ve beklentiler olan aktörler yer almaktadır. Bu aktörlerin her birinin bir diğeri ile etkileşime geçmesi yapılı çevreyi meydana getirmektedir. </a:t>
            </a:r>
            <a:endParaRPr lang="tr-TR" dirty="0" smtClean="0"/>
          </a:p>
          <a:p>
            <a:r>
              <a:rPr lang="tr-TR" dirty="0" smtClean="0"/>
              <a:t>Kentsel </a:t>
            </a:r>
            <a:r>
              <a:rPr lang="tr-TR" dirty="0"/>
              <a:t>yapılı çevreler bu aktörlerin sahip olduğu kaynakların, birikimlerin, maddi olanakların ve yönetsel araçların ilişkileri sonucu oluşmaktadır.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16216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YAPILI ÇEVRE KAVRAMI VE KAPSAMI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821603"/>
            <a:ext cx="8218483" cy="2933246"/>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endParaRPr lang="tr-TR" dirty="0"/>
          </a:p>
          <a:p>
            <a:pPr algn="just"/>
            <a:r>
              <a:rPr lang="tr-TR" dirty="0"/>
              <a:t> Farklı bileşenlerden oluşan yapılı çevrelerin kimliği, aktörlerinin uyumlu ve uzlaşı içinde olmaları durumda daha güçlü hissedilmektedir. </a:t>
            </a:r>
            <a:endParaRPr lang="tr-TR" dirty="0" smtClean="0"/>
          </a:p>
          <a:p>
            <a:pPr algn="just"/>
            <a:r>
              <a:rPr lang="tr-TR" dirty="0" smtClean="0"/>
              <a:t>Kentsel </a:t>
            </a:r>
            <a:r>
              <a:rPr lang="tr-TR" dirty="0"/>
              <a:t>yapılı çevrede; geliştiriciler, mimarlar ve şehir plancıları birikimlerini ve kentin geçmişinden gelen birikimini yeni yapılaşacak alanlara taşımak ile sorumlu aktörlerdir. </a:t>
            </a:r>
            <a:endParaRPr lang="tr-TR" dirty="0"/>
          </a:p>
          <a:p>
            <a:pPr algn="just"/>
            <a:r>
              <a:rPr lang="tr-TR" dirty="0"/>
              <a:t>Bu süreçte yerelin (yerel halkın) ve özellikle yapılı çevre oluşumundan etkilenen bireylerin yapılı çevre oluşum sürecinde aktör olarak yer almaları, yapılı çevre oluşumunun birinci basamağı olan planlama ve tasarım aşamasının sağlıklı tamamlanması, planlama ve tasarım eylem sürecinin meşruiyet kazanması için önem arz etmektedir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07518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YAPILI ÇEVRE KAVRAMI VE KAPSAMI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821603"/>
            <a:ext cx="8218483" cy="2933246"/>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endParaRPr lang="tr-TR" dirty="0"/>
          </a:p>
          <a:p>
            <a:pPr algn="just"/>
            <a:r>
              <a:rPr lang="tr-TR" dirty="0"/>
              <a:t>Yapılı çevre oluşumunda rol alan aktörlerin tamamı beraber değerlendirildiğinde bir kısmının diğerlerinden üstün özelliklere sahip olduğu görülmektedir. Aktörlerden bir kısmı diğerlerinden daha güçlü araçlara ve kaynaklara sahiptir. </a:t>
            </a:r>
            <a:endParaRPr lang="tr-TR" dirty="0" smtClean="0"/>
          </a:p>
          <a:p>
            <a:pPr algn="just"/>
            <a:r>
              <a:rPr lang="tr-TR" dirty="0" smtClean="0"/>
              <a:t>Bazı </a:t>
            </a:r>
            <a:r>
              <a:rPr lang="tr-TR" dirty="0"/>
              <a:t>aktörler ehliyetli ve kabiliyetli olduğundan daha ikna edici, bazıları iyi eğitim olanaklarına sahip olduğundan daha birikimli ve saygın, bazıları maddi olanaklara fazla sahip olduğundan daha girişimci, bazıları siyasi ve bürokratik güce sahip olduğundan daha etkin olabilmektedir. </a:t>
            </a:r>
            <a:r>
              <a:rPr lang="tr-TR" dirty="0" smtClean="0"/>
              <a:t>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24555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80" y="1249357"/>
            <a:ext cx="8517837" cy="4387260"/>
          </a:xfrm>
        </p:spPr>
        <p:txBody>
          <a:bodyPr anchor="t">
            <a:noAutofit/>
          </a:bodyPr>
          <a:lstStyle/>
          <a:p>
            <a:pPr algn="just">
              <a:lnSpc>
                <a:spcPct val="100000"/>
              </a:lnSpc>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p:txBody>
      </p:sp>
      <p:sp>
        <p:nvSpPr>
          <p:cNvPr id="6" name="Dikdörtgen 5"/>
          <p:cNvSpPr/>
          <p:nvPr/>
        </p:nvSpPr>
        <p:spPr>
          <a:xfrm>
            <a:off x="313080" y="565068"/>
            <a:ext cx="7425865" cy="513071"/>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YAPILI ÇEVRE KAVRAMI VE KAPSAMI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821603"/>
            <a:ext cx="8218483" cy="2933246"/>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a:p>
            <a:pPr algn="just"/>
            <a:endParaRPr lang="tr-TR" dirty="0"/>
          </a:p>
          <a:p>
            <a:pPr algn="just"/>
            <a:r>
              <a:rPr lang="tr-TR" dirty="0"/>
              <a:t>Yapılı çevrenin üretilmesi sürecinde sağlanması gereken meşruiyet, yapılı çevre kullanıcılarının talep ve beklentileri arasında denge ve uyum sağlanması ile mümkündür. </a:t>
            </a:r>
            <a:endParaRPr lang="tr-TR" dirty="0" smtClean="0"/>
          </a:p>
          <a:p>
            <a:pPr algn="just"/>
            <a:r>
              <a:rPr lang="tr-TR" dirty="0" smtClean="0"/>
              <a:t>Yapılı </a:t>
            </a:r>
            <a:r>
              <a:rPr lang="tr-TR" dirty="0"/>
              <a:t>çevreye konu olan değişim, ada-parsel ölçeğinin üstünde ve bir bölgede yaşayan tüm yereli (yerel halkı) ilgilendiren bir süreç ise bu süreçte kullanılan yöntemin meşruiyeti sürece katılan aktör sayısına ve aktörlerin talep ve beklentilerinin dikkate alınmasına paralel artmaktadır</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361369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17159</TotalTime>
  <Words>765</Words>
  <Application>Microsoft Office PowerPoint</Application>
  <PresentationFormat>Ekran Gösterisi (4:3)</PresentationFormat>
  <Paragraphs>68</Paragraphs>
  <Slides>11</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11</vt:i4>
      </vt:variant>
    </vt:vector>
  </HeadingPairs>
  <TitlesOfParts>
    <vt:vector size="20" baseType="lpstr">
      <vt:lpstr>ＭＳ Ｐゴシック</vt:lpstr>
      <vt:lpstr>Arial</vt:lpstr>
      <vt:lpstr>Calibri</vt:lpstr>
      <vt:lpstr>Tahoma</vt:lpstr>
      <vt:lpstr>Times New Roman</vt:lpstr>
      <vt:lpstr>Wingdings</vt:lpstr>
      <vt:lpstr>ekonomi</vt:lpstr>
      <vt:lpstr>1_Rics</vt:lpstr>
      <vt:lpstr>h.t.</vt:lpstr>
      <vt:lpstr>PowerPoint Sunusu</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gizem ulusoy</cp:lastModifiedBy>
  <cp:revision>878</cp:revision>
  <cp:lastPrinted>2016-10-24T07:53:35Z</cp:lastPrinted>
  <dcterms:created xsi:type="dcterms:W3CDTF">2016-09-18T09:35:24Z</dcterms:created>
  <dcterms:modified xsi:type="dcterms:W3CDTF">2020-03-02T07:37:34Z</dcterms:modified>
</cp:coreProperties>
</file>