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25.12.2019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İçerik Yer Tutucusu 2"/>
          <p:cNvSpPr>
            <a:spLocks noGrp="1"/>
          </p:cNvSpPr>
          <p:nvPr>
            <p:ph idx="1"/>
          </p:nvPr>
        </p:nvSpPr>
        <p:spPr/>
        <p:txBody>
          <a:bodyPr/>
          <a:lstStyle/>
          <a:p>
            <a:pPr marL="0" indent="0">
              <a:buFont typeface="Arial" charset="0"/>
              <a:buNone/>
            </a:pPr>
            <a:endParaRPr lang="tr-TR" altLang="tr-TR" dirty="0" smtClean="0"/>
          </a:p>
          <a:p>
            <a:pPr marL="0" indent="0">
              <a:buFont typeface="Arial" charset="0"/>
              <a:buNone/>
            </a:pPr>
            <a:endParaRPr lang="tr-TR" altLang="tr-TR" dirty="0" smtClean="0"/>
          </a:p>
          <a:p>
            <a:pPr marL="0" indent="0" algn="ctr">
              <a:buFont typeface="Arial" charset="0"/>
              <a:buNone/>
            </a:pPr>
            <a:r>
              <a:rPr lang="tr-TR" altLang="tr-TR" dirty="0" smtClean="0"/>
              <a:t>XII. HAFTA</a:t>
            </a:r>
          </a:p>
          <a:p>
            <a:pPr marL="0" indent="0" algn="ctr">
              <a:buFont typeface="Arial" charset="0"/>
              <a:buNone/>
            </a:pPr>
            <a:r>
              <a:rPr lang="tr-TR" altLang="tr-TR" dirty="0" smtClean="0"/>
              <a:t>BORÇLANMA ARAÇLARI KAVRAMI VE SPK’NIN BORÇLANMA ARAÇLARI TEBLİĞİ</a:t>
            </a:r>
          </a:p>
        </p:txBody>
      </p:sp>
      <p:sp>
        <p:nvSpPr>
          <p:cNvPr id="98308"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Verdana" pitchFamily="34" charset="0"/>
                <a:cs typeface="Arial" charset="0"/>
              </a:defRPr>
            </a:lvl1pPr>
            <a:lvl2pPr marL="742950" indent="-285750">
              <a:defRPr sz="1700">
                <a:solidFill>
                  <a:schemeClr val="tx1"/>
                </a:solidFill>
                <a:latin typeface="Verdana" pitchFamily="34" charset="0"/>
                <a:cs typeface="Arial" charset="0"/>
              </a:defRPr>
            </a:lvl2pPr>
            <a:lvl3pPr marL="1143000" indent="-228600">
              <a:defRPr sz="1700">
                <a:solidFill>
                  <a:schemeClr val="tx1"/>
                </a:solidFill>
                <a:latin typeface="Verdana" pitchFamily="34" charset="0"/>
                <a:cs typeface="Arial" charset="0"/>
              </a:defRPr>
            </a:lvl3pPr>
            <a:lvl4pPr marL="1600200" indent="-228600">
              <a:defRPr sz="1700">
                <a:solidFill>
                  <a:schemeClr val="tx1"/>
                </a:solidFill>
                <a:latin typeface="Verdana" pitchFamily="34" charset="0"/>
                <a:cs typeface="Arial" charset="0"/>
              </a:defRPr>
            </a:lvl4pPr>
            <a:lvl5pPr marL="2057400" indent="-228600">
              <a:defRPr sz="1700">
                <a:solidFill>
                  <a:schemeClr val="tx1"/>
                </a:solidFill>
                <a:latin typeface="Verdana" pitchFamily="34" charset="0"/>
                <a:cs typeface="Arial" charset="0"/>
              </a:defRPr>
            </a:lvl5pPr>
            <a:lvl6pPr marL="2514600" indent="-228600" eaLnBrk="0" fontAlgn="base" hangingPunct="0">
              <a:spcBef>
                <a:spcPct val="0"/>
              </a:spcBef>
              <a:spcAft>
                <a:spcPct val="0"/>
              </a:spcAft>
              <a:defRPr sz="1700">
                <a:solidFill>
                  <a:schemeClr val="tx1"/>
                </a:solidFill>
                <a:latin typeface="Verdana" pitchFamily="34" charset="0"/>
                <a:cs typeface="Arial" charset="0"/>
              </a:defRPr>
            </a:lvl6pPr>
            <a:lvl7pPr marL="2971800" indent="-228600" eaLnBrk="0" fontAlgn="base" hangingPunct="0">
              <a:spcBef>
                <a:spcPct val="0"/>
              </a:spcBef>
              <a:spcAft>
                <a:spcPct val="0"/>
              </a:spcAft>
              <a:defRPr sz="1700">
                <a:solidFill>
                  <a:schemeClr val="tx1"/>
                </a:solidFill>
                <a:latin typeface="Verdana" pitchFamily="34" charset="0"/>
                <a:cs typeface="Arial" charset="0"/>
              </a:defRPr>
            </a:lvl7pPr>
            <a:lvl8pPr marL="3429000" indent="-228600" eaLnBrk="0" fontAlgn="base" hangingPunct="0">
              <a:spcBef>
                <a:spcPct val="0"/>
              </a:spcBef>
              <a:spcAft>
                <a:spcPct val="0"/>
              </a:spcAft>
              <a:defRPr sz="1700">
                <a:solidFill>
                  <a:schemeClr val="tx1"/>
                </a:solidFill>
                <a:latin typeface="Verdana" pitchFamily="34" charset="0"/>
                <a:cs typeface="Arial" charset="0"/>
              </a:defRPr>
            </a:lvl8pPr>
            <a:lvl9pPr marL="3886200" indent="-228600" eaLnBrk="0" fontAlgn="base" hangingPunct="0">
              <a:spcBef>
                <a:spcPct val="0"/>
              </a:spcBef>
              <a:spcAft>
                <a:spcPct val="0"/>
              </a:spcAft>
              <a:defRPr sz="1700">
                <a:solidFill>
                  <a:schemeClr val="tx1"/>
                </a:solidFill>
                <a:latin typeface="Verdana" pitchFamily="34" charset="0"/>
                <a:cs typeface="Arial" charset="0"/>
              </a:defRPr>
            </a:lvl9pPr>
          </a:lstStyle>
          <a:p>
            <a:r>
              <a:rPr lang="tr-TR" altLang="tr-TR" sz="1200">
                <a:solidFill>
                  <a:srgbClr val="898989"/>
                </a:solidFill>
              </a:rPr>
              <a:t>Arş. Gör. Gökhan AYDOĞAN</a:t>
            </a:r>
          </a:p>
        </p:txBody>
      </p:sp>
      <p:sp>
        <p:nvSpPr>
          <p:cNvPr id="98309"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Verdana" pitchFamily="34" charset="0"/>
                <a:cs typeface="Arial" charset="0"/>
              </a:defRPr>
            </a:lvl1pPr>
            <a:lvl2pPr marL="742950" indent="-285750">
              <a:defRPr sz="1700">
                <a:solidFill>
                  <a:schemeClr val="tx1"/>
                </a:solidFill>
                <a:latin typeface="Verdana" pitchFamily="34" charset="0"/>
                <a:cs typeface="Arial" charset="0"/>
              </a:defRPr>
            </a:lvl2pPr>
            <a:lvl3pPr marL="1143000" indent="-228600">
              <a:defRPr sz="1700">
                <a:solidFill>
                  <a:schemeClr val="tx1"/>
                </a:solidFill>
                <a:latin typeface="Verdana" pitchFamily="34" charset="0"/>
                <a:cs typeface="Arial" charset="0"/>
              </a:defRPr>
            </a:lvl3pPr>
            <a:lvl4pPr marL="1600200" indent="-228600">
              <a:defRPr sz="1700">
                <a:solidFill>
                  <a:schemeClr val="tx1"/>
                </a:solidFill>
                <a:latin typeface="Verdana" pitchFamily="34" charset="0"/>
                <a:cs typeface="Arial" charset="0"/>
              </a:defRPr>
            </a:lvl4pPr>
            <a:lvl5pPr marL="2057400" indent="-228600">
              <a:defRPr sz="1700">
                <a:solidFill>
                  <a:schemeClr val="tx1"/>
                </a:solidFill>
                <a:latin typeface="Verdana" pitchFamily="34" charset="0"/>
                <a:cs typeface="Arial" charset="0"/>
              </a:defRPr>
            </a:lvl5pPr>
            <a:lvl6pPr marL="2514600" indent="-228600" eaLnBrk="0" fontAlgn="base" hangingPunct="0">
              <a:spcBef>
                <a:spcPct val="0"/>
              </a:spcBef>
              <a:spcAft>
                <a:spcPct val="0"/>
              </a:spcAft>
              <a:defRPr sz="1700">
                <a:solidFill>
                  <a:schemeClr val="tx1"/>
                </a:solidFill>
                <a:latin typeface="Verdana" pitchFamily="34" charset="0"/>
                <a:cs typeface="Arial" charset="0"/>
              </a:defRPr>
            </a:lvl6pPr>
            <a:lvl7pPr marL="2971800" indent="-228600" eaLnBrk="0" fontAlgn="base" hangingPunct="0">
              <a:spcBef>
                <a:spcPct val="0"/>
              </a:spcBef>
              <a:spcAft>
                <a:spcPct val="0"/>
              </a:spcAft>
              <a:defRPr sz="1700">
                <a:solidFill>
                  <a:schemeClr val="tx1"/>
                </a:solidFill>
                <a:latin typeface="Verdana" pitchFamily="34" charset="0"/>
                <a:cs typeface="Arial" charset="0"/>
              </a:defRPr>
            </a:lvl7pPr>
            <a:lvl8pPr marL="3429000" indent="-228600" eaLnBrk="0" fontAlgn="base" hangingPunct="0">
              <a:spcBef>
                <a:spcPct val="0"/>
              </a:spcBef>
              <a:spcAft>
                <a:spcPct val="0"/>
              </a:spcAft>
              <a:defRPr sz="1700">
                <a:solidFill>
                  <a:schemeClr val="tx1"/>
                </a:solidFill>
                <a:latin typeface="Verdana" pitchFamily="34" charset="0"/>
                <a:cs typeface="Arial" charset="0"/>
              </a:defRPr>
            </a:lvl8pPr>
            <a:lvl9pPr marL="3886200" indent="-228600" eaLnBrk="0" fontAlgn="base" hangingPunct="0">
              <a:spcBef>
                <a:spcPct val="0"/>
              </a:spcBef>
              <a:spcAft>
                <a:spcPct val="0"/>
              </a:spcAft>
              <a:defRPr sz="1700">
                <a:solidFill>
                  <a:schemeClr val="tx1"/>
                </a:solidFill>
                <a:latin typeface="Verdana" pitchFamily="34" charset="0"/>
                <a:cs typeface="Arial" charset="0"/>
              </a:defRPr>
            </a:lvl9pPr>
          </a:lstStyle>
          <a:p>
            <a:fld id="{6C4899E2-560E-471F-975B-50ED06027F96}" type="slidenum">
              <a:rPr lang="tr-TR" altLang="tr-TR" sz="1200">
                <a:solidFill>
                  <a:srgbClr val="898989"/>
                </a:solidFill>
              </a:rPr>
              <a:pPr/>
              <a:t>1</a:t>
            </a:fld>
            <a:endParaRPr lang="tr-TR" altLang="tr-TR" sz="1200">
              <a:solidFill>
                <a:srgbClr val="898989"/>
              </a:solidFill>
            </a:endParaRPr>
          </a:p>
        </p:txBody>
      </p:sp>
    </p:spTree>
    <p:extLst>
      <p:ext uri="{BB962C8B-B14F-4D97-AF65-F5344CB8AC3E}">
        <p14:creationId xmlns:p14="http://schemas.microsoft.com/office/powerpoint/2010/main" val="1196634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Başlık 1"/>
          <p:cNvSpPr>
            <a:spLocks noGrp="1"/>
          </p:cNvSpPr>
          <p:nvPr>
            <p:ph type="title"/>
          </p:nvPr>
        </p:nvSpPr>
        <p:spPr/>
        <p:txBody>
          <a:bodyPr/>
          <a:lstStyle/>
          <a:p>
            <a:r>
              <a:rPr lang="tr-TR" altLang="tr-TR" sz="4000" b="1" smtClean="0"/>
              <a:t>Yetkili Organ Kararı</a:t>
            </a:r>
          </a:p>
        </p:txBody>
      </p:sp>
      <p:sp>
        <p:nvSpPr>
          <p:cNvPr id="107523" name="İçerik Yer Tutucusu 2"/>
          <p:cNvSpPr>
            <a:spLocks noGrp="1"/>
          </p:cNvSpPr>
          <p:nvPr>
            <p:ph idx="1"/>
          </p:nvPr>
        </p:nvSpPr>
        <p:spPr/>
        <p:txBody>
          <a:bodyPr/>
          <a:lstStyle/>
          <a:p>
            <a:pPr marL="0" indent="0">
              <a:buFont typeface="Arial" charset="0"/>
              <a:buNone/>
            </a:pPr>
            <a:r>
              <a:rPr lang="tr-TR" altLang="tr-TR" sz="2800" b="1" smtClean="0"/>
              <a:t>B) Yönetim kurulu kararıyla</a:t>
            </a:r>
            <a:endParaRPr lang="tr-TR" altLang="tr-TR" sz="2800" smtClean="0"/>
          </a:p>
          <a:p>
            <a:pPr marL="0" indent="0">
              <a:buFont typeface="Arial" charset="0"/>
              <a:buNone/>
            </a:pPr>
            <a:r>
              <a:rPr lang="tr-TR" altLang="tr-TR" sz="2800" b="1" smtClean="0"/>
              <a:t>MADDE 505</a:t>
            </a:r>
            <a:r>
              <a:rPr lang="tr-TR" altLang="tr-TR" sz="2800" smtClean="0"/>
              <a:t>-</a:t>
            </a:r>
            <a:r>
              <a:rPr lang="tr-TR" altLang="tr-TR" sz="2800" b="1" smtClean="0"/>
              <a:t> </a:t>
            </a:r>
            <a:r>
              <a:rPr lang="tr-TR" altLang="tr-TR" sz="2800" smtClean="0"/>
              <a:t>(1) Aksi kanunda öngörülmemişse, genel kurul herhangi bir menkul kıymetin  çıkarılmasını ve  hükümleriyle şartlarını  saptamak (…) </a:t>
            </a:r>
            <a:r>
              <a:rPr lang="tr-TR" altLang="tr-TR" sz="2800" baseline="30000" smtClean="0"/>
              <a:t>(1)</a:t>
            </a:r>
            <a:r>
              <a:rPr lang="tr-TR" altLang="tr-TR" sz="2800" smtClean="0"/>
              <a:t> yetkisini, en çok onbeş ay için yönetim kuruluna bırakabilir. 421 inci maddenin üçüncü ve dördüncü fıkra hükümleri yetkilendirme kararına da uygulanır. </a:t>
            </a:r>
            <a:r>
              <a:rPr lang="tr-TR" altLang="tr-TR" sz="2800" baseline="30000" smtClean="0"/>
              <a:t>(1)</a:t>
            </a:r>
            <a:endParaRPr lang="tr-TR" altLang="tr-TR" sz="2800" smtClean="0"/>
          </a:p>
          <a:p>
            <a:pPr marL="0" indent="0">
              <a:buFont typeface="Arial" charset="0"/>
              <a:buNone/>
            </a:pPr>
            <a:endParaRPr lang="tr-TR" altLang="tr-TR" sz="2800" smtClean="0"/>
          </a:p>
        </p:txBody>
      </p:sp>
      <p:sp>
        <p:nvSpPr>
          <p:cNvPr id="107524"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107525"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545304EC-87CB-41E4-BC03-F0DD6A3B37D0}" type="slidenum">
              <a:rPr lang="tr-TR" altLang="tr-TR" sz="1200">
                <a:solidFill>
                  <a:srgbClr val="898989"/>
                </a:solidFill>
                <a:latin typeface="Verdana" pitchFamily="34" charset="0"/>
              </a:rPr>
              <a:pPr>
                <a:spcBef>
                  <a:spcPct val="0"/>
                </a:spcBef>
                <a:buFontTx/>
                <a:buNone/>
              </a:pPr>
              <a:t>10</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3396767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Başlık 1"/>
          <p:cNvSpPr>
            <a:spLocks noGrp="1"/>
          </p:cNvSpPr>
          <p:nvPr>
            <p:ph type="title"/>
          </p:nvPr>
        </p:nvSpPr>
        <p:spPr/>
        <p:txBody>
          <a:bodyPr/>
          <a:lstStyle/>
          <a:p>
            <a:r>
              <a:rPr lang="tr-TR" altLang="tr-TR" b="1" smtClean="0"/>
              <a:t>Yetkili Organ Kararı</a:t>
            </a:r>
            <a:endParaRPr lang="tr-TR" altLang="tr-TR" smtClean="0"/>
          </a:p>
        </p:txBody>
      </p:sp>
      <p:sp>
        <p:nvSpPr>
          <p:cNvPr id="108547" name="İçerik Yer Tutucusu 2"/>
          <p:cNvSpPr>
            <a:spLocks noGrp="1"/>
          </p:cNvSpPr>
          <p:nvPr>
            <p:ph idx="1"/>
          </p:nvPr>
        </p:nvSpPr>
        <p:spPr>
          <a:xfrm>
            <a:off x="684213" y="1844675"/>
            <a:ext cx="8002587" cy="4281488"/>
          </a:xfrm>
        </p:spPr>
        <p:txBody>
          <a:bodyPr/>
          <a:lstStyle/>
          <a:p>
            <a:pPr marL="0" indent="0">
              <a:buFont typeface="Arial" charset="0"/>
              <a:buNone/>
            </a:pPr>
            <a:r>
              <a:rPr lang="tr-TR" altLang="tr-TR" sz="2400" b="1" smtClean="0"/>
              <a:t>Borçlanma aracı niteliğindeki sermaye piyasası araçlarının ihraç limiti ve yetkisi</a:t>
            </a:r>
            <a:endParaRPr lang="tr-TR" altLang="tr-TR" sz="2400" smtClean="0"/>
          </a:p>
          <a:p>
            <a:pPr marL="0" indent="0">
              <a:buFont typeface="Arial" charset="0"/>
              <a:buNone/>
            </a:pPr>
            <a:r>
              <a:rPr lang="tr-TR" altLang="tr-TR" sz="2400" b="1" smtClean="0"/>
              <a:t>MADDE 31 –</a:t>
            </a:r>
            <a:r>
              <a:rPr lang="tr-TR" altLang="tr-TR" sz="2400" smtClean="0"/>
              <a:t> </a:t>
            </a:r>
          </a:p>
          <a:p>
            <a:pPr marL="0" indent="0">
              <a:buFont typeface="Arial" charset="0"/>
              <a:buNone/>
            </a:pPr>
            <a:r>
              <a:rPr lang="tr-TR" altLang="tr-TR" sz="2400" smtClean="0"/>
              <a:t>.......</a:t>
            </a:r>
          </a:p>
          <a:p>
            <a:pPr marL="0" indent="0">
              <a:buFont typeface="Arial" charset="0"/>
              <a:buNone/>
            </a:pPr>
            <a:r>
              <a:rPr lang="tr-TR" altLang="tr-TR" sz="2400" smtClean="0"/>
              <a:t>....</a:t>
            </a:r>
          </a:p>
          <a:p>
            <a:pPr marL="0" indent="0">
              <a:buFont typeface="Arial" charset="0"/>
              <a:buNone/>
            </a:pPr>
            <a:r>
              <a:rPr lang="tr-TR" altLang="tr-TR" sz="2400" smtClean="0"/>
              <a:t>(3) Borçlanma aracı niteliğindeki sermaye piyasası aracı ihraç yetkisi, esas sözleşme ile yönetim kuruluna süreli veya süresiz olarak devredilebilir.</a:t>
            </a:r>
          </a:p>
          <a:p>
            <a:pPr marL="0" indent="0">
              <a:buFont typeface="Arial" charset="0"/>
              <a:buNone/>
            </a:pPr>
            <a:endParaRPr lang="tr-TR" altLang="tr-TR" sz="2400" smtClean="0"/>
          </a:p>
        </p:txBody>
      </p:sp>
      <p:sp>
        <p:nvSpPr>
          <p:cNvPr id="108548"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108549"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0AF4D0E1-7D7D-4574-92F2-1AC274ABB231}" type="slidenum">
              <a:rPr lang="tr-TR" altLang="tr-TR" sz="1200">
                <a:solidFill>
                  <a:srgbClr val="898989"/>
                </a:solidFill>
                <a:latin typeface="Verdana" pitchFamily="34" charset="0"/>
              </a:rPr>
              <a:pPr>
                <a:spcBef>
                  <a:spcPct val="0"/>
                </a:spcBef>
                <a:buFontTx/>
                <a:buNone/>
              </a:pPr>
              <a:t>11</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807261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İçerik Yer Tutucusu 2"/>
          <p:cNvSpPr>
            <a:spLocks noGrp="1"/>
          </p:cNvSpPr>
          <p:nvPr>
            <p:ph idx="1"/>
          </p:nvPr>
        </p:nvSpPr>
        <p:spPr>
          <a:xfrm>
            <a:off x="611188" y="2133600"/>
            <a:ext cx="8208962" cy="2735263"/>
          </a:xfrm>
        </p:spPr>
        <p:txBody>
          <a:bodyPr/>
          <a:lstStyle/>
          <a:p>
            <a:pPr marL="0" indent="0" algn="ctr">
              <a:buFont typeface="Arial" charset="0"/>
              <a:buNone/>
            </a:pPr>
            <a:endParaRPr lang="tr-TR" altLang="tr-TR" i="1" smtClean="0"/>
          </a:p>
          <a:p>
            <a:pPr marL="0" indent="0" algn="ctr">
              <a:buFont typeface="Arial" charset="0"/>
              <a:buNone/>
            </a:pPr>
            <a:r>
              <a:rPr lang="tr-TR" altLang="tr-TR" sz="4400" b="1" i="1" smtClean="0"/>
              <a:t>BORÇLANMA ARAÇLARI TEBLİĞİ</a:t>
            </a:r>
          </a:p>
        </p:txBody>
      </p:sp>
      <p:sp>
        <p:nvSpPr>
          <p:cNvPr id="99331"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C4BEB6C9-E68E-4F68-B767-8B27EC3E62B0}" type="slidenum">
              <a:rPr lang="tr-TR" altLang="tr-TR" sz="1200">
                <a:solidFill>
                  <a:srgbClr val="898989"/>
                </a:solidFill>
                <a:latin typeface="Verdana" pitchFamily="34" charset="0"/>
              </a:rPr>
              <a:pPr>
                <a:spcBef>
                  <a:spcPct val="0"/>
                </a:spcBef>
                <a:buFontTx/>
                <a:buNone/>
              </a:pPr>
              <a:t>2</a:t>
            </a:fld>
            <a:endParaRPr lang="tr-TR" altLang="tr-TR" sz="1200">
              <a:solidFill>
                <a:srgbClr val="898989"/>
              </a:solidFill>
              <a:latin typeface="Verdana" pitchFamily="34" charset="0"/>
            </a:endParaRPr>
          </a:p>
        </p:txBody>
      </p:sp>
      <p:sp>
        <p:nvSpPr>
          <p:cNvPr id="99332" name="Altbilgi Yer Tutucusu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600860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Unvan 1"/>
          <p:cNvSpPr>
            <a:spLocks noGrp="1"/>
          </p:cNvSpPr>
          <p:nvPr>
            <p:ph type="title"/>
          </p:nvPr>
        </p:nvSpPr>
        <p:spPr>
          <a:xfrm>
            <a:off x="427038" y="115888"/>
            <a:ext cx="8177212" cy="504825"/>
          </a:xfrm>
        </p:spPr>
        <p:txBody>
          <a:bodyPr>
            <a:normAutofit fontScale="90000"/>
          </a:bodyPr>
          <a:lstStyle/>
          <a:p>
            <a:r>
              <a:rPr lang="tr-TR" altLang="tr-TR" sz="4000" b="1" smtClean="0"/>
              <a:t>Tebliğin Sistematiği</a:t>
            </a:r>
          </a:p>
        </p:txBody>
      </p:sp>
      <p:sp>
        <p:nvSpPr>
          <p:cNvPr id="100355" name="İçerik Yer Tutucusu 2"/>
          <p:cNvSpPr>
            <a:spLocks noGrp="1"/>
          </p:cNvSpPr>
          <p:nvPr>
            <p:ph idx="1"/>
          </p:nvPr>
        </p:nvSpPr>
        <p:spPr>
          <a:xfrm>
            <a:off x="427038" y="836613"/>
            <a:ext cx="8259762" cy="5884862"/>
          </a:xfrm>
        </p:spPr>
        <p:txBody>
          <a:bodyPr/>
          <a:lstStyle/>
          <a:p>
            <a:pPr marL="0" indent="0" algn="ctr">
              <a:buFont typeface="Arial" charset="0"/>
              <a:buNone/>
            </a:pPr>
            <a:r>
              <a:rPr lang="tr-TR" altLang="tr-TR" sz="1800" b="1" smtClean="0"/>
              <a:t>BİRİNCİ BÖLÜM</a:t>
            </a:r>
            <a:endParaRPr lang="tr-TR" altLang="tr-TR" sz="1800" smtClean="0"/>
          </a:p>
          <a:p>
            <a:pPr marL="0" indent="0" algn="ctr">
              <a:buFont typeface="Arial" charset="0"/>
              <a:buNone/>
            </a:pPr>
            <a:r>
              <a:rPr lang="tr-TR" altLang="tr-TR" sz="1800" smtClean="0"/>
              <a:t>Amaç, Kapsam, Dayanak, Tanımlar ve Kısaltmalar</a:t>
            </a:r>
          </a:p>
          <a:p>
            <a:pPr marL="0" indent="0" algn="ctr">
              <a:buFont typeface="Arial" charset="0"/>
              <a:buNone/>
            </a:pPr>
            <a:endParaRPr lang="tr-TR" altLang="tr-TR" sz="500" b="1" smtClean="0"/>
          </a:p>
          <a:p>
            <a:pPr marL="0" indent="0" algn="ctr">
              <a:buFont typeface="Arial" charset="0"/>
              <a:buNone/>
            </a:pPr>
            <a:r>
              <a:rPr lang="tr-TR" altLang="tr-TR" sz="1800" b="1" smtClean="0"/>
              <a:t>İKİNCİ BÖLÜM</a:t>
            </a:r>
            <a:endParaRPr lang="tr-TR" altLang="tr-TR" sz="1800" smtClean="0"/>
          </a:p>
          <a:p>
            <a:pPr marL="0" indent="0" algn="ctr">
              <a:buFont typeface="Arial" charset="0"/>
              <a:buNone/>
            </a:pPr>
            <a:r>
              <a:rPr lang="tr-TR" altLang="tr-TR" sz="1800" smtClean="0"/>
              <a:t>Genel Esaslar</a:t>
            </a:r>
          </a:p>
          <a:p>
            <a:pPr marL="0" indent="0" algn="ctr">
              <a:buFont typeface="Arial" charset="0"/>
              <a:buNone/>
            </a:pPr>
            <a:endParaRPr lang="tr-TR" altLang="tr-TR" sz="500" b="1" smtClean="0"/>
          </a:p>
          <a:p>
            <a:pPr marL="0" indent="0" algn="ctr">
              <a:buFont typeface="Arial" charset="0"/>
              <a:buNone/>
            </a:pPr>
            <a:r>
              <a:rPr lang="tr-TR" altLang="tr-TR" sz="1800" b="1" smtClean="0"/>
              <a:t>ÜÇÜNCÜ BÖLÜM</a:t>
            </a:r>
            <a:endParaRPr lang="tr-TR" altLang="tr-TR" sz="1800" smtClean="0"/>
          </a:p>
          <a:p>
            <a:pPr marL="0" indent="0" algn="ctr">
              <a:buFont typeface="Arial" charset="0"/>
              <a:buNone/>
            </a:pPr>
            <a:r>
              <a:rPr lang="tr-TR" altLang="tr-TR" sz="1800" smtClean="0"/>
              <a:t>Tahvillere İlişkin Esaslar</a:t>
            </a:r>
          </a:p>
          <a:p>
            <a:pPr marL="0" indent="0" algn="ctr">
              <a:buFont typeface="Arial" charset="0"/>
              <a:buNone/>
            </a:pPr>
            <a:endParaRPr lang="tr-TR" altLang="tr-TR" sz="500" b="1" smtClean="0"/>
          </a:p>
          <a:p>
            <a:pPr marL="0" indent="0" algn="ctr">
              <a:buFont typeface="Arial" charset="0"/>
              <a:buNone/>
            </a:pPr>
            <a:r>
              <a:rPr lang="tr-TR" altLang="tr-TR" sz="1800" b="1" smtClean="0"/>
              <a:t>DÖRDÜNCÜ BÖLÜM</a:t>
            </a:r>
            <a:endParaRPr lang="tr-TR" altLang="tr-TR" sz="1800" smtClean="0"/>
          </a:p>
          <a:p>
            <a:pPr marL="0" indent="0" algn="ctr">
              <a:buFont typeface="Arial" charset="0"/>
              <a:buNone/>
            </a:pPr>
            <a:r>
              <a:rPr lang="tr-TR" altLang="tr-TR" sz="1800" smtClean="0"/>
              <a:t>Paya Dönüştürülebilir Tahvillere İlişkin Esaslar</a:t>
            </a:r>
          </a:p>
          <a:p>
            <a:pPr marL="0" indent="0" algn="ctr">
              <a:buFont typeface="Arial" charset="0"/>
              <a:buNone/>
            </a:pPr>
            <a:endParaRPr lang="tr-TR" altLang="tr-TR" sz="500" b="1" smtClean="0"/>
          </a:p>
          <a:p>
            <a:pPr marL="0" indent="0" algn="ctr">
              <a:buFont typeface="Arial" charset="0"/>
              <a:buNone/>
            </a:pPr>
            <a:r>
              <a:rPr lang="tr-TR" altLang="tr-TR" sz="1800" b="1" smtClean="0"/>
              <a:t>BEŞİNCİ BÖLÜM</a:t>
            </a:r>
            <a:endParaRPr lang="tr-TR" altLang="tr-TR" sz="1800" smtClean="0"/>
          </a:p>
          <a:p>
            <a:pPr marL="0" indent="0" algn="ctr">
              <a:buFont typeface="Arial" charset="0"/>
              <a:buNone/>
            </a:pPr>
            <a:r>
              <a:rPr lang="tr-TR" altLang="tr-TR" sz="1800" smtClean="0"/>
              <a:t>Değiştirilebilir Tahvillere İlişkin Esaslar</a:t>
            </a:r>
          </a:p>
          <a:p>
            <a:pPr marL="0" indent="0" algn="ctr">
              <a:buFont typeface="Arial" charset="0"/>
              <a:buNone/>
            </a:pPr>
            <a:endParaRPr lang="tr-TR" altLang="tr-TR" sz="500" b="1" smtClean="0"/>
          </a:p>
          <a:p>
            <a:pPr marL="0" indent="0" algn="ctr">
              <a:buFont typeface="Arial" charset="0"/>
              <a:buNone/>
            </a:pPr>
            <a:r>
              <a:rPr lang="tr-TR" altLang="tr-TR" sz="1800" b="1" smtClean="0"/>
              <a:t>ALTINCI BÖLÜM</a:t>
            </a:r>
            <a:endParaRPr lang="tr-TR" altLang="tr-TR" sz="1800" smtClean="0"/>
          </a:p>
          <a:p>
            <a:pPr marL="0" indent="0" algn="ctr">
              <a:buFont typeface="Arial" charset="0"/>
              <a:buNone/>
            </a:pPr>
            <a:r>
              <a:rPr lang="tr-TR" altLang="tr-TR" sz="1800" smtClean="0"/>
              <a:t>Finansman Bonoları ve Kıymetli Maden Bonoları</a:t>
            </a:r>
          </a:p>
          <a:p>
            <a:pPr marL="0" indent="0" algn="ctr">
              <a:buFont typeface="Arial" charset="0"/>
              <a:buNone/>
            </a:pPr>
            <a:endParaRPr lang="tr-TR" altLang="tr-TR" sz="500" b="1" smtClean="0"/>
          </a:p>
          <a:p>
            <a:pPr marL="0" indent="0" algn="ctr">
              <a:buFont typeface="Arial" charset="0"/>
              <a:buNone/>
            </a:pPr>
            <a:r>
              <a:rPr lang="tr-TR" altLang="tr-TR" sz="1800" b="1" smtClean="0"/>
              <a:t>YEDİNCİ BÖLÜM</a:t>
            </a:r>
            <a:endParaRPr lang="tr-TR" altLang="tr-TR" sz="1800" smtClean="0"/>
          </a:p>
          <a:p>
            <a:pPr marL="0" indent="0" algn="ctr">
              <a:buFont typeface="Arial" charset="0"/>
              <a:buNone/>
            </a:pPr>
            <a:r>
              <a:rPr lang="tr-TR" altLang="tr-TR" sz="1800" smtClean="0"/>
              <a:t>Son ve Geçici Hükümler</a:t>
            </a:r>
          </a:p>
          <a:p>
            <a:pPr marL="0" indent="0" algn="ctr">
              <a:buFont typeface="Arial" charset="0"/>
              <a:buNone/>
            </a:pPr>
            <a:endParaRPr lang="tr-TR" altLang="tr-TR" sz="1800" smtClean="0"/>
          </a:p>
        </p:txBody>
      </p:sp>
      <p:sp>
        <p:nvSpPr>
          <p:cNvPr id="100356"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C9BB46D2-0600-4AAB-8742-AB3326EFFC0E}" type="slidenum">
              <a:rPr lang="tr-TR" altLang="tr-TR" sz="1200">
                <a:solidFill>
                  <a:srgbClr val="898989"/>
                </a:solidFill>
                <a:latin typeface="Verdana" pitchFamily="34" charset="0"/>
              </a:rPr>
              <a:pPr>
                <a:spcBef>
                  <a:spcPct val="0"/>
                </a:spcBef>
                <a:buFontTx/>
                <a:buNone/>
              </a:pPr>
              <a:t>3</a:t>
            </a:fld>
            <a:endParaRPr lang="tr-TR" altLang="tr-TR" sz="1200">
              <a:solidFill>
                <a:srgbClr val="898989"/>
              </a:solidFill>
              <a:latin typeface="Verdana" pitchFamily="34" charset="0"/>
            </a:endParaRPr>
          </a:p>
        </p:txBody>
      </p:sp>
      <p:sp>
        <p:nvSpPr>
          <p:cNvPr id="100357" name="Altbilgi Yer Tutucusu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306021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Unvan 1"/>
          <p:cNvSpPr>
            <a:spLocks noGrp="1"/>
          </p:cNvSpPr>
          <p:nvPr>
            <p:ph type="title"/>
          </p:nvPr>
        </p:nvSpPr>
        <p:spPr>
          <a:xfrm>
            <a:off x="250825" y="227013"/>
            <a:ext cx="8662988" cy="1143000"/>
          </a:xfrm>
        </p:spPr>
        <p:txBody>
          <a:bodyPr/>
          <a:lstStyle/>
          <a:p>
            <a:r>
              <a:rPr lang="tr-TR" altLang="tr-TR" sz="3000" b="1" smtClean="0"/>
              <a:t>Borçlanma Araçları Tebliği / Öne Çıkan Düzenlemeler</a:t>
            </a:r>
          </a:p>
        </p:txBody>
      </p:sp>
      <p:sp>
        <p:nvSpPr>
          <p:cNvPr id="101379" name="İçerik Yer Tutucusu 2"/>
          <p:cNvSpPr>
            <a:spLocks noGrp="1"/>
          </p:cNvSpPr>
          <p:nvPr>
            <p:ph idx="1"/>
          </p:nvPr>
        </p:nvSpPr>
        <p:spPr/>
        <p:txBody>
          <a:bodyPr/>
          <a:lstStyle/>
          <a:p>
            <a:pPr>
              <a:lnSpc>
                <a:spcPct val="150000"/>
              </a:lnSpc>
            </a:pPr>
            <a:r>
              <a:rPr lang="tr-TR" altLang="tr-TR" smtClean="0"/>
              <a:t>Madde 1 – Amaç ve Kapsam</a:t>
            </a:r>
          </a:p>
          <a:p>
            <a:pPr>
              <a:lnSpc>
                <a:spcPct val="150000"/>
              </a:lnSpc>
            </a:pPr>
            <a:r>
              <a:rPr lang="tr-TR" altLang="tr-TR" smtClean="0"/>
              <a:t>Madde 3 – Tanımlar </a:t>
            </a:r>
          </a:p>
          <a:p>
            <a:pPr>
              <a:lnSpc>
                <a:spcPct val="150000"/>
              </a:lnSpc>
            </a:pPr>
            <a:r>
              <a:rPr lang="tr-TR" altLang="tr-TR" smtClean="0"/>
              <a:t>Madde 5 – Yetkili organ kararı</a:t>
            </a:r>
          </a:p>
          <a:p>
            <a:pPr>
              <a:lnSpc>
                <a:spcPct val="150000"/>
              </a:lnSpc>
            </a:pPr>
            <a:r>
              <a:rPr lang="tr-TR" altLang="tr-TR" smtClean="0"/>
              <a:t>Madde 9 – İhraç Limitleri</a:t>
            </a:r>
          </a:p>
        </p:txBody>
      </p:sp>
      <p:sp>
        <p:nvSpPr>
          <p:cNvPr id="101380"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D87F95A9-6E21-42D0-B423-8AF4BD1F8926}" type="slidenum">
              <a:rPr lang="tr-TR" altLang="tr-TR" sz="1200">
                <a:solidFill>
                  <a:srgbClr val="898989"/>
                </a:solidFill>
                <a:latin typeface="Verdana" pitchFamily="34" charset="0"/>
              </a:rPr>
              <a:pPr>
                <a:spcBef>
                  <a:spcPct val="0"/>
                </a:spcBef>
                <a:buFontTx/>
                <a:buNone/>
              </a:pPr>
              <a:t>4</a:t>
            </a:fld>
            <a:endParaRPr lang="tr-TR" altLang="tr-TR" sz="1200">
              <a:solidFill>
                <a:srgbClr val="898989"/>
              </a:solidFill>
              <a:latin typeface="Verdana" pitchFamily="34" charset="0"/>
            </a:endParaRPr>
          </a:p>
        </p:txBody>
      </p:sp>
      <p:sp>
        <p:nvSpPr>
          <p:cNvPr id="101381" name="Altbilgi Yer Tutucusu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732747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İçerik Yer Tutucusu 2"/>
          <p:cNvSpPr>
            <a:spLocks noGrp="1"/>
          </p:cNvSpPr>
          <p:nvPr>
            <p:ph idx="1"/>
          </p:nvPr>
        </p:nvSpPr>
        <p:spPr>
          <a:xfrm>
            <a:off x="539750" y="1268413"/>
            <a:ext cx="8147050" cy="4857750"/>
          </a:xfrm>
        </p:spPr>
        <p:txBody>
          <a:bodyPr/>
          <a:lstStyle/>
          <a:p>
            <a:r>
              <a:rPr lang="tr-TR" altLang="tr-TR" b="1" smtClean="0"/>
              <a:t>Amaç ve kapsam</a:t>
            </a:r>
            <a:endParaRPr lang="tr-TR" altLang="tr-TR" smtClean="0"/>
          </a:p>
          <a:p>
            <a:pPr>
              <a:buFont typeface="Arial" charset="0"/>
              <a:buNone/>
            </a:pPr>
            <a:r>
              <a:rPr lang="tr-TR" altLang="tr-TR" b="1" smtClean="0"/>
              <a:t>MADDE 1– </a:t>
            </a:r>
            <a:r>
              <a:rPr lang="tr-TR" altLang="tr-TR" smtClean="0"/>
              <a:t>(1) Bu Tebliğin amacı, borçlanma araçlarının ihracında uyulması gereken esaslar ile ihraç edilecek borçlanma araçlarının niteliklerini düzenlemektir. </a:t>
            </a:r>
          </a:p>
        </p:txBody>
      </p:sp>
      <p:sp>
        <p:nvSpPr>
          <p:cNvPr id="102403"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95CFB991-993C-4220-BD47-E35A849DE568}" type="slidenum">
              <a:rPr lang="tr-TR" altLang="tr-TR" sz="1200">
                <a:solidFill>
                  <a:srgbClr val="898989"/>
                </a:solidFill>
                <a:latin typeface="Verdana" pitchFamily="34" charset="0"/>
              </a:rPr>
              <a:pPr>
                <a:spcBef>
                  <a:spcPct val="0"/>
                </a:spcBef>
                <a:buFontTx/>
                <a:buNone/>
              </a:pPr>
              <a:t>5</a:t>
            </a:fld>
            <a:endParaRPr lang="tr-TR" altLang="tr-TR" sz="1200">
              <a:solidFill>
                <a:srgbClr val="898989"/>
              </a:solidFill>
              <a:latin typeface="Verdana" pitchFamily="34" charset="0"/>
            </a:endParaRPr>
          </a:p>
        </p:txBody>
      </p:sp>
      <p:sp>
        <p:nvSpPr>
          <p:cNvPr id="102404" name="Altbilgi Yer Tutucusu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4186625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İçerik Yer Tutucusu 2"/>
          <p:cNvSpPr>
            <a:spLocks noGrp="1"/>
          </p:cNvSpPr>
          <p:nvPr>
            <p:ph idx="1"/>
          </p:nvPr>
        </p:nvSpPr>
        <p:spPr>
          <a:xfrm>
            <a:off x="427038" y="590550"/>
            <a:ext cx="8289925" cy="5765800"/>
          </a:xfrm>
        </p:spPr>
        <p:txBody>
          <a:bodyPr/>
          <a:lstStyle/>
          <a:p>
            <a:r>
              <a:rPr lang="tr-TR" altLang="tr-TR" sz="2800" b="1" smtClean="0"/>
              <a:t>«Borçlanma araçları: </a:t>
            </a:r>
            <a:r>
              <a:rPr lang="tr-TR" altLang="tr-TR" sz="2800" smtClean="0"/>
              <a:t>İhraççıların bu Tebliğ hükümlerine göre borçlu sıfatıyla düzenleyerek ihraç ettikleri;</a:t>
            </a:r>
          </a:p>
          <a:p>
            <a:pPr lvl="1"/>
            <a:r>
              <a:rPr lang="tr-TR" altLang="tr-TR" sz="2400" b="1" smtClean="0"/>
              <a:t> </a:t>
            </a:r>
            <a:r>
              <a:rPr lang="tr-TR" altLang="tr-TR" sz="3200" b="1" smtClean="0"/>
              <a:t>tahviller</a:t>
            </a:r>
            <a:r>
              <a:rPr lang="tr-TR" altLang="tr-TR" sz="2400" b="1" smtClean="0"/>
              <a:t>i, </a:t>
            </a:r>
          </a:p>
          <a:p>
            <a:pPr lvl="1"/>
            <a:r>
              <a:rPr lang="tr-TR" altLang="tr-TR" sz="2400" smtClean="0"/>
              <a:t>paya dönüştürülebilir tahvilleri, </a:t>
            </a:r>
          </a:p>
          <a:p>
            <a:pPr lvl="1"/>
            <a:r>
              <a:rPr lang="tr-TR" altLang="tr-TR" sz="2400" smtClean="0"/>
              <a:t>değiştirilebilir tahvilleri, </a:t>
            </a:r>
          </a:p>
          <a:p>
            <a:pPr lvl="1"/>
            <a:r>
              <a:rPr lang="tr-TR" altLang="tr-TR" sz="2400" smtClean="0"/>
              <a:t>finansman </a:t>
            </a:r>
            <a:r>
              <a:rPr lang="tr-TR" altLang="tr-TR" sz="3200" b="1" smtClean="0"/>
              <a:t>bonolar</a:t>
            </a:r>
            <a:r>
              <a:rPr lang="tr-TR" altLang="tr-TR" sz="2400" smtClean="0"/>
              <a:t>ını, </a:t>
            </a:r>
          </a:p>
          <a:p>
            <a:pPr lvl="1"/>
            <a:r>
              <a:rPr lang="tr-TR" altLang="tr-TR" sz="2400" smtClean="0"/>
              <a:t>kıymetli maden bonolarını ve </a:t>
            </a:r>
          </a:p>
          <a:p>
            <a:pPr lvl="1"/>
            <a:r>
              <a:rPr lang="tr-TR" altLang="tr-TR" sz="2400" smtClean="0"/>
              <a:t>bu Tebliğin 34 üncü maddesi çerçevesinde niteliği itibari ile borçlanma aracı olduğu Kurulca kabul edilecek sermaye piyasası araçlarını»</a:t>
            </a:r>
          </a:p>
          <a:p>
            <a:pPr>
              <a:buFont typeface="Arial" charset="0"/>
              <a:buNone/>
            </a:pPr>
            <a:r>
              <a:rPr lang="tr-TR" altLang="tr-TR" sz="2800" smtClean="0"/>
              <a:t>    …ifade eder.</a:t>
            </a:r>
          </a:p>
        </p:txBody>
      </p:sp>
      <p:sp>
        <p:nvSpPr>
          <p:cNvPr id="103427"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39CAD1B8-033C-4BF0-9BA2-2072DCBD46CA}" type="slidenum">
              <a:rPr lang="tr-TR" altLang="tr-TR" sz="1200">
                <a:solidFill>
                  <a:srgbClr val="898989"/>
                </a:solidFill>
                <a:latin typeface="Verdana" pitchFamily="34" charset="0"/>
              </a:rPr>
              <a:pPr>
                <a:spcBef>
                  <a:spcPct val="0"/>
                </a:spcBef>
                <a:buFontTx/>
                <a:buNone/>
              </a:pPr>
              <a:t>6</a:t>
            </a:fld>
            <a:endParaRPr lang="tr-TR" altLang="tr-TR" sz="1200">
              <a:solidFill>
                <a:srgbClr val="898989"/>
              </a:solidFill>
              <a:latin typeface="Verdana" pitchFamily="34" charset="0"/>
            </a:endParaRPr>
          </a:p>
        </p:txBody>
      </p:sp>
      <p:sp>
        <p:nvSpPr>
          <p:cNvPr id="103428" name="Altbilgi Yer Tutucusu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3747219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İçerik Yer Tutucusu 2"/>
          <p:cNvSpPr>
            <a:spLocks noGrp="1"/>
          </p:cNvSpPr>
          <p:nvPr>
            <p:ph idx="1"/>
          </p:nvPr>
        </p:nvSpPr>
        <p:spPr>
          <a:xfrm>
            <a:off x="287338" y="115888"/>
            <a:ext cx="8677275" cy="6605587"/>
          </a:xfrm>
        </p:spPr>
        <p:txBody>
          <a:bodyPr/>
          <a:lstStyle/>
          <a:p>
            <a:r>
              <a:rPr lang="tr-TR" altLang="tr-TR" sz="1800" b="1" smtClean="0"/>
              <a:t>b) Finansman bonosu: </a:t>
            </a:r>
            <a:r>
              <a:rPr lang="tr-TR" altLang="tr-TR" sz="1800" smtClean="0"/>
              <a:t>İhraççıların bu Tebliğ hükümlerine göre borçlu sıfatıyla düzenleyip sattığı ve nominal değerinin vade tarihinde veya vade tarihine kadar taksitler halinde yatırımcıya geri ödenmesi taahhüdünü içeren, vadesi 30 günden az 364 günden fazla olmayan borçlanma aracını,</a:t>
            </a:r>
          </a:p>
          <a:p>
            <a:endParaRPr lang="tr-TR" altLang="tr-TR" sz="1000" smtClean="0"/>
          </a:p>
          <a:p>
            <a:r>
              <a:rPr lang="tr-TR" altLang="tr-TR" sz="1800" b="1" smtClean="0"/>
              <a:t>ı) Kıymetli maden bonoları: </a:t>
            </a:r>
            <a:r>
              <a:rPr lang="tr-TR" altLang="tr-TR" sz="1800" smtClean="0"/>
              <a:t>Kıymetli madenin işlem gördüğü borsalara üye olan kıymetli maden aracı kurumlarının belli miktarda kıymetli maden cinsinden ihraç ettikleri ve nominal değerinin vade tarihinde yatırımcıya geri ödenmesi taahhüdünü içeren, vadesi 30 günden az 364 günden fazla olmayan borçlanma aracını,</a:t>
            </a:r>
          </a:p>
          <a:p>
            <a:endParaRPr lang="tr-TR" altLang="tr-TR" sz="1000" smtClean="0"/>
          </a:p>
          <a:p>
            <a:r>
              <a:rPr lang="tr-TR" altLang="tr-TR" sz="1800" b="1" smtClean="0"/>
              <a:t>m)  Tahvil: </a:t>
            </a:r>
            <a:r>
              <a:rPr lang="tr-TR" altLang="tr-TR" sz="1800" smtClean="0"/>
              <a:t>İhraççıların bu Tebliğ hükümlerine göre borçlu sıfatıyla düzenleyip sattığı ve nominal değerinin vade tarihinde veya vade tarihine kadar taksitler halinde yatırımcıya geri ödenmesi taahhüdünü içeren, vadesi 365 gün veya daha uzun olan borçlanma aracını,</a:t>
            </a:r>
          </a:p>
          <a:p>
            <a:endParaRPr lang="tr-TR" altLang="tr-TR" sz="1000" smtClean="0"/>
          </a:p>
          <a:p>
            <a:r>
              <a:rPr lang="tr-TR" altLang="tr-TR" sz="1800" b="1" smtClean="0"/>
              <a:t>d) Değiştirilebilir tahvil (DET): </a:t>
            </a:r>
            <a:r>
              <a:rPr lang="tr-TR" altLang="tr-TR" sz="1800" smtClean="0"/>
              <a:t>İhraççı tarafından çıkarılan ve payları borsalarda işlem gören diğer ortaklıklara ait paylarla değiştirme hakkı veren borçlanma aracını,</a:t>
            </a:r>
          </a:p>
          <a:p>
            <a:endParaRPr lang="tr-TR" altLang="tr-TR" sz="1000" smtClean="0"/>
          </a:p>
          <a:p>
            <a:r>
              <a:rPr lang="tr-TR" altLang="tr-TR" sz="1800" b="1" smtClean="0"/>
              <a:t>l) Paya dönüştürülebilir tahvil (PDT): </a:t>
            </a:r>
            <a:r>
              <a:rPr lang="tr-TR" altLang="tr-TR" sz="1800" smtClean="0"/>
              <a:t>İhraççı ortaklığın sermaye artırımı suretiyle çıkaracağı paylara veya izahnamede veya ihraç belgesinde belirtilen esaslar çerçevesinde temin edilen ihraççı paylarına dönüştürme hakkı veren borçlanma aracını,</a:t>
            </a:r>
          </a:p>
          <a:p>
            <a:pPr>
              <a:buFont typeface="Arial" charset="0"/>
              <a:buNone/>
            </a:pPr>
            <a:r>
              <a:rPr lang="tr-TR" altLang="tr-TR" sz="1800" smtClean="0"/>
              <a:t>       ……….. İFADE EDER. </a:t>
            </a:r>
          </a:p>
          <a:p>
            <a:endParaRPr lang="tr-TR" altLang="tr-TR" sz="1600" smtClean="0"/>
          </a:p>
        </p:txBody>
      </p:sp>
      <p:sp>
        <p:nvSpPr>
          <p:cNvPr id="104451"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E6AE6C32-741E-4609-B511-0EEABDE52846}" type="slidenum">
              <a:rPr lang="tr-TR" altLang="tr-TR" sz="1200">
                <a:solidFill>
                  <a:srgbClr val="898989"/>
                </a:solidFill>
                <a:latin typeface="Verdana" pitchFamily="34" charset="0"/>
              </a:rPr>
              <a:pPr>
                <a:spcBef>
                  <a:spcPct val="0"/>
                </a:spcBef>
                <a:buFontTx/>
                <a:buNone/>
              </a:pPr>
              <a:t>7</a:t>
            </a:fld>
            <a:endParaRPr lang="tr-TR" altLang="tr-TR" sz="1200">
              <a:solidFill>
                <a:srgbClr val="898989"/>
              </a:solidFill>
              <a:latin typeface="Verdana" pitchFamily="34" charset="0"/>
            </a:endParaRPr>
          </a:p>
        </p:txBody>
      </p:sp>
      <p:sp>
        <p:nvSpPr>
          <p:cNvPr id="104452" name="Altbilgi Yer Tutucusu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4285523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İçerik Yer Tutucusu 2"/>
          <p:cNvSpPr>
            <a:spLocks noGrp="1"/>
          </p:cNvSpPr>
          <p:nvPr>
            <p:ph idx="1"/>
          </p:nvPr>
        </p:nvSpPr>
        <p:spPr>
          <a:xfrm>
            <a:off x="611188" y="1600200"/>
            <a:ext cx="8075612" cy="3341688"/>
          </a:xfrm>
        </p:spPr>
        <p:txBody>
          <a:bodyPr/>
          <a:lstStyle/>
          <a:p>
            <a:pPr marL="0" indent="0">
              <a:buFont typeface="Arial" charset="0"/>
              <a:buNone/>
            </a:pPr>
            <a:endParaRPr lang="tr-TR" altLang="tr-TR" smtClean="0"/>
          </a:p>
          <a:p>
            <a:pPr marL="0" indent="0">
              <a:buFont typeface="Arial" charset="0"/>
              <a:buNone/>
            </a:pPr>
            <a:endParaRPr lang="tr-TR" altLang="tr-TR" i="1" smtClean="0"/>
          </a:p>
          <a:p>
            <a:pPr marL="0" indent="0">
              <a:buFont typeface="Arial" charset="0"/>
              <a:buNone/>
            </a:pPr>
            <a:r>
              <a:rPr lang="tr-TR" altLang="tr-TR" i="1" smtClean="0"/>
              <a:t>Anonim şirkette borçlanma aracı ihraç kararı almaya yetkili organ hangisidir?</a:t>
            </a:r>
          </a:p>
        </p:txBody>
      </p:sp>
      <p:sp>
        <p:nvSpPr>
          <p:cNvPr id="105475"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105476"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3F4314B6-C84D-4908-AAEC-98D43E9A9096}" type="slidenum">
              <a:rPr lang="tr-TR" altLang="tr-TR" sz="1200">
                <a:solidFill>
                  <a:srgbClr val="898989"/>
                </a:solidFill>
                <a:latin typeface="Verdana" pitchFamily="34" charset="0"/>
              </a:rPr>
              <a:pPr>
                <a:spcBef>
                  <a:spcPct val="0"/>
                </a:spcBef>
                <a:buFontTx/>
                <a:buNone/>
              </a:pPr>
              <a:t>8</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3954151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Unvan 1"/>
          <p:cNvSpPr>
            <a:spLocks noGrp="1"/>
          </p:cNvSpPr>
          <p:nvPr>
            <p:ph type="title"/>
          </p:nvPr>
        </p:nvSpPr>
        <p:spPr>
          <a:xfrm>
            <a:off x="468313" y="71438"/>
            <a:ext cx="8218487" cy="693737"/>
          </a:xfrm>
        </p:spPr>
        <p:txBody>
          <a:bodyPr>
            <a:normAutofit fontScale="90000"/>
          </a:bodyPr>
          <a:lstStyle/>
          <a:p>
            <a:r>
              <a:rPr lang="tr-TR" altLang="tr-TR" sz="4000" b="1" smtClean="0"/>
              <a:t>Yetkili Organ Kararı</a:t>
            </a:r>
          </a:p>
        </p:txBody>
      </p:sp>
      <p:sp>
        <p:nvSpPr>
          <p:cNvPr id="106499" name="İçerik Yer Tutucusu 2"/>
          <p:cNvSpPr>
            <a:spLocks noGrp="1"/>
          </p:cNvSpPr>
          <p:nvPr>
            <p:ph idx="1"/>
          </p:nvPr>
        </p:nvSpPr>
        <p:spPr>
          <a:xfrm>
            <a:off x="323850" y="836613"/>
            <a:ext cx="8496300" cy="5519737"/>
          </a:xfrm>
        </p:spPr>
        <p:txBody>
          <a:bodyPr/>
          <a:lstStyle/>
          <a:p>
            <a:pPr marL="0" indent="0">
              <a:buFont typeface="Arial" charset="0"/>
              <a:buNone/>
            </a:pPr>
            <a:r>
              <a:rPr lang="tr-TR" altLang="tr-TR" sz="2000" b="1" smtClean="0"/>
              <a:t>ÜÇÜNCÜ AYIRIM</a:t>
            </a:r>
            <a:endParaRPr lang="tr-TR" altLang="tr-TR" sz="2000" smtClean="0"/>
          </a:p>
          <a:p>
            <a:pPr marL="0" indent="0">
              <a:buFont typeface="Arial" charset="0"/>
              <a:buNone/>
            </a:pPr>
            <a:r>
              <a:rPr lang="tr-TR" altLang="tr-TR" sz="2000" b="1" smtClean="0"/>
              <a:t>Borçlanma Senetleriyle Alma ve Değiştirme Hakkını İçeren Menkul Kıymetler</a:t>
            </a:r>
            <a:endParaRPr lang="tr-TR" altLang="tr-TR" sz="2000" smtClean="0"/>
          </a:p>
          <a:p>
            <a:pPr marL="0" indent="0">
              <a:buFont typeface="Arial" charset="0"/>
              <a:buNone/>
            </a:pPr>
            <a:r>
              <a:rPr lang="tr-TR" altLang="tr-TR" sz="2000" b="1" smtClean="0"/>
              <a:t>A) Genel kurul kararıyla</a:t>
            </a:r>
            <a:endParaRPr lang="tr-TR" altLang="tr-TR" sz="2000" smtClean="0"/>
          </a:p>
          <a:p>
            <a:pPr marL="0" indent="0">
              <a:buFont typeface="Arial" charset="0"/>
              <a:buNone/>
            </a:pPr>
            <a:r>
              <a:rPr lang="tr-TR" altLang="tr-TR" sz="2000" b="1" smtClean="0"/>
              <a:t>MADDE 504</a:t>
            </a:r>
            <a:r>
              <a:rPr lang="tr-TR" altLang="tr-TR" sz="2000" smtClean="0"/>
              <a:t>-</a:t>
            </a:r>
            <a:r>
              <a:rPr lang="tr-TR" altLang="tr-TR" sz="2000" b="1" smtClean="0"/>
              <a:t> </a:t>
            </a:r>
            <a:r>
              <a:rPr lang="tr-TR" altLang="tr-TR" sz="2000" smtClean="0"/>
              <a:t>(1) Her çeşidi ile tahviller, finansman bonoları, varlığa dayalı senetler, iskonto esası üzerine düzenlenenler de dâhil, diğer borçlanma senetleri, alma ve değiştirme hakkını haiz  senetler ile her  çeşit menkul kıymetler, </a:t>
            </a:r>
            <a:r>
              <a:rPr lang="tr-TR" altLang="tr-TR" sz="2400" b="1" smtClean="0">
                <a:solidFill>
                  <a:srgbClr val="FF0000"/>
                </a:solidFill>
              </a:rPr>
              <a:t>aksi  kanunlarda öngörülmedikçe, ancak genel kurul kararı ile çıkarılabilirler.</a:t>
            </a:r>
            <a:r>
              <a:rPr lang="tr-TR" altLang="tr-TR" sz="2000" smtClean="0"/>
              <a:t> Genel kurul bu kararı, kanunlarda farklı bir düzenleme yoksa, 421 inci maddenin üçüncü ve dördüncü fıkraları hükümlerine göre verir. Esas sözleşme farklı bir nisap öngörebilir. Genel kurul kararının çıkarılacak menkul kıymete ilişkin, gerekli bütün hüküm ve şartları içermesi gerekir. Genel kurul kararını yönetim kurulu yerine getirir. Bu hükme tabi menkul kıymetler hamiline veya emre yazılı ve itibarî değerli olabilir. İtibarî değer genel kurul ve yetkilendirilmiş olması hâlinde yönetim kurulunca belirlenir. Borçlanma senetlerinin bedellerinin nakit olması ve teslimi anında tamamen ödenmesi şarttır.</a:t>
            </a:r>
          </a:p>
          <a:p>
            <a:pPr marL="0" indent="0">
              <a:buFont typeface="Arial" charset="0"/>
              <a:buNone/>
            </a:pPr>
            <a:endParaRPr lang="tr-TR" altLang="tr-TR" sz="2000" smtClean="0"/>
          </a:p>
        </p:txBody>
      </p:sp>
      <p:sp>
        <p:nvSpPr>
          <p:cNvPr id="106500"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BA4ADDEE-3345-48BB-A519-F8BF799495F5}" type="slidenum">
              <a:rPr lang="tr-TR" altLang="tr-TR" sz="1200">
                <a:solidFill>
                  <a:srgbClr val="898989"/>
                </a:solidFill>
                <a:latin typeface="Verdana" pitchFamily="34" charset="0"/>
              </a:rPr>
              <a:pPr>
                <a:spcBef>
                  <a:spcPct val="0"/>
                </a:spcBef>
                <a:buFontTx/>
                <a:buNone/>
              </a:pPr>
              <a:t>9</a:t>
            </a:fld>
            <a:endParaRPr lang="tr-TR" altLang="tr-TR" sz="1200">
              <a:solidFill>
                <a:srgbClr val="898989"/>
              </a:solidFill>
              <a:latin typeface="Verdana" pitchFamily="34" charset="0"/>
            </a:endParaRPr>
          </a:p>
        </p:txBody>
      </p:sp>
      <p:sp>
        <p:nvSpPr>
          <p:cNvPr id="106501" name="Altbilgi Yer Tutucusu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397607855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468</Words>
  <Application>Microsoft Office PowerPoint</Application>
  <PresentationFormat>Ekran Gösterisi (4:3)</PresentationFormat>
  <Paragraphs>91</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PowerPoint Sunusu</vt:lpstr>
      <vt:lpstr>PowerPoint Sunusu</vt:lpstr>
      <vt:lpstr>Tebliğin Sistematiği</vt:lpstr>
      <vt:lpstr>Borçlanma Araçları Tebliği / Öne Çıkan Düzenlemeler</vt:lpstr>
      <vt:lpstr>PowerPoint Sunusu</vt:lpstr>
      <vt:lpstr>PowerPoint Sunusu</vt:lpstr>
      <vt:lpstr>PowerPoint Sunusu</vt:lpstr>
      <vt:lpstr>PowerPoint Sunusu</vt:lpstr>
      <vt:lpstr>Yetkili Organ Kararı</vt:lpstr>
      <vt:lpstr>Yetkili Organ Kararı</vt:lpstr>
      <vt:lpstr>Yetkili Organ Kararı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KORKUT OZKORKUT</dc:creator>
  <cp:lastModifiedBy>KORKUT OZKORKUT</cp:lastModifiedBy>
  <cp:revision>1</cp:revision>
  <dcterms:created xsi:type="dcterms:W3CDTF">2019-12-25T15:27:59Z</dcterms:created>
  <dcterms:modified xsi:type="dcterms:W3CDTF">2019-12-25T16:12:19Z</dcterms:modified>
</cp:coreProperties>
</file>