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1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49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180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7218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140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058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06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571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58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02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48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53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32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14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44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43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28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721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 algn="ctr">
              <a:lnSpc>
                <a:spcPct val="110000"/>
              </a:lnSpc>
            </a:pPr>
            <a:r>
              <a:rPr lang="tr-TR" sz="3200" dirty="0" smtClean="0"/>
              <a:t>-1-</a:t>
            </a:r>
          </a:p>
          <a:p>
            <a:pPr algn="ctr">
              <a:lnSpc>
                <a:spcPct val="110000"/>
              </a:lnSpc>
            </a:pPr>
            <a:endParaRPr lang="tr-TR" sz="3200" dirty="0" smtClean="0"/>
          </a:p>
          <a:p>
            <a:pPr algn="ctr">
              <a:lnSpc>
                <a:spcPct val="110000"/>
              </a:lnSpc>
            </a:pPr>
            <a:r>
              <a:rPr lang="tr-TR" sz="3200" dirty="0" smtClean="0"/>
              <a:t>DIVINE ATTRIBUTES I</a:t>
            </a:r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447B5FE-3385-C64A-90B7-2FEFC9DD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974" y="365126"/>
            <a:ext cx="10427825" cy="965964"/>
          </a:xfrm>
        </p:spPr>
        <p:txBody>
          <a:bodyPr/>
          <a:lstStyle/>
          <a:p>
            <a:pPr algn="ctr"/>
            <a:r>
              <a:rPr lang="tr-TR" sz="3200" dirty="0" err="1" smtClean="0"/>
              <a:t>Divine</a:t>
            </a:r>
            <a:r>
              <a:rPr lang="tr-TR" sz="3200" dirty="0" smtClean="0"/>
              <a:t> </a:t>
            </a:r>
            <a:r>
              <a:rPr lang="tr-TR" sz="3200" dirty="0" err="1" smtClean="0"/>
              <a:t>Oneness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B064E67-F866-5C47-BB16-5278D829C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28" y="1331090"/>
            <a:ext cx="10677580" cy="484587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smtClean="0"/>
              <a:t>(mono)t</a:t>
            </a:r>
            <a:r>
              <a:rPr lang="en-US" dirty="0" err="1" smtClean="0"/>
              <a:t>heis</a:t>
            </a:r>
            <a:r>
              <a:rPr lang="tr-TR" dirty="0" smtClean="0"/>
              <a:t>m is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Onenes</a:t>
            </a:r>
            <a:r>
              <a:rPr lang="en-US" dirty="0" smtClean="0"/>
              <a:t>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algn="just">
              <a:lnSpc>
                <a:spcPct val="100000"/>
              </a:lnSpc>
            </a:pPr>
            <a:r>
              <a:rPr lang="en-US" dirty="0" smtClean="0"/>
              <a:t>A</a:t>
            </a:r>
            <a:r>
              <a:rPr lang="tr-TR" dirty="0" smtClean="0"/>
              <a:t>n a</a:t>
            </a:r>
            <a:r>
              <a:rPr lang="en-US" dirty="0" smtClean="0"/>
              <a:t> priori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intuition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Perfection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Perfect </a:t>
            </a:r>
            <a:r>
              <a:rPr lang="tr-TR" dirty="0" err="1" smtClean="0"/>
              <a:t>Being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. </a:t>
            </a:r>
            <a:r>
              <a:rPr lang="tr-TR" dirty="0" err="1"/>
              <a:t>I</a:t>
            </a:r>
            <a:r>
              <a:rPr lang="tr-TR" dirty="0" err="1" smtClean="0"/>
              <a:t>f</a:t>
            </a:r>
            <a:r>
              <a:rPr lang="tr-TR" dirty="0" smtClean="0"/>
              <a:t> x </a:t>
            </a:r>
            <a:r>
              <a:rPr lang="tr-TR" dirty="0" err="1" smtClean="0"/>
              <a:t>and</a:t>
            </a:r>
            <a:r>
              <a:rPr lang="tr-TR" dirty="0" smtClean="0"/>
              <a:t> y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perfect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identity</a:t>
            </a:r>
            <a:r>
              <a:rPr lang="tr-TR" dirty="0"/>
              <a:t> of </a:t>
            </a:r>
            <a:r>
              <a:rPr lang="tr-TR" dirty="0" err="1"/>
              <a:t>indiscenibles</a:t>
            </a: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x=y. </a:t>
            </a:r>
            <a:endParaRPr lang="tr-TR" dirty="0"/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unity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is a </a:t>
            </a:r>
            <a:r>
              <a:rPr lang="tr-TR" dirty="0" err="1" smtClean="0"/>
              <a:t>posteriori</a:t>
            </a:r>
            <a:r>
              <a:rPr lang="tr-TR" dirty="0"/>
              <a:t>.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orderly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a </a:t>
            </a:r>
            <a:r>
              <a:rPr lang="tr-TR" dirty="0" err="1" smtClean="0"/>
              <a:t>conflict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wills</a:t>
            </a:r>
            <a:r>
              <a:rPr lang="tr-TR" dirty="0" smtClean="0"/>
              <a:t> of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deities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,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is </a:t>
            </a:r>
            <a:r>
              <a:rPr lang="tr-TR" dirty="0" err="1" smtClean="0"/>
              <a:t>efficient</a:t>
            </a:r>
            <a:r>
              <a:rPr lang="tr-TR" dirty="0" smtClean="0"/>
              <a:t> can be </a:t>
            </a:r>
            <a:r>
              <a:rPr lang="tr-TR" dirty="0" err="1" smtClean="0"/>
              <a:t>God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known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‘</a:t>
            </a:r>
            <a:r>
              <a:rPr lang="tr-TR" dirty="0" err="1" smtClean="0"/>
              <a:t>tamanu</a:t>
            </a:r>
            <a:r>
              <a:rPr lang="tr-TR" dirty="0" smtClean="0"/>
              <a:t>’ in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theology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Again</a:t>
            </a:r>
            <a:r>
              <a:rPr lang="tr-TR" dirty="0" smtClean="0"/>
              <a:t>,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simplicity</a:t>
            </a:r>
            <a:r>
              <a:rPr lang="tr-TR" dirty="0" smtClean="0"/>
              <a:t> (</a:t>
            </a:r>
            <a:r>
              <a:rPr lang="tr-TR" dirty="0" err="1" smtClean="0"/>
              <a:t>Ockham’s</a:t>
            </a:r>
            <a:r>
              <a:rPr lang="tr-TR" dirty="0" smtClean="0"/>
              <a:t> </a:t>
            </a:r>
            <a:r>
              <a:rPr lang="tr-TR" dirty="0" err="1" smtClean="0"/>
              <a:t>razor</a:t>
            </a:r>
            <a:r>
              <a:rPr lang="tr-TR" dirty="0" smtClean="0"/>
              <a:t>) it is </a:t>
            </a:r>
            <a:r>
              <a:rPr lang="tr-TR" dirty="0" err="1" smtClean="0"/>
              <a:t>unnecessary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smtClean="0"/>
              <a:t>not </a:t>
            </a:r>
            <a:r>
              <a:rPr lang="tr-TR" dirty="0" err="1" smtClean="0"/>
              <a:t>rational</a:t>
            </a:r>
            <a:r>
              <a:rPr lang="tr-TR" dirty="0" smtClean="0"/>
              <a:t>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postulate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65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483BDB1-4484-A746-A01A-8C8CADC4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346841"/>
            <a:ext cx="10649607" cy="5830122"/>
          </a:xfrm>
        </p:spPr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marL="3657600" lvl="8" indent="0" algn="just">
              <a:buNone/>
            </a:pPr>
            <a:r>
              <a:rPr lang="tr-TR" sz="3200" dirty="0" err="1" smtClean="0"/>
              <a:t>Divine</a:t>
            </a:r>
            <a:r>
              <a:rPr lang="tr-TR" sz="3200" dirty="0" smtClean="0"/>
              <a:t> </a:t>
            </a:r>
            <a:r>
              <a:rPr lang="tr-TR" sz="3200" dirty="0" err="1" smtClean="0"/>
              <a:t>Simplicity</a:t>
            </a:r>
            <a:endParaRPr lang="tr-TR" sz="3200" dirty="0"/>
          </a:p>
          <a:p>
            <a:pPr marL="0" indent="0" algn="just">
              <a:buNone/>
            </a:pPr>
            <a:endParaRPr lang="tr-TR" dirty="0" smtClean="0"/>
          </a:p>
          <a:p>
            <a:pPr algn="just">
              <a:lnSpc>
                <a:spcPct val="100000"/>
              </a:lnSpc>
            </a:pPr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doctrine</a:t>
            </a:r>
            <a:r>
              <a:rPr lang="tr-TR" sz="2400" dirty="0" smtClean="0"/>
              <a:t> of </a:t>
            </a:r>
            <a:r>
              <a:rPr lang="tr-TR" sz="2400" dirty="0" err="1" smtClean="0"/>
              <a:t>Divine</a:t>
            </a:r>
            <a:r>
              <a:rPr lang="tr-TR" sz="2400" dirty="0" smtClean="0"/>
              <a:t> </a:t>
            </a:r>
            <a:r>
              <a:rPr lang="tr-TR" sz="2400" dirty="0" err="1" smtClean="0"/>
              <a:t>simpilicity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is </a:t>
            </a:r>
            <a:r>
              <a:rPr lang="tr-TR" sz="2400" dirty="0" err="1" smtClean="0"/>
              <a:t>free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ontological</a:t>
            </a:r>
            <a:r>
              <a:rPr lang="tr-TR" sz="2400" dirty="0" smtClean="0"/>
              <a:t> </a:t>
            </a:r>
            <a:r>
              <a:rPr lang="tr-TR" sz="2400" dirty="0" err="1" smtClean="0"/>
              <a:t>distinctions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metaphysical</a:t>
            </a:r>
            <a:r>
              <a:rPr lang="tr-TR" sz="2400" dirty="0" smtClean="0"/>
              <a:t> </a:t>
            </a:r>
            <a:r>
              <a:rPr lang="tr-TR" sz="2400" dirty="0" err="1" smtClean="0"/>
              <a:t>complexity</a:t>
            </a:r>
            <a:r>
              <a:rPr lang="tr-TR" sz="2400" dirty="0" smtClean="0"/>
              <a:t>.  </a:t>
            </a:r>
            <a:r>
              <a:rPr lang="tr-TR" sz="2400" dirty="0" err="1" smtClean="0"/>
              <a:t>Thus</a:t>
            </a:r>
            <a:r>
              <a:rPr lang="tr-TR" sz="2400" dirty="0" smtClean="0"/>
              <a:t>,</a:t>
            </a:r>
          </a:p>
          <a:p>
            <a:pPr algn="just">
              <a:lnSpc>
                <a:spcPct val="100000"/>
              </a:lnSpc>
            </a:pPr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tr-TR" sz="2400" dirty="0" err="1" smtClean="0"/>
              <a:t>distinction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God’s</a:t>
            </a:r>
            <a:r>
              <a:rPr lang="tr-TR" sz="2400" dirty="0" smtClean="0"/>
              <a:t> </a:t>
            </a:r>
            <a:r>
              <a:rPr lang="tr-TR" sz="2400" dirty="0" err="1" smtClean="0"/>
              <a:t>essence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smtClean="0"/>
              <a:t>his </a:t>
            </a:r>
            <a:r>
              <a:rPr lang="tr-TR" sz="2400" dirty="0" err="1" smtClean="0"/>
              <a:t>existence</a:t>
            </a:r>
            <a:r>
              <a:rPr lang="tr-TR" sz="2400" dirty="0" smtClean="0"/>
              <a:t>. </a:t>
            </a: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fact</a:t>
            </a:r>
            <a:r>
              <a:rPr lang="tr-TR" sz="2400" dirty="0" smtClean="0"/>
              <a:t> He has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tr-TR" sz="2400" dirty="0" err="1" smtClean="0"/>
              <a:t>essence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tr-TR" sz="2400" dirty="0" smtClean="0"/>
              <a:t> </a:t>
            </a:r>
            <a:r>
              <a:rPr lang="tr-TR" sz="2400" dirty="0" err="1" smtClean="0"/>
              <a:t>existence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tr-TR" sz="2400" dirty="0" err="1" smtClean="0"/>
              <a:t>distinction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smtClean="0"/>
              <a:t>his </a:t>
            </a:r>
            <a:r>
              <a:rPr lang="tr-TR" sz="2400" dirty="0" err="1" smtClean="0"/>
              <a:t>attributes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tr-TR" sz="2400" dirty="0" err="1" smtClean="0"/>
              <a:t>distinction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smtClean="0"/>
              <a:t>his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attributes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sz="2400" dirty="0" err="1" smtClean="0"/>
              <a:t>God</a:t>
            </a:r>
            <a:r>
              <a:rPr lang="tr-TR" sz="2400" dirty="0" smtClean="0"/>
              <a:t> is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</a:t>
            </a:r>
            <a:r>
              <a:rPr lang="tr-TR" sz="2400" dirty="0" err="1" smtClean="0"/>
              <a:t>absolutely</a:t>
            </a:r>
            <a:r>
              <a:rPr lang="tr-TR" sz="2400" dirty="0" smtClean="0"/>
              <a:t> </a:t>
            </a:r>
            <a:r>
              <a:rPr lang="tr-TR" sz="2400" dirty="0" err="1" smtClean="0"/>
              <a:t>simple</a:t>
            </a:r>
            <a:r>
              <a:rPr lang="tr-TR" sz="2400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2878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6B0BB1D-5CA7-1B4F-95DD-DFA7A700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54" y="462455"/>
            <a:ext cx="10281745" cy="57145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buNone/>
            </a:pP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difficulties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doctrine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simplicity</a:t>
            </a:r>
            <a:r>
              <a:rPr lang="tr-TR" dirty="0" smtClean="0"/>
              <a:t>: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idea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simplicity</a:t>
            </a:r>
            <a:r>
              <a:rPr lang="tr-TR" dirty="0" smtClean="0"/>
              <a:t> </a:t>
            </a:r>
            <a:r>
              <a:rPr lang="tr-TR" dirty="0" err="1" smtClean="0"/>
              <a:t>intelligible</a:t>
            </a:r>
            <a:r>
              <a:rPr lang="tr-TR" dirty="0" smtClean="0"/>
              <a:t>? How can </a:t>
            </a:r>
            <a:r>
              <a:rPr lang="tr-TR" dirty="0" err="1" smtClean="0"/>
              <a:t>there</a:t>
            </a:r>
            <a:r>
              <a:rPr lang="tr-TR" dirty="0" smtClean="0"/>
              <a:t> a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is </a:t>
            </a:r>
            <a:r>
              <a:rPr lang="tr-TR" dirty="0" err="1" smtClean="0"/>
              <a:t>absolutely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? </a:t>
            </a:r>
          </a:p>
          <a:p>
            <a:pPr algn="just">
              <a:lnSpc>
                <a:spcPct val="110000"/>
              </a:lnSpc>
            </a:pP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an </a:t>
            </a:r>
            <a:r>
              <a:rPr lang="tr-TR" dirty="0" err="1" smtClean="0"/>
              <a:t>essence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his </a:t>
            </a:r>
            <a:r>
              <a:rPr lang="tr-TR" dirty="0" err="1" smtClean="0"/>
              <a:t>existence</a:t>
            </a:r>
            <a:r>
              <a:rPr lang="tr-TR" dirty="0" smtClean="0"/>
              <a:t>, </a:t>
            </a:r>
            <a:r>
              <a:rPr lang="tr-TR" dirty="0" err="1" smtClean="0"/>
              <a:t>does</a:t>
            </a:r>
            <a:r>
              <a:rPr lang="tr-TR" dirty="0" smtClean="0"/>
              <a:t> not it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He has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?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How can </a:t>
            </a:r>
            <a:r>
              <a:rPr lang="tr-TR" dirty="0" err="1" smtClean="0"/>
              <a:t>there</a:t>
            </a:r>
            <a:r>
              <a:rPr lang="tr-TR" dirty="0" smtClean="0"/>
              <a:t> be a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essence</a:t>
            </a:r>
            <a:r>
              <a:rPr lang="tr-TR" dirty="0" smtClean="0"/>
              <a:t>/ </a:t>
            </a:r>
            <a:r>
              <a:rPr lang="tr-TR" dirty="0" err="1" smtClean="0"/>
              <a:t>nature</a:t>
            </a:r>
            <a:r>
              <a:rPr lang="tr-TR" dirty="0" smtClean="0"/>
              <a:t>?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«</a:t>
            </a:r>
            <a:r>
              <a:rPr lang="tr-TR" dirty="0" err="1" smtClean="0"/>
              <a:t>what-ness</a:t>
            </a:r>
            <a:r>
              <a:rPr lang="tr-TR" dirty="0" smtClean="0"/>
              <a:t>» </a:t>
            </a:r>
            <a:r>
              <a:rPr lang="tr-TR" dirty="0" err="1" smtClean="0"/>
              <a:t>logically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ontologically</a:t>
            </a:r>
            <a:r>
              <a:rPr lang="tr-TR" dirty="0" smtClean="0"/>
              <a:t>) </a:t>
            </a:r>
            <a:r>
              <a:rPr lang="tr-TR" dirty="0" err="1" smtClean="0"/>
              <a:t>precedes</a:t>
            </a:r>
            <a:r>
              <a:rPr lang="tr-TR" dirty="0" smtClean="0"/>
              <a:t> «is-</a:t>
            </a:r>
            <a:r>
              <a:rPr lang="tr-TR" dirty="0" err="1" smtClean="0"/>
              <a:t>ness</a:t>
            </a:r>
            <a:r>
              <a:rPr lang="tr-TR" dirty="0" smtClean="0"/>
              <a:t>»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doctrine</a:t>
            </a:r>
            <a:r>
              <a:rPr lang="tr-TR" dirty="0" smtClean="0"/>
              <a:t> can </a:t>
            </a:r>
            <a:r>
              <a:rPr lang="tr-TR" dirty="0" err="1" smtClean="0"/>
              <a:t>hardly</a:t>
            </a:r>
            <a:r>
              <a:rPr lang="tr-TR" dirty="0" smtClean="0"/>
              <a:t> be </a:t>
            </a:r>
            <a:r>
              <a:rPr lang="tr-TR" dirty="0" err="1" smtClean="0"/>
              <a:t>intelligible</a:t>
            </a:r>
            <a:r>
              <a:rPr lang="tr-TR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tr-TR" dirty="0" err="1" smtClean="0"/>
              <a:t>Similarly</a:t>
            </a:r>
            <a:r>
              <a:rPr lang="tr-TR" dirty="0" smtClean="0"/>
              <a:t>, it is hard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how </a:t>
            </a:r>
            <a:r>
              <a:rPr lang="tr-TR" dirty="0" err="1" smtClean="0"/>
              <a:t>God</a:t>
            </a:r>
            <a:r>
              <a:rPr lang="tr-TR" dirty="0" smtClean="0"/>
              <a:t> can </a:t>
            </a:r>
            <a:r>
              <a:rPr lang="tr-TR" dirty="0" err="1" smtClean="0"/>
              <a:t>identical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his </a:t>
            </a:r>
            <a:r>
              <a:rPr lang="tr-TR" dirty="0" err="1" smtClean="0"/>
              <a:t>attributes</a:t>
            </a:r>
            <a:r>
              <a:rPr lang="tr-TR" dirty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bears</a:t>
            </a:r>
            <a:r>
              <a:rPr lang="tr-TR" dirty="0"/>
              <a:t> </a:t>
            </a:r>
            <a:r>
              <a:rPr lang="tr-TR" dirty="0" smtClean="0"/>
              <a:t>a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attributes</a:t>
            </a:r>
            <a:r>
              <a:rPr lang="tr-TR" dirty="0" smtClean="0"/>
              <a:t>, but it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he is </a:t>
            </a:r>
            <a:r>
              <a:rPr lang="tr-TR" dirty="0" err="1" smtClean="0"/>
              <a:t>identical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reasonable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 </a:t>
            </a:r>
            <a:r>
              <a:rPr lang="tr-TR" dirty="0" err="1" smtClean="0"/>
              <a:t>distinction</a:t>
            </a:r>
            <a:r>
              <a:rPr lang="tr-TR" dirty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substratum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tr-TR" dirty="0" err="1" smtClean="0"/>
              <a:t>Again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has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omnscience</a:t>
            </a:r>
            <a:r>
              <a:rPr lang="tr-TR" dirty="0" smtClean="0"/>
              <a:t>, </a:t>
            </a:r>
            <a:r>
              <a:rPr lang="tr-TR" dirty="0" err="1" smtClean="0"/>
              <a:t>omnipotence</a:t>
            </a:r>
            <a:r>
              <a:rPr lang="tr-TR" dirty="0" smtClean="0"/>
              <a:t>, </a:t>
            </a:r>
            <a:r>
              <a:rPr lang="tr-TR" dirty="0" err="1" smtClean="0"/>
              <a:t>omnibenevolence</a:t>
            </a:r>
            <a:r>
              <a:rPr lang="tr-TR" dirty="0" smtClean="0"/>
              <a:t> .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of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 has a </a:t>
            </a:r>
            <a:r>
              <a:rPr lang="tr-TR" dirty="0" err="1" smtClean="0"/>
              <a:t>different</a:t>
            </a:r>
            <a:r>
              <a:rPr lang="tr-TR" dirty="0"/>
              <a:t> </a:t>
            </a:r>
            <a:r>
              <a:rPr lang="tr-TR" dirty="0" err="1" smtClean="0"/>
              <a:t>meaning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can </a:t>
            </a:r>
            <a:r>
              <a:rPr lang="tr-TR" dirty="0" err="1" smtClean="0"/>
              <a:t>hardly</a:t>
            </a:r>
            <a:r>
              <a:rPr lang="tr-TR" dirty="0" smtClean="0"/>
              <a:t> be </a:t>
            </a:r>
            <a:r>
              <a:rPr lang="tr-TR" dirty="0" err="1" smtClean="0"/>
              <a:t>identical</a:t>
            </a:r>
            <a:r>
              <a:rPr lang="tr-TR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tr-TR" dirty="0" err="1"/>
              <a:t>F</a:t>
            </a:r>
            <a:r>
              <a:rPr lang="tr-TR" dirty="0" err="1" smtClean="0"/>
              <a:t>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co-exist</a:t>
            </a:r>
            <a:r>
              <a:rPr lang="tr-TR" dirty="0" smtClean="0"/>
              <a:t> in </a:t>
            </a:r>
            <a:r>
              <a:rPr lang="tr-TR" dirty="0" err="1" smtClean="0"/>
              <a:t>God</a:t>
            </a:r>
            <a:r>
              <a:rPr lang="tr-TR" dirty="0" smtClean="0"/>
              <a:t> it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identical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56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FAC31F9-CE50-FF40-824E-8CA0947AE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420" y="588579"/>
            <a:ext cx="10418379" cy="5588384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100" dirty="0" err="1" smtClean="0"/>
              <a:t>Divine</a:t>
            </a:r>
            <a:r>
              <a:rPr lang="tr-TR" sz="3100" dirty="0" smtClean="0"/>
              <a:t> </a:t>
            </a:r>
            <a:r>
              <a:rPr lang="tr-TR" sz="3100" dirty="0" err="1" smtClean="0"/>
              <a:t>Ultimacy</a:t>
            </a:r>
            <a:r>
              <a:rPr lang="tr-TR" sz="3100" dirty="0" smtClean="0"/>
              <a:t> </a:t>
            </a:r>
            <a:r>
              <a:rPr lang="tr-TR" sz="3100" dirty="0" err="1" smtClean="0"/>
              <a:t>and</a:t>
            </a:r>
            <a:r>
              <a:rPr lang="tr-TR" sz="3100" dirty="0" smtClean="0"/>
              <a:t> </a:t>
            </a:r>
            <a:r>
              <a:rPr lang="tr-TR" sz="3100" dirty="0" err="1" smtClean="0"/>
              <a:t>Necessity</a:t>
            </a:r>
            <a:endParaRPr lang="tr-TR" sz="3100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tr-TR" sz="3100" dirty="0" smtClean="0"/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ultimate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can be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ultimate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First </a:t>
            </a:r>
            <a:r>
              <a:rPr lang="tr-TR" dirty="0" err="1" smtClean="0"/>
              <a:t>being</a:t>
            </a:r>
            <a:r>
              <a:rPr lang="tr-TR" dirty="0" smtClean="0"/>
              <a:t>; He is </a:t>
            </a:r>
            <a:r>
              <a:rPr lang="tr-TR" dirty="0" err="1" smtClean="0"/>
              <a:t>ontologically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is </a:t>
            </a:r>
            <a:r>
              <a:rPr lang="tr-TR" dirty="0" err="1" smtClean="0"/>
              <a:t>necessary</a:t>
            </a:r>
            <a:r>
              <a:rPr lang="tr-TR" dirty="0" smtClean="0"/>
              <a:t>. </a:t>
            </a:r>
            <a:endParaRPr lang="tr-TR" dirty="0" smtClean="0"/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necessary</a:t>
            </a:r>
            <a:r>
              <a:rPr lang="tr-TR" dirty="0" smtClean="0"/>
              <a:t> is </a:t>
            </a:r>
            <a:r>
              <a:rPr lang="tr-TR" dirty="0" err="1" smtClean="0"/>
              <a:t>understood</a:t>
            </a:r>
            <a:r>
              <a:rPr lang="tr-TR" dirty="0" smtClean="0"/>
              <a:t> in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senses</a:t>
            </a:r>
            <a:r>
              <a:rPr lang="tr-TR" dirty="0"/>
              <a:t>:</a:t>
            </a:r>
            <a:endParaRPr lang="tr-TR" dirty="0" smtClean="0"/>
          </a:p>
          <a:p>
            <a:pPr marL="457200" indent="-457200" algn="just">
              <a:lnSpc>
                <a:spcPct val="100000"/>
              </a:lnSpc>
              <a:buAutoNum type="arabicParenBoth"/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his </a:t>
            </a:r>
            <a:r>
              <a:rPr lang="tr-TR" dirty="0" err="1" smtClean="0"/>
              <a:t>existence</a:t>
            </a:r>
            <a:r>
              <a:rPr lang="tr-TR" dirty="0" smtClean="0"/>
              <a:t> is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essence</a:t>
            </a:r>
            <a:r>
              <a:rPr lang="tr-TR" dirty="0" smtClean="0"/>
              <a:t>. His </a:t>
            </a:r>
            <a:r>
              <a:rPr lang="tr-TR" dirty="0" err="1" smtClean="0"/>
              <a:t>essence</a:t>
            </a:r>
            <a:r>
              <a:rPr lang="tr-TR" dirty="0" smtClean="0"/>
              <a:t> </a:t>
            </a:r>
            <a:r>
              <a:rPr lang="tr-TR" dirty="0" err="1" smtClean="0"/>
              <a:t>entails</a:t>
            </a:r>
            <a:r>
              <a:rPr lang="tr-TR" dirty="0" smtClean="0"/>
              <a:t> his </a:t>
            </a:r>
            <a:r>
              <a:rPr lang="tr-TR" dirty="0" err="1" smtClean="0"/>
              <a:t>existence</a:t>
            </a:r>
            <a:r>
              <a:rPr lang="tr-TR" dirty="0" smtClean="0"/>
              <a:t>.</a:t>
            </a:r>
          </a:p>
          <a:p>
            <a:pPr marL="457200" indent="-457200" algn="just">
              <a:lnSpc>
                <a:spcPct val="100000"/>
              </a:lnSpc>
              <a:buAutoNum type="arabicParenBoth"/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ontologically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sense </a:t>
            </a:r>
            <a:r>
              <a:rPr lang="tr-TR" dirty="0" err="1" smtClean="0"/>
              <a:t>that</a:t>
            </a:r>
            <a:r>
              <a:rPr lang="tr-TR" dirty="0" smtClean="0"/>
              <a:t> He is not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his </a:t>
            </a:r>
            <a:r>
              <a:rPr lang="tr-TR" dirty="0" err="1" smtClean="0"/>
              <a:t>existence</a:t>
            </a:r>
            <a:r>
              <a:rPr lang="tr-TR" dirty="0" smtClean="0"/>
              <a:t>. He has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his </a:t>
            </a:r>
            <a:r>
              <a:rPr lang="tr-TR" dirty="0" err="1" smtClean="0"/>
              <a:t>existence</a:t>
            </a:r>
            <a:r>
              <a:rPr lang="tr-TR" dirty="0" smtClean="0"/>
              <a:t>. He is </a:t>
            </a:r>
            <a:r>
              <a:rPr lang="tr-TR" i="1" dirty="0" smtClean="0"/>
              <a:t>a se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2586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3600" b="1" dirty="0"/>
          </a:p>
          <a:p>
            <a:pPr marL="0" indent="0" algn="ctr">
              <a:buNone/>
            </a:pPr>
            <a:r>
              <a:rPr lang="tr-TR" sz="3600" b="1" dirty="0" err="1" smtClean="0"/>
              <a:t>Divine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Eternity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eternity</a:t>
            </a:r>
            <a:r>
              <a:rPr lang="tr-TR" dirty="0" smtClean="0"/>
              <a:t> has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time.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eternity</a:t>
            </a:r>
            <a:endParaRPr lang="tr-TR" dirty="0" smtClean="0"/>
          </a:p>
          <a:p>
            <a:pPr marL="457200" indent="-457200" algn="just">
              <a:lnSpc>
                <a:spcPct val="100000"/>
              </a:lnSpc>
              <a:buAutoNum type="arabicParenBoth"/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eternal</a:t>
            </a:r>
            <a:r>
              <a:rPr lang="tr-TR" dirty="0" smtClean="0"/>
              <a:t> =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outside</a:t>
            </a:r>
            <a:r>
              <a:rPr lang="tr-TR" dirty="0" smtClean="0"/>
              <a:t> </a:t>
            </a:r>
            <a:r>
              <a:rPr lang="tr-TR" dirty="0" smtClean="0"/>
              <a:t>time (</a:t>
            </a:r>
            <a:r>
              <a:rPr lang="tr-TR" dirty="0" err="1" smtClean="0"/>
              <a:t>timeless</a:t>
            </a:r>
            <a:r>
              <a:rPr lang="tr-TR" dirty="0" smtClean="0"/>
              <a:t>).</a:t>
            </a:r>
            <a:endParaRPr lang="tr-TR" dirty="0" smtClean="0"/>
          </a:p>
          <a:p>
            <a:pPr marL="457200" indent="-457200" algn="just">
              <a:lnSpc>
                <a:spcPct val="100000"/>
              </a:lnSpc>
              <a:buAutoNum type="arabicParenBoth"/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eternal</a:t>
            </a:r>
            <a:r>
              <a:rPr lang="tr-TR" dirty="0" smtClean="0"/>
              <a:t> =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times</a:t>
            </a:r>
            <a:r>
              <a:rPr lang="tr-TR" dirty="0" smtClean="0"/>
              <a:t>, he is </a:t>
            </a:r>
            <a:r>
              <a:rPr lang="tr-TR" dirty="0" err="1" smtClean="0"/>
              <a:t>omnitemporal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begining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).</a:t>
            </a:r>
            <a:endParaRPr lang="tr-TR" dirty="0" smtClean="0"/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defenders</a:t>
            </a:r>
            <a:r>
              <a:rPr lang="tr-TR" dirty="0" smtClean="0"/>
              <a:t> of (1) </a:t>
            </a:r>
            <a:r>
              <a:rPr lang="tr-TR" dirty="0" err="1" smtClean="0"/>
              <a:t>argue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perfection</a:t>
            </a:r>
            <a:r>
              <a:rPr lang="tr-TR" dirty="0" smtClean="0"/>
              <a:t> can be </a:t>
            </a:r>
            <a:r>
              <a:rPr lang="tr-TR" dirty="0" err="1" smtClean="0"/>
              <a:t>maintained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outside</a:t>
            </a:r>
            <a:r>
              <a:rPr lang="tr-TR" dirty="0" smtClean="0"/>
              <a:t> </a:t>
            </a:r>
            <a:r>
              <a:rPr lang="tr-TR" dirty="0" smtClean="0"/>
              <a:t>time. </a:t>
            </a:r>
            <a:r>
              <a:rPr lang="tr-TR" dirty="0" err="1" smtClean="0"/>
              <a:t>Otherwise</a:t>
            </a:r>
            <a:r>
              <a:rPr lang="tr-TR" dirty="0" smtClean="0"/>
              <a:t>,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</a:t>
            </a:r>
            <a:r>
              <a:rPr lang="tr-TR" dirty="0" err="1" smtClean="0"/>
              <a:t>subject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he is in time,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incompatible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smtClean="0"/>
              <a:t> </a:t>
            </a:r>
            <a:r>
              <a:rPr lang="tr-TR" smtClean="0"/>
              <a:t>his perfection</a:t>
            </a:r>
            <a:r>
              <a:rPr lang="tr-TR" dirty="0" smtClean="0"/>
              <a:t>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in time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entail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can be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life, </a:t>
            </a:r>
            <a:r>
              <a:rPr lang="tr-TR" dirty="0" err="1" smtClean="0"/>
              <a:t>this</a:t>
            </a:r>
            <a:r>
              <a:rPr lang="tr-TR" dirty="0" smtClean="0"/>
              <a:t> in </a:t>
            </a:r>
            <a:r>
              <a:rPr lang="tr-TR" dirty="0" err="1" smtClean="0"/>
              <a:t>turn</a:t>
            </a:r>
            <a:r>
              <a:rPr lang="tr-TR" dirty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imply</a:t>
            </a:r>
            <a:r>
              <a:rPr lang="tr-TR" dirty="0" smtClean="0"/>
              <a:t>  </a:t>
            </a:r>
            <a:r>
              <a:rPr lang="tr-TR" dirty="0" err="1" smtClean="0"/>
              <a:t>that</a:t>
            </a:r>
            <a:r>
              <a:rPr lang="tr-TR" dirty="0" smtClean="0"/>
              <a:t> his life </a:t>
            </a:r>
            <a:r>
              <a:rPr lang="tr-TR" dirty="0" err="1" smtClean="0"/>
              <a:t>incomplete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defenders</a:t>
            </a:r>
            <a:r>
              <a:rPr lang="tr-TR" dirty="0" smtClean="0"/>
              <a:t> of (2)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. An </a:t>
            </a:r>
            <a:r>
              <a:rPr lang="tr-TR" dirty="0" err="1" smtClean="0"/>
              <a:t>actual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timeless</a:t>
            </a:r>
            <a:r>
              <a:rPr lang="tr-TR" dirty="0" smtClean="0"/>
              <a:t>.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has a life he </a:t>
            </a:r>
            <a:r>
              <a:rPr lang="tr-TR" dirty="0" err="1" smtClean="0"/>
              <a:t>must</a:t>
            </a:r>
            <a:r>
              <a:rPr lang="tr-TR" dirty="0" smtClean="0"/>
              <a:t> be in time. </a:t>
            </a:r>
            <a:r>
              <a:rPr lang="tr-TR" dirty="0" err="1" smtClean="0"/>
              <a:t>Or</a:t>
            </a:r>
            <a:r>
              <a:rPr lang="tr-TR" dirty="0" smtClean="0"/>
              <a:t> else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responds</a:t>
            </a:r>
            <a:r>
              <a:rPr lang="tr-TR" dirty="0" smtClean="0"/>
              <a:t> his </a:t>
            </a:r>
            <a:r>
              <a:rPr lang="tr-TR" dirty="0" err="1" smtClean="0"/>
              <a:t>creatures</a:t>
            </a:r>
            <a:r>
              <a:rPr lang="tr-TR" dirty="0" smtClean="0"/>
              <a:t> in time. </a:t>
            </a:r>
            <a:r>
              <a:rPr lang="tr-TR" dirty="0" err="1" smtClean="0"/>
              <a:t>The</a:t>
            </a:r>
            <a:r>
              <a:rPr lang="tr-TR" dirty="0" smtClean="0"/>
              <a:t> idea of </a:t>
            </a:r>
            <a:r>
              <a:rPr lang="tr-TR" dirty="0" err="1" smtClean="0"/>
              <a:t>timeless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incoherent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103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474</TotalTime>
  <Words>710</Words>
  <Application>Microsoft Office PowerPoint</Application>
  <PresentationFormat>Özel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İyon</vt:lpstr>
      <vt:lpstr>PowerPoint Sunusu</vt:lpstr>
      <vt:lpstr>Divine Oneness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45</cp:revision>
  <dcterms:created xsi:type="dcterms:W3CDTF">2020-05-03T20:31:30Z</dcterms:created>
  <dcterms:modified xsi:type="dcterms:W3CDTF">2020-05-10T19:50:54Z</dcterms:modified>
</cp:coreProperties>
</file>