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6" r:id="rId5"/>
    <p:sldId id="264" r:id="rId6"/>
    <p:sldId id="265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12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 </a:t>
            </a:r>
            <a:r>
              <a:rPr lang="tr-TR" b="1" dirty="0" smtClean="0"/>
              <a:t>Ortakların trajedisi</a:t>
            </a:r>
          </a:p>
          <a:p>
            <a:r>
              <a:rPr lang="tr-TR" b="1" dirty="0" smtClean="0"/>
              <a:t>(T</a:t>
            </a:r>
            <a:r>
              <a:rPr lang="en-US" b="1" dirty="0" err="1" smtClean="0"/>
              <a:t>ragedy</a:t>
            </a:r>
            <a:r>
              <a:rPr lang="en-US" b="1" dirty="0" smtClean="0"/>
              <a:t> of the commons</a:t>
            </a:r>
            <a:r>
              <a:rPr lang="tr-TR" b="1" dirty="0" smtClean="0"/>
              <a:t>)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Ortakların trajedisi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Ortakların trajedisi kavramı belli bir kaynağı paylaşan bireylerin bu kaynağı sağlama konusunda sadece kendi getirilerini en yükseğe çıkarmak üzere davrandıklarında sosyal optimum seviyeye ulaşılamayacağını ifade eder.</a:t>
            </a:r>
          </a:p>
          <a:p>
            <a:r>
              <a:rPr lang="tr-TR" dirty="0" smtClean="0"/>
              <a:t>Çünkü her birey ortak mal için katkıda bulunacağı </a:t>
            </a:r>
            <a:r>
              <a:rPr lang="tr-TR" dirty="0" smtClean="0"/>
              <a:t>bir </a:t>
            </a:r>
            <a:r>
              <a:rPr lang="tr-TR" dirty="0" smtClean="0"/>
              <a:t>liranın fazladan getireceği ortak mal miktarının bireye sağlayacağı </a:t>
            </a:r>
            <a:r>
              <a:rPr lang="tr-TR" dirty="0" smtClean="0"/>
              <a:t>ek fayda (marjinal fayda) bire </a:t>
            </a:r>
            <a:r>
              <a:rPr lang="tr-TR" dirty="0" smtClean="0"/>
              <a:t>eşit olana kadar katkı sağlar. Oysa sosyal optimum düzeyde, ortak mal tedariki için harcanacak </a:t>
            </a:r>
            <a:r>
              <a:rPr lang="tr-TR" dirty="0" smtClean="0"/>
              <a:t>bir </a:t>
            </a:r>
            <a:r>
              <a:rPr lang="tr-TR" dirty="0" smtClean="0"/>
              <a:t>liranın fazladan getireceği ortak </a:t>
            </a:r>
            <a:r>
              <a:rPr lang="tr-TR" dirty="0"/>
              <a:t>mal miktarının </a:t>
            </a:r>
            <a:r>
              <a:rPr lang="tr-TR" dirty="0" smtClean="0"/>
              <a:t>topluma sağlayacağı </a:t>
            </a:r>
            <a:r>
              <a:rPr lang="tr-TR" dirty="0" smtClean="0"/>
              <a:t>ek </a:t>
            </a:r>
            <a:r>
              <a:rPr lang="tr-TR" dirty="0" smtClean="0"/>
              <a:t>fayda </a:t>
            </a:r>
            <a:r>
              <a:rPr lang="tr-TR" dirty="0"/>
              <a:t>(marjinal fayda) bire </a:t>
            </a:r>
            <a:r>
              <a:rPr lang="tr-TR" dirty="0" smtClean="0"/>
              <a:t>eşit olmalıdır.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7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Ortakların trajedisi: 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200" dirty="0" smtClean="0"/>
              <a:t>Ortakların trajedisi kavramını şöyle bir örnekle gösterebiliriz.</a:t>
            </a:r>
          </a:p>
          <a:p>
            <a:pPr>
              <a:buNone/>
            </a:pPr>
            <a:r>
              <a:rPr lang="tr-TR" sz="2200" b="1" dirty="0" smtClean="0"/>
              <a:t>     n</a:t>
            </a:r>
            <a:r>
              <a:rPr lang="tr-TR" sz="2200" dirty="0" smtClean="0"/>
              <a:t> </a:t>
            </a:r>
            <a:r>
              <a:rPr lang="tr-TR" sz="2200" dirty="0" smtClean="0"/>
              <a:t>kişinin yaşadığı bir köyde bir mera yapılması planlanmaktadır. </a:t>
            </a:r>
            <a:endParaRPr lang="tr-TR" sz="2200" dirty="0" smtClean="0"/>
          </a:p>
          <a:p>
            <a:pPr>
              <a:buNone/>
            </a:pPr>
            <a:r>
              <a:rPr lang="tr-TR" sz="2200" dirty="0"/>
              <a:t> </a:t>
            </a:r>
            <a:r>
              <a:rPr lang="tr-TR" sz="2200" dirty="0" smtClean="0"/>
              <a:t>    </a:t>
            </a:r>
            <a:r>
              <a:rPr lang="tr-TR" sz="2200" dirty="0" smtClean="0"/>
              <a:t>Eğer </a:t>
            </a:r>
            <a:r>
              <a:rPr lang="tr-TR" sz="2200" b="1" dirty="0" smtClean="0"/>
              <a:t>x</a:t>
            </a:r>
            <a:r>
              <a:rPr lang="tr-TR" sz="2200" dirty="0" smtClean="0"/>
              <a:t> büyüklüğünde bir mera yapılırsa, her bir bireyin elde edeceği fayda aynı olup şöyle ifade edilmektedir.</a:t>
            </a:r>
          </a:p>
          <a:p>
            <a:pPr>
              <a:buNone/>
            </a:pPr>
            <a:endParaRPr lang="tr-TR" sz="2200" dirty="0" smtClean="0"/>
          </a:p>
          <a:p>
            <a:pPr>
              <a:buNone/>
            </a:pPr>
            <a:endParaRPr lang="tr-TR" sz="2200" dirty="0" smtClean="0"/>
          </a:p>
          <a:p>
            <a:pPr>
              <a:buNone/>
            </a:pPr>
            <a:r>
              <a:rPr lang="tr-TR" sz="2200" dirty="0" smtClean="0"/>
              <a:t> x büyüklüğünde bir mera yapmanın toplam maliyet maliyetini ise şu fonksiyon göstermektedir.</a:t>
            </a:r>
          </a:p>
          <a:p>
            <a:pPr>
              <a:buNone/>
            </a:pPr>
            <a:endParaRPr lang="tr-TR" sz="2200" dirty="0"/>
          </a:p>
          <a:p>
            <a:pPr>
              <a:buNone/>
            </a:pPr>
            <a:endParaRPr lang="tr-TR" sz="2200" dirty="0" smtClean="0"/>
          </a:p>
          <a:p>
            <a:pPr>
              <a:buNone/>
            </a:pPr>
            <a:r>
              <a:rPr lang="tr-TR" sz="2200" dirty="0" smtClean="0"/>
              <a:t>Yani, </a:t>
            </a:r>
            <a:r>
              <a:rPr lang="tr-TR" sz="2200" dirty="0" smtClean="0"/>
              <a:t>her bir birim mera yapmanın maliyeti aynı olup  </a:t>
            </a:r>
            <a:r>
              <a:rPr lang="tr-TR" sz="2200" b="1" dirty="0" err="1" smtClean="0"/>
              <a:t>m</a:t>
            </a:r>
            <a:r>
              <a:rPr lang="tr-TR" sz="2200" dirty="0" err="1" smtClean="0"/>
              <a:t>’e</a:t>
            </a:r>
            <a:r>
              <a:rPr lang="tr-TR" sz="2200" dirty="0" smtClean="0"/>
              <a:t> eşittir. </a:t>
            </a:r>
            <a:endParaRPr lang="tr-TR" sz="2200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5480" y="3068960"/>
            <a:ext cx="4353253" cy="428628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5480" y="4787753"/>
            <a:ext cx="4167217" cy="357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29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optimum mera seviyesi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Sosyal optimum mera seviyesini </a:t>
            </a:r>
            <a:r>
              <a:rPr lang="tr-TR" sz="2400" b="1" dirty="0" smtClean="0"/>
              <a:t>y</a:t>
            </a:r>
            <a:r>
              <a:rPr lang="tr-TR" sz="2400" dirty="0" smtClean="0"/>
              <a:t> gösteriyorsa, </a:t>
            </a:r>
            <a:r>
              <a:rPr lang="tr-TR" sz="2400" b="1" dirty="0" smtClean="0"/>
              <a:t>y</a:t>
            </a:r>
            <a:r>
              <a:rPr lang="tr-TR" sz="2400" dirty="0" smtClean="0"/>
              <a:t> tüm köylülerin faydaları toplamı ile </a:t>
            </a:r>
            <a:r>
              <a:rPr lang="tr-TR" sz="2400" b="1" dirty="0" smtClean="0"/>
              <a:t>y</a:t>
            </a:r>
            <a:r>
              <a:rPr lang="tr-TR" sz="2400" dirty="0" smtClean="0"/>
              <a:t> büyüklüğünde mera yapmanın toplam maliyeti arasındaki farkı en yükseğe çıkarmalıdır. 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2952088"/>
            <a:ext cx="2305860" cy="500066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3501830"/>
            <a:ext cx="3000395" cy="857256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6268" y="4482757"/>
            <a:ext cx="1380166" cy="759867"/>
          </a:xfrm>
          <a:prstGeom prst="rect">
            <a:avLst/>
          </a:prstGeom>
          <a:noFill/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768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1218" y="5398700"/>
            <a:ext cx="1255216" cy="862016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Bireysel katkı halinde yapılacak mera büyüklüğü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tr-TR" dirty="0" smtClean="0"/>
                  <a:t>Köyde yaşayanlardan mera yapımı için bağış toplansa ve her birey sadece kendi yapacağı bağış miktarını  belirlese, toplanan bağışlarla yapılacak mera büyüklüğü ne olur? </a:t>
                </a:r>
              </a:p>
              <a:p>
                <a:r>
                  <a:rPr lang="tr-TR" dirty="0" smtClean="0"/>
                  <a:t>Bu sorunun çözümü için oyun teorisinden ve oyun teorisinde kullanılan </a:t>
                </a:r>
                <a:r>
                  <a:rPr lang="tr-TR" dirty="0" err="1" smtClean="0"/>
                  <a:t>Nash</a:t>
                </a:r>
                <a:r>
                  <a:rPr lang="tr-TR" dirty="0" smtClean="0"/>
                  <a:t> dengesinden yardım alabiliriz.</a:t>
                </a:r>
              </a:p>
              <a:p>
                <a:r>
                  <a:rPr lang="tr-TR" b="1" dirty="0" smtClean="0"/>
                  <a:t>x</a:t>
                </a:r>
                <a:r>
                  <a:rPr lang="tr-TR" b="1" baseline="-25000" dirty="0" smtClean="0"/>
                  <a:t>i</a:t>
                </a:r>
                <a:r>
                  <a:rPr lang="tr-TR" dirty="0" smtClean="0"/>
                  <a:t>, </a:t>
                </a:r>
                <a:r>
                  <a:rPr lang="tr-TR" dirty="0" err="1" smtClean="0"/>
                  <a:t>i‘nci</a:t>
                </a:r>
                <a:r>
                  <a:rPr lang="tr-TR" dirty="0" smtClean="0"/>
                  <a:t> bireyin </a:t>
                </a:r>
                <a:r>
                  <a:rPr lang="tr-TR" dirty="0"/>
                  <a:t>y</a:t>
                </a:r>
                <a:r>
                  <a:rPr lang="tr-TR" dirty="0" smtClean="0"/>
                  <a:t>apacağı </a:t>
                </a:r>
                <a:r>
                  <a:rPr lang="tr-TR" dirty="0" err="1" smtClean="0"/>
                  <a:t>non</a:t>
                </a:r>
                <a:r>
                  <a:rPr lang="tr-TR" dirty="0" smtClean="0"/>
                  <a:t>-negatif bağışı gösterirse ve eğer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tr-TR" i="1"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tr-TR" i="1">
                            <a:latin typeface="Cambria Math" panose="02040503050406030204" pitchFamily="18" charset="0"/>
                          </a:rPr>
                          <m:t>, …, </m:t>
                        </m:r>
                        <m:sSubSup>
                          <m:sSub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tr-TR" i="1">
                            <a:latin typeface="Cambria Math" panose="02040503050406030204" pitchFamily="18" charset="0"/>
                          </a:rPr>
                          <m:t>,…, </m:t>
                        </m:r>
                        <m:sSubSup>
                          <m:sSub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e>
                    </m:d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Nash</a:t>
                </a:r>
                <a:r>
                  <a:rPr lang="tr-TR" dirty="0" smtClean="0"/>
                  <a:t> dengesindeki bağış miktarları ise her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1,2,…,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tr-TR" dirty="0" smtClean="0"/>
                  <a:t> için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tr-TR" i="1">
                          <a:latin typeface="Cambria Math" panose="02040503050406030204" pitchFamily="18" charset="0"/>
                        </a:rPr>
                        <m:t>∈</m:t>
                      </m:r>
                      <m:func>
                        <m:func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tr-T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b="0" i="1" smtClean="0">
                                      <a:latin typeface="Cambria Math" panose="02040503050406030204" pitchFamily="18" charset="0"/>
                                    </a:rPr>
                                    <m:t>{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sub>
                          </m:sSub>
                        </m:e>
                      </m:func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, …,</m:t>
                          </m:r>
                          <m:sSubSup>
                            <m:sSub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, </m:t>
                          </m:r>
                          <m:sSubSup>
                            <m:sSub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,…, </m:t>
                          </m:r>
                          <m:sSubSup>
                            <m:sSub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r>
                  <a:rPr lang="tr-TR" dirty="0"/>
                  <a:t> </a:t>
                </a:r>
                <a:r>
                  <a:rPr lang="tr-TR" dirty="0" smtClean="0"/>
                  <a:t>   olmalıdır</a:t>
                </a:r>
                <a:r>
                  <a:rPr lang="tr-TR" dirty="0" smtClean="0"/>
                  <a:t>.</a:t>
                </a: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9" t="-2830" r="-1852" b="-12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4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Nash</a:t>
            </a:r>
            <a:r>
              <a:rPr lang="tr-TR" sz="3600" dirty="0" smtClean="0"/>
              <a:t> </a:t>
            </a:r>
            <a:r>
              <a:rPr lang="tr-TR" sz="3600" dirty="0" smtClean="0"/>
              <a:t>dengesinde bağış miktarları</a:t>
            </a:r>
            <a:endParaRPr lang="tr-TR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4857403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+ …+</m:t>
                              </m:r>
                              <m:sSubSup>
                                <m:sSubSup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bSup>
                                <m:sSubSup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+…,+</m:t>
                              </m:r>
                              <m:sSubSup>
                                <m:sSubSup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rad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tr-TR" sz="30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tr-TR" sz="3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tr-TR" sz="3000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tr-TR" sz="3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tr-TR" sz="30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tr-TR" sz="3000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tr-TR" sz="30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5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500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tr-TR" sz="25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sz="25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rad>
                          <m:rad>
                            <m:radPr>
                              <m:degHide m:val="on"/>
                              <m:ctrlPr>
                                <a:rPr lang="tr-TR" sz="25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sz="25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sz="2500" i="1">
                                  <a:latin typeface="Cambria Math" panose="02040503050406030204" pitchFamily="18" charset="0"/>
                                </a:rPr>
                                <m:t>+ …+</m:t>
                              </m:r>
                              <m:sSubSup>
                                <m:sSubSupPr>
                                  <m:ctrlP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sz="25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</m:sSubSup>
                              <m:r>
                                <a:rPr lang="tr-TR" sz="2500" i="1"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bSup>
                                <m:sSubSupPr>
                                  <m:ctrlP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tr-TR" sz="2500" i="1">
                                  <a:latin typeface="Cambria Math" panose="02040503050406030204" pitchFamily="18" charset="0"/>
                                </a:rPr>
                                <m:t>+…,+</m:t>
                              </m:r>
                              <m:sSubSup>
                                <m:sSubSupPr>
                                  <m:ctrlP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tr-TR" sz="25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tr-TR" sz="2500" i="1">
                          <a:latin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tr-TR" sz="2500" dirty="0"/>
              </a:p>
              <a:p>
                <a:pPr marL="0" indent="0">
                  <a:buNone/>
                </a:pPr>
                <a:r>
                  <a:rPr lang="tr-TR" dirty="0" smtClean="0"/>
                  <a:t>Simetrik </a:t>
                </a:r>
                <a:r>
                  <a:rPr lang="tr-TR" dirty="0" err="1" smtClean="0"/>
                  <a:t>Nash</a:t>
                </a:r>
                <a:r>
                  <a:rPr lang="tr-TR" dirty="0" smtClean="0"/>
                  <a:t> dengesinde, yani,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tr-TR" i="1">
                        <a:latin typeface="Cambria Math" panose="02040503050406030204" pitchFamily="18" charset="0"/>
                      </a:rPr>
                      <m:t>=…=</m:t>
                    </m:r>
                    <m:sSubSup>
                      <m:sSub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tr-TR" i="1">
                        <a:latin typeface="Cambria Math" panose="02040503050406030204" pitchFamily="18" charset="0"/>
                      </a:rPr>
                      <m:t>≡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tr-TR" dirty="0" smtClean="0"/>
                  <a:t> ise: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rad>
                          <m:rad>
                            <m:radPr>
                              <m:degHide m:val="on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sSup>
                                <m:sSup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groupChr>
                            <m:groupChrPr>
                              <m:chr m:val="⇒"/>
                              <m:pos m:val="top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/>
                          </m:groupChr>
                        </m:e>
                      </m:box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𝑚𝑛</m:t>
                              </m:r>
                            </m:e>
                          </m:rad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𝑚𝑛</m:t>
                        </m:r>
                      </m:den>
                    </m:f>
                  </m:oMath>
                </a14:m>
                <a:r>
                  <a:rPr lang="tr-TR" dirty="0" smtClean="0"/>
                  <a:t>  olur.</a:t>
                </a: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4857403"/>
              </a:xfrm>
              <a:blipFill>
                <a:blip r:embed="rId2"/>
                <a:stretch>
                  <a:fillRect l="-963" b="-75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112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</p:spPr>
            <p:txBody>
              <a:bodyPr/>
              <a:lstStyle/>
              <a:p>
                <a:r>
                  <a:rPr lang="tr-TR" dirty="0" smtClean="0"/>
                  <a:t>Yani </a:t>
                </a:r>
                <a:r>
                  <a:rPr lang="tr-TR" dirty="0" err="1" smtClean="0"/>
                  <a:t>Nash</a:t>
                </a:r>
                <a:r>
                  <a:rPr lang="tr-TR" dirty="0" smtClean="0"/>
                  <a:t> dengesinde her birey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𝑚𝑛</m:t>
                        </m:r>
                      </m:den>
                    </m:f>
                  </m:oMath>
                </a14:m>
                <a:r>
                  <a:rPr lang="tr-TR" dirty="0" smtClean="0"/>
                  <a:t> kadar bağışta bulunur. </a:t>
                </a:r>
              </a:p>
              <a:p>
                <a:r>
                  <a:rPr lang="tr-TR" dirty="0" smtClean="0"/>
                  <a:t>Köyde n kişi olduğuna göre 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tr-TR" dirty="0" smtClean="0"/>
                  <a:t> kadar toplam bağış toplanır.</a:t>
                </a:r>
              </a:p>
              <a:p>
                <a:r>
                  <a:rPr lang="tr-TR" dirty="0" smtClean="0"/>
                  <a:t>Bir birim meranın maliyeti m olduğuna göre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 smtClean="0"/>
                  <a:t> büyüklüğünde mera yaptırılır.</a:t>
                </a:r>
              </a:p>
              <a:p>
                <a:endParaRPr lang="tr-TR" dirty="0" smtClean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  <a:blipFill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tr-TR" dirty="0" smtClean="0"/>
                  <a:t>Sosyal optimum mera büyüklüğünün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 </a:t>
                </a:r>
                <a:r>
                  <a:rPr lang="tr-TR" dirty="0" smtClean="0"/>
                  <a:t>olduğunu göstermiştik. </a:t>
                </a:r>
              </a:p>
              <a:p>
                <a:r>
                  <a:rPr lang="tr-TR" dirty="0" smtClean="0"/>
                  <a:t>Yani, bu örnekte mera </a:t>
                </a:r>
                <a:r>
                  <a:rPr lang="tr-TR" dirty="0" smtClean="0"/>
                  <a:t>bireylerin bağışlarıyla </a:t>
                </a:r>
                <a:r>
                  <a:rPr lang="tr-TR" dirty="0" smtClean="0"/>
                  <a:t>yaptırılırsa, </a:t>
                </a:r>
                <a:r>
                  <a:rPr lang="tr-TR" dirty="0" smtClean="0"/>
                  <a:t>sosyal optimum </a:t>
                </a:r>
                <a:r>
                  <a:rPr lang="tr-TR" dirty="0" smtClean="0"/>
                  <a:t>seviyenin </a:t>
                </a:r>
                <a:r>
                  <a:rPr lang="tr-TR" b="1" dirty="0" smtClean="0"/>
                  <a:t>n</a:t>
                </a:r>
                <a:r>
                  <a:rPr lang="tr-TR" b="1" baseline="30000" dirty="0" smtClean="0"/>
                  <a:t>2</a:t>
                </a:r>
                <a:r>
                  <a:rPr lang="tr-TR" dirty="0" smtClean="0"/>
                  <a:t>’de </a:t>
                </a:r>
                <a:r>
                  <a:rPr lang="tr-TR" dirty="0" smtClean="0"/>
                  <a:t>biri </a:t>
                </a:r>
                <a:r>
                  <a:rPr lang="tr-TR" dirty="0" smtClean="0"/>
                  <a:t>büyüklüğünde bir </a:t>
                </a:r>
                <a:r>
                  <a:rPr lang="tr-TR" dirty="0" smtClean="0"/>
                  <a:t>mera yaptırılmaktadır.</a:t>
                </a:r>
              </a:p>
              <a:p>
                <a:r>
                  <a:rPr lang="tr-TR" dirty="0" smtClean="0"/>
                  <a:t>Örneğin, köyde </a:t>
                </a:r>
                <a:r>
                  <a:rPr lang="tr-TR" b="1" dirty="0" smtClean="0"/>
                  <a:t>100</a:t>
                </a:r>
                <a:r>
                  <a:rPr lang="tr-TR" dirty="0" smtClean="0"/>
                  <a:t> kişi yaşıyorsa ve bir birim mera yaptırmanın </a:t>
                </a:r>
                <a:r>
                  <a:rPr lang="tr-TR" dirty="0" smtClean="0"/>
                  <a:t>maliyeti (m</a:t>
                </a:r>
                <a:r>
                  <a:rPr lang="tr-TR" dirty="0" smtClean="0"/>
                  <a:t>) 2 lira ise </a:t>
                </a:r>
                <a:r>
                  <a:rPr lang="tr-TR" b="1" dirty="0" smtClean="0"/>
                  <a:t>625 </a:t>
                </a:r>
                <a:r>
                  <a:rPr lang="tr-TR" dirty="0" smtClean="0"/>
                  <a:t>birim büyüklüğüne mera yaptırılması sosyal optimumdur.</a:t>
                </a:r>
              </a:p>
              <a:p>
                <a:pPr>
                  <a:lnSpc>
                    <a:spcPct val="120000"/>
                  </a:lnSpc>
                </a:pPr>
                <a:r>
                  <a:rPr lang="tr-TR" dirty="0" smtClean="0"/>
                  <a:t>Oysa bu durumda mera bireylerin bağışlarıyla yaptırılırsa, her birey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tr-T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𝟖𝟎𝟎</m:t>
                        </m:r>
                      </m:den>
                    </m:f>
                  </m:oMath>
                </a14:m>
                <a:r>
                  <a:rPr lang="tr-TR" dirty="0" smtClean="0"/>
                  <a:t> lira bağışta bulunur, toplam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𝒏𝒙</m:t>
                        </m:r>
                      </m:e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tr-T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tr-TR" dirty="0" smtClean="0"/>
                  <a:t> lira bağış toplanır 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tr-TR" b="1" dirty="0" smtClean="0"/>
                  <a:t> </a:t>
                </a:r>
                <a:r>
                  <a:rPr lang="tr-TR" dirty="0" smtClean="0"/>
                  <a:t> birim büyüklüğünde bir mera yaptırılır.</a:t>
                </a:r>
              </a:p>
              <a:p>
                <a:pPr>
                  <a:lnSpc>
                    <a:spcPct val="120000"/>
                  </a:lnSpc>
                </a:pPr>
                <a:r>
                  <a:rPr lang="tr-TR" dirty="0" smtClean="0"/>
                  <a:t>Yani bu durumda sosyal optimum mera büyüklüğü olan 625 birimin </a:t>
                </a:r>
                <a:r>
                  <a:rPr lang="tr-TR" i="1" dirty="0" smtClean="0"/>
                  <a:t>on binde biri </a:t>
                </a:r>
                <a:r>
                  <a:rPr lang="tr-TR" dirty="0" smtClean="0"/>
                  <a:t>kadar</a:t>
                </a:r>
                <a:r>
                  <a:rPr lang="tr-TR" dirty="0" smtClean="0"/>
                  <a:t> </a:t>
                </a:r>
                <a:r>
                  <a:rPr lang="tr-TR" dirty="0" smtClean="0"/>
                  <a:t>bir </a:t>
                </a:r>
                <a:r>
                  <a:rPr lang="tr-TR" smtClean="0"/>
                  <a:t>mera </a:t>
                </a:r>
                <a:r>
                  <a:rPr lang="tr-TR" smtClean="0"/>
                  <a:t>yaptırılmaktadır.</a:t>
                </a: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>
                <a:blip r:embed="rId2"/>
                <a:stretch>
                  <a:fillRect l="-1037" r="-111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261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Ofis Teması</vt:lpstr>
      <vt:lpstr>DERS 12</vt:lpstr>
      <vt:lpstr>Ortakların trajedisi</vt:lpstr>
      <vt:lpstr>Ortakların trajedisi: örnek</vt:lpstr>
      <vt:lpstr>Sosyal optimum mera seviyesi</vt:lpstr>
      <vt:lpstr>Bireysel katkı halinde yapılacak mera büyüklüğü</vt:lpstr>
      <vt:lpstr>Nash dengesinde bağış miktarları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10</dc:title>
  <dc:creator>Kadir</dc:creator>
  <cp:lastModifiedBy>kadir dogan</cp:lastModifiedBy>
  <cp:revision>30</cp:revision>
  <dcterms:created xsi:type="dcterms:W3CDTF">2018-12-11T09:22:25Z</dcterms:created>
  <dcterms:modified xsi:type="dcterms:W3CDTF">2018-12-18T11:21:13Z</dcterms:modified>
</cp:coreProperties>
</file>