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4"/>
  </p:notesMasterIdLst>
  <p:handoutMasterIdLst>
    <p:handoutMasterId r:id="rId15"/>
  </p:handoutMasterIdLst>
  <p:sldIdLst>
    <p:sldId id="285" r:id="rId5"/>
    <p:sldId id="264" r:id="rId6"/>
    <p:sldId id="257" r:id="rId7"/>
    <p:sldId id="262" r:id="rId8"/>
    <p:sldId id="258" r:id="rId9"/>
    <p:sldId id="259" r:id="rId10"/>
    <p:sldId id="263" r:id="rId11"/>
    <p:sldId id="261" r:id="rId12"/>
    <p:sldId id="260" r:id="rId13"/>
  </p:sldIdLst>
  <p:sldSz cx="12188825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CB432D-6BB3-4684-8EE9-2137F96216AF}" v="1" dt="2020-05-27T14:34:02.6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55" d="100"/>
          <a:sy n="55" d="100"/>
        </p:scale>
        <p:origin x="758" y="43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l Nur Gözüküçük" userId="c9e7c93c-5cb0-4c0e-8df3-2f019b03d73c" providerId="ADAL" clId="{5CCB432D-6BB3-4684-8EE9-2137F96216AF}"/>
    <pc:docChg chg="addSld modSld">
      <pc:chgData name="Hilal Nur Gözüküçük" userId="c9e7c93c-5cb0-4c0e-8df3-2f019b03d73c" providerId="ADAL" clId="{5CCB432D-6BB3-4684-8EE9-2137F96216AF}" dt="2020-05-27T14:34:02.618" v="0"/>
      <pc:docMkLst>
        <pc:docMk/>
      </pc:docMkLst>
      <pc:sldChg chg="add">
        <pc:chgData name="Hilal Nur Gözüküçük" userId="c9e7c93c-5cb0-4c0e-8df3-2f019b03d73c" providerId="ADAL" clId="{5CCB432D-6BB3-4684-8EE9-2137F96216AF}" dt="2020-05-27T14:34:02.618" v="0"/>
        <pc:sldMkLst>
          <pc:docMk/>
          <pc:sldMk cId="4043879305" sldId="2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01114579-D02A-4B51-B5DF-8EC449F77AC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C6074690-7256-4BB9-AC0F-97AEAE8CDEC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76792" y="1905003"/>
            <a:ext cx="9435241" cy="1625599"/>
          </a:xfrm>
        </p:spPr>
        <p:txBody>
          <a:bodyPr rtlCol="0">
            <a:normAutofit/>
          </a:bodyPr>
          <a:lstStyle>
            <a:lvl1pPr algn="ctr" rtl="0">
              <a:lnSpc>
                <a:spcPct val="90000"/>
              </a:lnSpc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82103" y="3657123"/>
            <a:ext cx="9429931" cy="991077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7" name="Grup 6"/>
          <p:cNvGrpSpPr/>
          <p:nvPr/>
        </p:nvGrpSpPr>
        <p:grpSpPr>
          <a:xfrm>
            <a:off x="1218882" y="1600200"/>
            <a:ext cx="9739746" cy="73152"/>
            <a:chOff x="914400" y="1200150"/>
            <a:chExt cx="7306712" cy="54864"/>
          </a:xfrm>
        </p:grpSpPr>
        <p:sp>
          <p:nvSpPr>
            <p:cNvPr id="8" name="Oval 7"/>
            <p:cNvSpPr/>
            <p:nvPr/>
          </p:nvSpPr>
          <p:spPr>
            <a:xfrm>
              <a:off x="8166248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14400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0" name="Grup 9"/>
            <p:cNvGrpSpPr/>
            <p:nvPr/>
          </p:nvGrpSpPr>
          <p:grpSpPr>
            <a:xfrm>
              <a:off x="1036847" y="12076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1" name="Düz Bağlayıcı 10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Düz Bağlayıcı 11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up 12"/>
          <p:cNvGrpSpPr/>
          <p:nvPr/>
        </p:nvGrpSpPr>
        <p:grpSpPr>
          <a:xfrm>
            <a:off x="1218882" y="4851400"/>
            <a:ext cx="9739746" cy="73152"/>
            <a:chOff x="914400" y="3638550"/>
            <a:chExt cx="7306712" cy="54864"/>
          </a:xfrm>
        </p:grpSpPr>
        <p:sp>
          <p:nvSpPr>
            <p:cNvPr id="14" name="Oval 13"/>
            <p:cNvSpPr/>
            <p:nvPr/>
          </p:nvSpPr>
          <p:spPr>
            <a:xfrm>
              <a:off x="8166248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914400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6" name="Grup 15"/>
            <p:cNvGrpSpPr/>
            <p:nvPr/>
          </p:nvGrpSpPr>
          <p:grpSpPr>
            <a:xfrm>
              <a:off x="1036847" y="36460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7" name="Düz Bağlayıcı 16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43764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322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834563" y="434975"/>
            <a:ext cx="1168400" cy="5661025"/>
          </a:xfrm>
        </p:spPr>
        <p:txBody>
          <a:bodyPr vert="eaVert"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17613" y="434975"/>
            <a:ext cx="8413750" cy="5661025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570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906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2030" y="990599"/>
            <a:ext cx="9344765" cy="2235203"/>
          </a:xfrm>
        </p:spPr>
        <p:txBody>
          <a:bodyPr rtlCol="0" anchor="b">
            <a:normAutofit/>
          </a:bodyPr>
          <a:lstStyle>
            <a:lvl1pPr algn="ctr" rtl="0">
              <a:lnSpc>
                <a:spcPct val="90000"/>
              </a:lnSpc>
              <a:defRPr sz="4800" b="0" cap="none" baseline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22030" y="3733800"/>
            <a:ext cx="9344765" cy="1219200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3" name="Grup 12"/>
          <p:cNvGrpSpPr/>
          <p:nvPr/>
        </p:nvGrpSpPr>
        <p:grpSpPr>
          <a:xfrm>
            <a:off x="3273781" y="3475736"/>
            <a:ext cx="5641265" cy="54864"/>
            <a:chOff x="2455975" y="2588441"/>
            <a:chExt cx="4232051" cy="41148"/>
          </a:xfrm>
        </p:grpSpPr>
        <p:sp>
          <p:nvSpPr>
            <p:cNvPr id="14" name="Oval 13"/>
            <p:cNvSpPr/>
            <p:nvPr/>
          </p:nvSpPr>
          <p:spPr>
            <a:xfrm>
              <a:off x="6642306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455975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grpSp>
          <p:nvGrpSpPr>
            <p:cNvPr id="16" name="Grup 15"/>
            <p:cNvGrpSpPr/>
            <p:nvPr/>
          </p:nvGrpSpPr>
          <p:grpSpPr>
            <a:xfrm>
              <a:off x="2563229" y="2594391"/>
              <a:ext cx="4023360" cy="29249"/>
              <a:chOff x="2550323" y="3458731"/>
              <a:chExt cx="4023360" cy="38998"/>
            </a:xfrm>
          </p:grpSpPr>
          <p:cxnSp>
            <p:nvCxnSpPr>
              <p:cNvPr id="17" name="Düz Bağlayıcı 16"/>
              <p:cNvCxnSpPr/>
              <p:nvPr/>
            </p:nvCxnSpPr>
            <p:spPr>
              <a:xfrm>
                <a:off x="2550323" y="3458731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2550323" y="3497729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55262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18883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5986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 baseline="0"/>
            </a:lvl8pPr>
            <a:lvl9pPr algn="l" rtl="0">
              <a:defRPr sz="1800"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077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22945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18883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00049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5986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258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593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8883" y="1803400"/>
            <a:ext cx="6602281" cy="4267201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 baseline="0"/>
            </a:lvl8pPr>
            <a:lvl9pPr algn="l" rtl="0">
              <a:defRPr sz="1600"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803400"/>
            <a:ext cx="2844060" cy="4267201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86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8" name="Dikdörtgen 7"/>
          <p:cNvSpPr/>
          <p:nvPr/>
        </p:nvSpPr>
        <p:spPr>
          <a:xfrm>
            <a:off x="1218883" y="1803400"/>
            <a:ext cx="660228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3" name="Resim Yer Tutucusu 2" descr="Resim eklemek için boş yer tutucu. Yer tutucuya tıklayın ve eklemek istediğiniz resmi seçin."/>
          <p:cNvSpPr>
            <a:spLocks noGrp="1"/>
          </p:cNvSpPr>
          <p:nvPr>
            <p:ph type="pic" idx="1"/>
          </p:nvPr>
        </p:nvSpPr>
        <p:spPr>
          <a:xfrm>
            <a:off x="1338739" y="1925320"/>
            <a:ext cx="6362567" cy="402336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tr-TR"/>
              <a:t>Resim eklemek için simgeye tıklayın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803401"/>
            <a:ext cx="2844060" cy="4165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505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sz="2400"/>
          </a:p>
        </p:txBody>
      </p:sp>
      <p:sp>
        <p:nvSpPr>
          <p:cNvPr id="8" name="Yuvarlatılmış Dikdörtgen 7"/>
          <p:cNvSpPr/>
          <p:nvPr/>
        </p:nvSpPr>
        <p:spPr>
          <a:xfrm>
            <a:off x="304721" y="301752"/>
            <a:ext cx="11579384" cy="6254496"/>
          </a:xfrm>
          <a:prstGeom prst="roundRect">
            <a:avLst>
              <a:gd name="adj" fmla="val 2341"/>
            </a:avLst>
          </a:prstGeom>
          <a:solidFill>
            <a:srgbClr val="FFFFFF"/>
          </a:solidFill>
          <a:ln>
            <a:noFill/>
          </a:ln>
          <a:effectLst>
            <a:innerShdw blurRad="508000">
              <a:srgbClr val="FFD14B">
                <a:alpha val="69804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18883" y="1803400"/>
            <a:ext cx="975106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218882" y="6172200"/>
            <a:ext cx="741487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836898" y="6172200"/>
            <a:ext cx="121888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58928" y="617220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722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53896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55648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5915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66090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ECAF71-7BD3-45DE-91FD-68A17C4E8D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691F82C-161A-493E-91CF-0F6625E96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387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302559-C5FF-4ACB-9C6F-5EF59B6AD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HUKUKUN KAYNAKLARI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21DEF6-6B37-446E-85E4-D384AE508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55448" indent="0">
              <a:buNone/>
            </a:pPr>
            <a:r>
              <a:rPr lang="tr-TR" dirty="0"/>
              <a:t>İç Hukukun Asıl Kaynakları</a:t>
            </a:r>
          </a:p>
          <a:p>
            <a:pPr marL="612648" indent="-457200">
              <a:buAutoNum type="arabicPeriod"/>
            </a:pPr>
            <a:r>
              <a:rPr lang="tr-TR" dirty="0"/>
              <a:t>Yazılı Kaynaklar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Anayasa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Kanunlar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Uluslararası </a:t>
            </a:r>
            <a:r>
              <a:rPr lang="tr-TR" dirty="0" err="1"/>
              <a:t>Andlaşmalar</a:t>
            </a:r>
            <a:endParaRPr lang="tr-TR" dirty="0"/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Olağanüstü Hal Cumhurbaşkanlığı Kararnameleri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Cumhurbaşkanlığı Kararnameleri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Yönetmelikler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Adsız Düzenleyici İşlemler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Bireysel İşlemler, Sözleşmeler vs.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Eski dönemden kalan </a:t>
            </a:r>
          </a:p>
          <a:p>
            <a:pPr marL="1216152" lvl="2" indent="-457200">
              <a:buFont typeface="+mj-lt"/>
              <a:buAutoNum type="romanLcPeriod"/>
            </a:pPr>
            <a:r>
              <a:rPr lang="tr-TR" dirty="0"/>
              <a:t>KHK</a:t>
            </a:r>
          </a:p>
          <a:p>
            <a:pPr marL="1216152" lvl="2" indent="-457200">
              <a:buFont typeface="+mj-lt"/>
              <a:buAutoNum type="romanLcPeriod"/>
            </a:pPr>
            <a:r>
              <a:rPr lang="tr-TR" dirty="0"/>
              <a:t>Tüzük</a:t>
            </a:r>
          </a:p>
          <a:p>
            <a:pPr marL="1216152" lvl="2" indent="-457200">
              <a:buFont typeface="+mj-lt"/>
              <a:buAutoNum type="romanLcPeriod"/>
            </a:pPr>
            <a:r>
              <a:rPr lang="tr-TR" dirty="0"/>
              <a:t>Bakanlar kurulu ve başbakanlık yönetmelikleri ve diğer düzenleyici işlemler</a:t>
            </a:r>
          </a:p>
          <a:p>
            <a:pPr marL="914400" lvl="1" indent="-457200">
              <a:buFont typeface="+mj-lt"/>
              <a:buAutoNum type="alphaLcPeriod"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493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44F729-7C40-46C0-98CA-455259592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HUKUKUN KAYNAKLARI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CC91A7-7121-4304-B328-1914D4D07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803400"/>
            <a:ext cx="9751060" cy="462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YAZISIZ KAYNAK: ÖRF VE ADET HUKUKU</a:t>
            </a:r>
          </a:p>
          <a:p>
            <a:r>
              <a:rPr lang="tr-TR" dirty="0"/>
              <a:t>Yazısızlık; örf ve adet hukuku kurallarının yazılı bir metinde yer almayışını ifade eder. Ancak bu kuralların da maddi bir varlığı vardır, bu da insanların dış dünyaya yansıyan davranışlarıdır. </a:t>
            </a:r>
          </a:p>
          <a:p>
            <a:r>
              <a:rPr lang="tr-TR" dirty="0"/>
              <a:t>Alelade örf ve adet hukuku kuralları, hukuk düzeni tarafından tanınmakla hukuk kaynağı haline gelir.</a:t>
            </a:r>
          </a:p>
        </p:txBody>
      </p:sp>
    </p:spTree>
    <p:extLst>
      <p:ext uri="{BB962C8B-B14F-4D97-AF65-F5344CB8AC3E}">
        <p14:creationId xmlns:p14="http://schemas.microsoft.com/office/powerpoint/2010/main" val="124126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E7E6A7-3F39-49A4-A0A6-D8DC98707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HUKUKUN KAYNAKLARI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0CA000-729E-42D8-AE37-FA9BE5294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Örf ve Adet Kurallarının Unsurları</a:t>
            </a:r>
          </a:p>
          <a:p>
            <a:r>
              <a:rPr lang="tr-TR" dirty="0"/>
              <a:t>Maddi unsur: Örf ve adet haline gelen davranışın eskiden beri tekrarlanması maddi unsuru oluşturur.</a:t>
            </a:r>
          </a:p>
          <a:p>
            <a:r>
              <a:rPr lang="tr-TR" dirty="0"/>
              <a:t>Manevi unsur: Tekrarlanan bir davranışın örf ve adet olarak kabulü için, bu davranışa uyulmasının zorunlu olduğu kanısı toplumda hakim olmalıdır.</a:t>
            </a:r>
          </a:p>
          <a:p>
            <a:r>
              <a:rPr lang="tr-TR" dirty="0"/>
              <a:t>Hukukilik: Kanunların yaptığı atfın, örf ve adeti </a:t>
            </a:r>
            <a:r>
              <a:rPr lang="tr-TR" dirty="0" err="1"/>
              <a:t>müeyyidelendirilmesiyle</a:t>
            </a:r>
            <a:r>
              <a:rPr lang="tr-TR" dirty="0"/>
              <a:t>  bu kurallar hukuki nitelik kazanır.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207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660AC9-B63F-42F6-81B9-1708184B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HUKUKUN KAYNAKLARI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ACBABC-7032-4997-AB06-EF65C7B37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YAZISIZ KAYNAK: ÖRF VE ADET HUKUKU</a:t>
            </a:r>
          </a:p>
          <a:p>
            <a:pPr marL="0" indent="0">
              <a:buNone/>
            </a:pPr>
            <a:r>
              <a:rPr lang="tr-TR" dirty="0"/>
              <a:t>Örf ve adet hukuku kuralları, toplum içinde uzun zamandan beri tekrarlanan ve toplumun kendisine uyulmasını zorunlu saydığı ve hukuk düzeninin kendisine atıfta bulunduğu ortak davranış kurallarıdır.</a:t>
            </a:r>
          </a:p>
          <a:p>
            <a:r>
              <a:rPr lang="tr-TR" dirty="0"/>
              <a:t>Genel nitelikli</a:t>
            </a:r>
          </a:p>
          <a:p>
            <a:r>
              <a:rPr lang="tr-TR" dirty="0"/>
              <a:t>Özel nitelikli</a:t>
            </a:r>
          </a:p>
          <a:p>
            <a:pPr marL="0" indent="0">
              <a:buNone/>
            </a:pPr>
            <a:r>
              <a:rPr lang="tr-TR" dirty="0" err="1"/>
              <a:t>Örn</a:t>
            </a:r>
            <a:r>
              <a:rPr lang="tr-TR" dirty="0"/>
              <a:t>.: yarıcılık</a:t>
            </a:r>
          </a:p>
        </p:txBody>
      </p:sp>
    </p:spTree>
    <p:extLst>
      <p:ext uri="{BB962C8B-B14F-4D97-AF65-F5344CB8AC3E}">
        <p14:creationId xmlns:p14="http://schemas.microsoft.com/office/powerpoint/2010/main" val="88303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1E9E59-7B87-48AA-9868-EF1A9FCCF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HUKUKUN KAYNAKLARI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51EF2D-CE2A-4ED9-BA0D-3C3E9CE62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803400"/>
            <a:ext cx="9751060" cy="457792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/>
              <a:t>YARDIMCI KAYNAKLAR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/>
              <a:t>Bilimsel Görüşler: Tartışmalı hukuki konulardaki, hukuk bilim adamlarının görüş ve kanaatleridir. Hakim, doktrinle bağlı değildir.</a:t>
            </a:r>
          </a:p>
          <a:p>
            <a:pPr marL="301752" lvl="1" indent="0">
              <a:lnSpc>
                <a:spcPct val="150000"/>
              </a:lnSpc>
              <a:buNone/>
            </a:pPr>
            <a:r>
              <a:rPr lang="tr-TR" dirty="0"/>
              <a:t>Doktrinde yalnızca mevzuat açıklamaları yapılmaz, eleştiriler ve öneriler de yer alır. Hakimler bu önerilerden,  özellikle «hakim görüş» ten karar verirken etkilenirler.</a:t>
            </a:r>
          </a:p>
          <a:p>
            <a:pPr marL="301752" lvl="1" indent="0">
              <a:lnSpc>
                <a:spcPct val="150000"/>
              </a:lnSpc>
              <a:buNone/>
            </a:pPr>
            <a:r>
              <a:rPr lang="tr-TR" dirty="0"/>
              <a:t>Şerhler, sistematik eserler, monografiler, makaleler, sempozyum ve kongre metinleri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078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3E06F2-7AC3-4649-B8D7-0A2B05797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HUKUKUN KAYNAKLARI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F46879-C07C-4262-9BBA-868F1CF92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tr-TR" dirty="0"/>
              <a:t>Yargısal Kararlar: İçtihat, mahkemelerin verdiği kararlardan çıkan hukuk kurallarıdır.</a:t>
            </a:r>
          </a:p>
          <a:p>
            <a:pPr marL="301752" lvl="1" indent="0">
              <a:lnSpc>
                <a:spcPct val="150000"/>
              </a:lnSpc>
              <a:buNone/>
            </a:pPr>
            <a:r>
              <a:rPr lang="tr-TR" dirty="0"/>
              <a:t>Kara Avrupası hukuk sisteminde içtihatlar bağlayıcı değildir. Bir mahkeme benzer olaylar hakkında farklı zamanlarda farklı kararlar verebilir. Ancak mahkemeler çoğunlukla, kendi kararlarını tekrarlama ve üst mahkeme kararlarını örnek alma eğilimindedirler.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166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E47EC2-ED56-4590-98D9-479F6DBEE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HUKUKUN KAYNAKLARI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A0354D-FCC6-4739-8763-D7294DF97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803400"/>
            <a:ext cx="9751060" cy="44339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İSTİSNA: İçtihadı Birleştirme Kararları</a:t>
            </a:r>
          </a:p>
          <a:p>
            <a:r>
              <a:rPr lang="tr-TR" dirty="0"/>
              <a:t>Yargıtay ve Danıştay Büyük Genel Kurulu tarafından verilir.</a:t>
            </a:r>
          </a:p>
          <a:p>
            <a:r>
              <a:rPr lang="tr-TR" dirty="0"/>
              <a:t>Alt mahkemeler açısından bağlayıcıdır.</a:t>
            </a:r>
          </a:p>
          <a:p>
            <a:r>
              <a:rPr lang="tr-TR" dirty="0"/>
              <a:t>Somut bir dava ve somut bir uyuşmazlıkla ilgili olmadığından, yargılama faaliyeti olarak kabul edilemeyeceği ifade edilmiştir.</a:t>
            </a:r>
          </a:p>
          <a:p>
            <a:r>
              <a:rPr lang="tr-TR" dirty="0"/>
              <a:t>Maddi anlamda yasama fonksiyonu icra eden bir işlem olarak görülmüş, kuvvetler ayrılığı ilkesine aykırılığı bakımından Anayasaya uygunluğu tartışılmıştır.</a:t>
            </a:r>
          </a:p>
          <a:p>
            <a:pPr marL="0" indent="0">
              <a:buNone/>
            </a:pPr>
            <a:r>
              <a:rPr lang="tr-TR" dirty="0"/>
              <a:t>İdare hukuku alanında ise, tedvin edilmemiş bir alan olduğundan yargısal içtihatlar ayrıca önem taşımaktadır. Bu hukuk alanı bakımından hukukun asıl kaynağı olarak kabul edilmektedir.</a:t>
            </a:r>
          </a:p>
        </p:txBody>
      </p:sp>
    </p:spTree>
    <p:extLst>
      <p:ext uri="{BB962C8B-B14F-4D97-AF65-F5344CB8AC3E}">
        <p14:creationId xmlns:p14="http://schemas.microsoft.com/office/powerpoint/2010/main" val="332661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49E6EE-288A-4792-AC0B-8905AE4A9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ULUSLARARASI HUKUKUN KAYNAKLARI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FB2E52-0272-4944-8EDA-638C6DB8E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tr-TR" dirty="0"/>
              <a:t>ULUSLARARASI HUKUKUN ASIL KAYNAKLARI</a:t>
            </a:r>
          </a:p>
          <a:p>
            <a:pPr marL="758952" lvl="1" indent="-457200">
              <a:buFont typeface="+mj-lt"/>
              <a:buAutoNum type="arabicPeriod"/>
            </a:pPr>
            <a:r>
              <a:rPr lang="tr-TR" dirty="0"/>
              <a:t>Yazılı Kaynaklar: Uluslararası </a:t>
            </a:r>
            <a:r>
              <a:rPr lang="tr-TR" dirty="0" err="1"/>
              <a:t>Andlaşmalar</a:t>
            </a:r>
            <a:r>
              <a:rPr lang="tr-TR" dirty="0"/>
              <a:t>; iki veya daha fazla devletin, belli bir hukuki sonuca yönelik karşılıklı irade açıklamalarıdır.</a:t>
            </a:r>
          </a:p>
          <a:p>
            <a:pPr marL="758952" lvl="1" indent="-457200">
              <a:buFont typeface="+mj-lt"/>
              <a:buAutoNum type="arabicPeriod"/>
            </a:pPr>
            <a:r>
              <a:rPr lang="tr-TR" dirty="0"/>
              <a:t>Yazısız Kaynaklar</a:t>
            </a:r>
          </a:p>
          <a:p>
            <a:pPr marL="1060704" lvl="2" indent="-457200">
              <a:buFont typeface="+mj-lt"/>
              <a:buAutoNum type="alphaLcPeriod"/>
            </a:pPr>
            <a:r>
              <a:rPr lang="tr-TR" dirty="0"/>
              <a:t>Uluslararası Teamül: Uluslararası hukuktaki örf ve adet kurallarıdır.</a:t>
            </a:r>
          </a:p>
          <a:p>
            <a:pPr marL="1060704" lvl="2" indent="-457200">
              <a:buFont typeface="+mj-lt"/>
              <a:buAutoNum type="alphaLcPeriod"/>
            </a:pPr>
            <a:r>
              <a:rPr lang="tr-TR" dirty="0"/>
              <a:t>Hukukun Genel İlkeleri: ahde vefa, kanuna karşı hile yasağı, devletin devamlılığı ilkesi, kesin hükme saygı, kendi davasında hakim olamama ilkesi, hakkaniyet ilkesi…</a:t>
            </a:r>
          </a:p>
          <a:p>
            <a:pPr marL="457200" indent="-457200">
              <a:buFont typeface="Arial" pitchFamily="34" charset="0"/>
              <a:buAutoNum type="alphaUcPeriod"/>
            </a:pPr>
            <a:r>
              <a:rPr lang="tr-TR" dirty="0"/>
              <a:t>ULUSLARARASI HUKUKUN YARDIMCI KAYNAKLARI</a:t>
            </a:r>
          </a:p>
          <a:p>
            <a:pPr marL="758952" lvl="1" indent="-457200">
              <a:buAutoNum type="arabicPeriod"/>
            </a:pPr>
            <a:r>
              <a:rPr lang="tr-TR" dirty="0"/>
              <a:t>Yargısal Kararlar: İçtihatlar</a:t>
            </a:r>
          </a:p>
          <a:p>
            <a:pPr marL="758952" lvl="1" indent="-457200">
              <a:buAutoNum type="arabicPeriod"/>
            </a:pPr>
            <a:r>
              <a:rPr lang="tr-TR" dirty="0"/>
              <a:t>Doktrin: En Vasıflı Kamucuların Öğretileri</a:t>
            </a:r>
          </a:p>
          <a:p>
            <a:pPr marL="457200" indent="-457200">
              <a:buAutoNum type="alphaU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153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taplar Klasik 16x9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6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/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801059.potx" id="{C5FD5170-17AC-4815-968A-FDC1AAB6E99D}" vid="{74C691A5-1550-4555-B870-169F3443F41D}"/>
    </a:ext>
  </a:extLst>
</a:theme>
</file>

<file path=ppt/theme/theme2.xml><?xml version="1.0" encoding="utf-8"?>
<a:theme xmlns:a="http://schemas.openxmlformats.org/drawingml/2006/main" name="Office Teması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D80E12-3BE9-4746-820E-FFB249F467F2}">
  <ds:schemaRefs>
    <ds:schemaRef ds:uri="560ef61b-03e2-46a8-aeae-79f8a710d1e9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DF03080-7EED-49DD-968C-8C0C187245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0466C1-BE66-4C28-AD93-14603406F2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Klasik kitap eğitim sunusu (geniş ekran)</Template>
  <TotalTime>47</TotalTime>
  <Words>498</Words>
  <Application>Microsoft Office PowerPoint</Application>
  <PresentationFormat>Özel</PresentationFormat>
  <Paragraphs>56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Constantia</vt:lpstr>
      <vt:lpstr>Kitaplar Klasik 16x9</vt:lpstr>
      <vt:lpstr>Hukuk Başlangıcı</vt:lpstr>
      <vt:lpstr>İÇ HUKUKUN KAYNAKLARI</vt:lpstr>
      <vt:lpstr>İÇ HUKUKUN KAYNAKLARI</vt:lpstr>
      <vt:lpstr>İÇ HUKUKUN KAYNAKLARI</vt:lpstr>
      <vt:lpstr>İÇ HUKUKUN KAYNAKLARI</vt:lpstr>
      <vt:lpstr>İÇ HUKUKUN KAYNAKLARI</vt:lpstr>
      <vt:lpstr>İÇ HUKUKUN KAYNAKLARI</vt:lpstr>
      <vt:lpstr>İÇ HUKUKUN KAYNAKLARI</vt:lpstr>
      <vt:lpstr>ULUSLARARASI HUKUKUN KAYNAKLARI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 HUKUKUN KAYNAKLARI</dc:title>
  <dc:creator>Hilal Nur Gözüküçük</dc:creator>
  <cp:lastModifiedBy>Hilal Nur Gözüküçük</cp:lastModifiedBy>
  <cp:revision>6</cp:revision>
  <dcterms:created xsi:type="dcterms:W3CDTF">2020-04-21T09:48:32Z</dcterms:created>
  <dcterms:modified xsi:type="dcterms:W3CDTF">2020-05-27T14:34:08Z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0x010100C6906DB4C1052743ACE33D6CA7F73AEA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