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64" r:id="rId6"/>
    <p:sldId id="257" r:id="rId7"/>
    <p:sldId id="262" r:id="rId8"/>
    <p:sldId id="258" r:id="rId9"/>
    <p:sldId id="259" r:id="rId10"/>
    <p:sldId id="263" r:id="rId11"/>
    <p:sldId id="261" r:id="rId12"/>
    <p:sldId id="260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CB432D-6BB3-4684-8EE9-2137F96216AF}" v="1" dt="2020-05-27T14:34:02.6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5CCB432D-6BB3-4684-8EE9-2137F96216AF}"/>
    <pc:docChg chg="addSld modSld">
      <pc:chgData name="Hilal Nur Gözüküçük" userId="c9e7c93c-5cb0-4c0e-8df3-2f019b03d73c" providerId="ADAL" clId="{5CCB432D-6BB3-4684-8EE9-2137F96216AF}" dt="2020-05-27T14:34:02.618" v="0"/>
      <pc:docMkLst>
        <pc:docMk/>
      </pc:docMkLst>
      <pc:sldChg chg="add">
        <pc:chgData name="Hilal Nur Gözüküçük" userId="c9e7c93c-5cb0-4c0e-8df3-2f019b03d73c" providerId="ADAL" clId="{5CCB432D-6BB3-4684-8EE9-2137F96216AF}" dt="2020-05-27T14:34:02.618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302559-C5FF-4ACB-9C6F-5EF59B6A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21DEF6-6B37-446E-85E4-D384AE508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55448" indent="0">
              <a:buNone/>
            </a:pPr>
            <a:r>
              <a:rPr lang="tr-TR" dirty="0"/>
              <a:t>İç Hukukun Asıl Kaynakları</a:t>
            </a:r>
          </a:p>
          <a:p>
            <a:pPr marL="612648" indent="-457200">
              <a:buAutoNum type="arabicPeriod"/>
            </a:pPr>
            <a:r>
              <a:rPr lang="tr-TR" dirty="0"/>
              <a:t>Yazılı Kaynaklar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Anayasa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Kanunlar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Uluslararası </a:t>
            </a:r>
            <a:r>
              <a:rPr lang="tr-TR" dirty="0" err="1"/>
              <a:t>Andlaşmalar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Olağanüstü Hal Cumhurbaşkanlığı Kararnameleri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Cumhurbaşkanlığı Kararnameleri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Yönetmelikler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Adsız Düzenleyici İşlemler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Bireysel İşlemler, Sözleşmeler vs.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Eski dönemden kalan 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KHK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Tüzük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Bakanlar kurulu ve başbakanlık yönetmelikleri ve diğer düzenleyici işlemler</a:t>
            </a:r>
          </a:p>
          <a:p>
            <a:pPr marL="914400" lvl="1" indent="-457200">
              <a:buFont typeface="+mj-lt"/>
              <a:buAutoNum type="alphaL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93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44F729-7C40-46C0-98CA-455259592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CC91A7-7121-4304-B328-1914D4D07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YAZISIZ KAYNAK: ÖRF VE ADET HUKUKU</a:t>
            </a:r>
          </a:p>
          <a:p>
            <a:r>
              <a:rPr lang="tr-TR" dirty="0"/>
              <a:t>Yazısızlık; örf ve adet hukuku kurallarının yazılı bir metinde yer almayışını ifade eder. Ancak bu kuralların da maddi bir varlığı vardır, bu da insanların dış dünyaya yansıyan davranışlarıdır. </a:t>
            </a:r>
          </a:p>
          <a:p>
            <a:r>
              <a:rPr lang="tr-TR" dirty="0"/>
              <a:t>Alelade örf ve adet hukuku kuralları, hukuk düzeni tarafından tanınmakla hukuk kaynağı haline gelir.</a:t>
            </a:r>
          </a:p>
        </p:txBody>
      </p:sp>
    </p:spTree>
    <p:extLst>
      <p:ext uri="{BB962C8B-B14F-4D97-AF65-F5344CB8AC3E}">
        <p14:creationId xmlns:p14="http://schemas.microsoft.com/office/powerpoint/2010/main" val="124126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7E6A7-3F39-49A4-A0A6-D8DC98707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0CA000-729E-42D8-AE37-FA9BE5294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Örf ve Adet Kurallarının Unsurları</a:t>
            </a:r>
          </a:p>
          <a:p>
            <a:r>
              <a:rPr lang="tr-TR" dirty="0"/>
              <a:t>Maddi unsur: Örf ve adet haline gelen davranışın eskiden beri tekrarlanması maddi unsuru oluşturur.</a:t>
            </a:r>
          </a:p>
          <a:p>
            <a:r>
              <a:rPr lang="tr-TR" dirty="0"/>
              <a:t>Manevi unsur: Tekrarlanan bir davranışın örf ve adet olarak kabulü için, bu davranışa uyulmasının zorunlu olduğu kanısı toplumda hakim olmalıdır.</a:t>
            </a:r>
          </a:p>
          <a:p>
            <a:r>
              <a:rPr lang="tr-TR" dirty="0"/>
              <a:t>Hukukilik: Kanunların yaptığı atfın, örf ve adeti </a:t>
            </a:r>
            <a:r>
              <a:rPr lang="tr-TR" dirty="0" err="1"/>
              <a:t>müeyyidelendirilmesiyle</a:t>
            </a:r>
            <a:r>
              <a:rPr lang="tr-TR" dirty="0"/>
              <a:t>  bu kurallar hukuki nitelik kazanır.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207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660AC9-B63F-42F6-81B9-1708184B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ACBABC-7032-4997-AB06-EF65C7B37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YAZISIZ KAYNAK: ÖRF VE ADET HUKUKU</a:t>
            </a:r>
          </a:p>
          <a:p>
            <a:pPr marL="0" indent="0">
              <a:buNone/>
            </a:pPr>
            <a:r>
              <a:rPr lang="tr-TR" dirty="0"/>
              <a:t>Örf ve adet hukuku kuralları, toplum içinde uzun zamandan beri tekrarlanan ve toplumun kendisine uyulmasını zorunlu saydığı ve hukuk düzeninin kendisine atıfta bulunduğu ortak davranış kurallarıdır.</a:t>
            </a:r>
          </a:p>
          <a:p>
            <a:r>
              <a:rPr lang="tr-TR" dirty="0"/>
              <a:t>Genel nitelikli</a:t>
            </a:r>
          </a:p>
          <a:p>
            <a:r>
              <a:rPr lang="tr-TR" dirty="0"/>
              <a:t>Özel nitelikli</a:t>
            </a:r>
          </a:p>
          <a:p>
            <a:pPr marL="0" indent="0">
              <a:buNone/>
            </a:pPr>
            <a:r>
              <a:rPr lang="tr-TR" dirty="0" err="1"/>
              <a:t>Örn</a:t>
            </a:r>
            <a:r>
              <a:rPr lang="tr-TR" dirty="0"/>
              <a:t>.: yarıcılık</a:t>
            </a:r>
          </a:p>
        </p:txBody>
      </p:sp>
    </p:spTree>
    <p:extLst>
      <p:ext uri="{BB962C8B-B14F-4D97-AF65-F5344CB8AC3E}">
        <p14:creationId xmlns:p14="http://schemas.microsoft.com/office/powerpoint/2010/main" val="88303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E9E59-7B87-48AA-9868-EF1A9FCCF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51EF2D-CE2A-4ED9-BA0D-3C3E9CE62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5779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YARDIMCI KAYNAKLAR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Bilimsel Görüşler: Tartışmalı hukuki konulardaki, hukuk bilim adamlarının görüş ve kanaatleridir. Hakim, doktrinle bağlı değildir.</a:t>
            </a:r>
          </a:p>
          <a:p>
            <a:pPr marL="301752" lvl="1" indent="0">
              <a:lnSpc>
                <a:spcPct val="150000"/>
              </a:lnSpc>
              <a:buNone/>
            </a:pPr>
            <a:r>
              <a:rPr lang="tr-TR" dirty="0"/>
              <a:t>Doktrinde yalnızca mevzuat açıklamaları yapılmaz, eleştiriler ve öneriler de yer alır. Hakimler bu önerilerden,  özellikle «hakim görüş» ten karar verirken etkilenirler.</a:t>
            </a:r>
          </a:p>
          <a:p>
            <a:pPr marL="301752" lvl="1" indent="0">
              <a:lnSpc>
                <a:spcPct val="150000"/>
              </a:lnSpc>
              <a:buNone/>
            </a:pPr>
            <a:r>
              <a:rPr lang="tr-TR" dirty="0"/>
              <a:t>Şerhler, sistematik eserler, monografiler, makaleler, sempozyum ve kongre metinleri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3E06F2-7AC3-4649-B8D7-0A2B05797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46879-C07C-4262-9BBA-868F1CF92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tr-TR" dirty="0"/>
              <a:t>Yargısal Kararlar: İçtihat, mahkemelerin verdiği kararlardan çıkan hukuk kurallarıdır.</a:t>
            </a:r>
          </a:p>
          <a:p>
            <a:pPr marL="301752" lvl="1" indent="0">
              <a:lnSpc>
                <a:spcPct val="150000"/>
              </a:lnSpc>
              <a:buNone/>
            </a:pPr>
            <a:r>
              <a:rPr lang="tr-TR" dirty="0"/>
              <a:t>Kara Avrupası hukuk sisteminde içtihatlar bağlayıcı değildir. Bir mahkeme benzer olaylar hakkında farklı zamanlarda farklı kararlar verebilir. Ancak mahkemeler çoğunlukla, kendi kararlarını tekrarlama ve üst mahkeme kararlarını örnek alma eğilimindedirler.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66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E47EC2-ED56-4590-98D9-479F6DBEE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A0354D-FCC6-4739-8763-D7294DF97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4339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İSTİSNA: İçtihadı Birleştirme Kararları</a:t>
            </a:r>
          </a:p>
          <a:p>
            <a:r>
              <a:rPr lang="tr-TR" dirty="0"/>
              <a:t>Yargıtay ve Danıştay Büyük Genel Kurulu tarafından verilir.</a:t>
            </a:r>
          </a:p>
          <a:p>
            <a:r>
              <a:rPr lang="tr-TR" dirty="0"/>
              <a:t>Alt mahkemeler açısından bağlayıcıdır.</a:t>
            </a:r>
          </a:p>
          <a:p>
            <a:r>
              <a:rPr lang="tr-TR" dirty="0"/>
              <a:t>Somut bir dava ve somut bir uyuşmazlıkla ilgili olmadığından, yargılama faaliyeti olarak kabul edilemeyeceği ifade edilmiştir.</a:t>
            </a:r>
          </a:p>
          <a:p>
            <a:r>
              <a:rPr lang="tr-TR" dirty="0"/>
              <a:t>Maddi anlamda yasama fonksiyonu icra eden bir işlem olarak görülmüş, kuvvetler ayrılığı ilkesine aykırılığı bakımından Anayasaya uygunluğu tartışılmıştır.</a:t>
            </a:r>
          </a:p>
          <a:p>
            <a:pPr marL="0" indent="0">
              <a:buNone/>
            </a:pPr>
            <a:r>
              <a:rPr lang="tr-TR" dirty="0"/>
              <a:t>İdare hukuku alanında ise, tedvin edilmemiş bir alan olduğundan yargısal içtihatlar ayrıca önem taşımaktadır. Bu hukuk alanı bakımından hukukun asıl kaynağı olarak 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332661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49E6EE-288A-4792-AC0B-8905AE4A9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ULUSLARARASI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FB2E52-0272-4944-8EDA-638C6DB8E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UcPeriod"/>
            </a:pPr>
            <a:r>
              <a:rPr lang="tr-TR" dirty="0"/>
              <a:t>ULUSLARARASI HUKUKUN ASIL KAYNAKLARI</a:t>
            </a:r>
          </a:p>
          <a:p>
            <a:pPr marL="758952" lvl="1" indent="-457200">
              <a:buFont typeface="+mj-lt"/>
              <a:buAutoNum type="arabicPeriod"/>
            </a:pPr>
            <a:r>
              <a:rPr lang="tr-TR" dirty="0"/>
              <a:t>Yazılı Kaynaklar: Uluslararası </a:t>
            </a:r>
            <a:r>
              <a:rPr lang="tr-TR" dirty="0" err="1"/>
              <a:t>Andlaşmalar</a:t>
            </a:r>
            <a:r>
              <a:rPr lang="tr-TR" dirty="0"/>
              <a:t>; iki veya daha fazla devletin, belli bir hukuki sonuca yönelik karşılıklı irade açıklamalarıdır.</a:t>
            </a:r>
          </a:p>
          <a:p>
            <a:pPr marL="758952" lvl="1" indent="-457200">
              <a:buFont typeface="+mj-lt"/>
              <a:buAutoNum type="arabicPeriod"/>
            </a:pPr>
            <a:r>
              <a:rPr lang="tr-TR" dirty="0"/>
              <a:t>Yazısız Kaynaklar</a:t>
            </a:r>
          </a:p>
          <a:p>
            <a:pPr marL="1060704" lvl="2" indent="-457200">
              <a:buFont typeface="+mj-lt"/>
              <a:buAutoNum type="alphaLcPeriod"/>
            </a:pPr>
            <a:r>
              <a:rPr lang="tr-TR" dirty="0"/>
              <a:t>Uluslararası Teamül: Uluslararası hukuktaki örf ve adet kurallarıdır.</a:t>
            </a:r>
          </a:p>
          <a:p>
            <a:pPr marL="1060704" lvl="2" indent="-457200">
              <a:buFont typeface="+mj-lt"/>
              <a:buAutoNum type="alphaLcPeriod"/>
            </a:pPr>
            <a:r>
              <a:rPr lang="tr-TR" dirty="0"/>
              <a:t>Hukukun Genel İlkeleri: ahde vefa, kanuna karşı hile yasağı, devletin devamlılığı ilkesi, kesin hükme saygı, kendi davasında hakim olamama ilkesi, hakkaniyet ilkesi…</a:t>
            </a:r>
          </a:p>
          <a:p>
            <a:pPr marL="457200" indent="-457200">
              <a:buFont typeface="Arial" pitchFamily="34" charset="0"/>
              <a:buAutoNum type="alphaUcPeriod"/>
            </a:pPr>
            <a:r>
              <a:rPr lang="tr-TR" dirty="0"/>
              <a:t>ULUSLARARASI HUKUKUN YARDIMCI KAYNAKLARI</a:t>
            </a:r>
          </a:p>
          <a:p>
            <a:pPr marL="758952" lvl="1" indent="-457200">
              <a:buAutoNum type="arabicPeriod"/>
            </a:pPr>
            <a:r>
              <a:rPr lang="tr-TR" dirty="0"/>
              <a:t>Yargısal Kararlar: İçtihatlar</a:t>
            </a:r>
          </a:p>
          <a:p>
            <a:pPr marL="758952" lvl="1" indent="-457200">
              <a:buAutoNum type="arabicPeriod"/>
            </a:pPr>
            <a:r>
              <a:rPr lang="tr-TR" dirty="0"/>
              <a:t>Doktrin: En Vasıflı Kamucuların Öğretileri</a:t>
            </a:r>
          </a:p>
          <a:p>
            <a:pPr marL="457200" indent="-457200">
              <a:buAutoNum type="alphaU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153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D80E12-3BE9-4746-820E-FFB249F467F2}">
  <ds:schemaRefs>
    <ds:schemaRef ds:uri="560ef61b-03e2-46a8-aeae-79f8a710d1e9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DF03080-7EED-49DD-968C-8C0C187245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0466C1-BE66-4C28-AD93-14603406F2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47</TotalTime>
  <Words>498</Words>
  <Application>Microsoft Office PowerPoint</Application>
  <PresentationFormat>Özel</PresentationFormat>
  <Paragraphs>56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İÇ HUKUKUN KAYNAKLARI</vt:lpstr>
      <vt:lpstr>İÇ HUKUKUN KAYNAKLARI</vt:lpstr>
      <vt:lpstr>İÇ HUKUKUN KAYNAKLARI</vt:lpstr>
      <vt:lpstr>İÇ HUKUKUN KAYNAKLARI</vt:lpstr>
      <vt:lpstr>İÇ HUKUKUN KAYNAKLARI</vt:lpstr>
      <vt:lpstr>İÇ HUKUKUN KAYNAKLARI</vt:lpstr>
      <vt:lpstr>İÇ HUKUKUN KAYNAKLARI</vt:lpstr>
      <vt:lpstr>ULUSLARARASI HUKUKUN KAYNAKLARI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 HUKUKUN KAYNAKLARI</dc:title>
  <dc:creator>Hilal Nur Gözüküçük</dc:creator>
  <cp:lastModifiedBy>Hilal Nur Gözüküçük</cp:lastModifiedBy>
  <cp:revision>6</cp:revision>
  <dcterms:created xsi:type="dcterms:W3CDTF">2020-04-21T09:48:32Z</dcterms:created>
  <dcterms:modified xsi:type="dcterms:W3CDTF">2020-05-27T14:34:08Z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