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3" r:id="rId10"/>
    <p:sldId id="266" r:id="rId11"/>
    <p:sldId id="264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1A636-1796-4FCB-8C1C-F68CC4ED7B26}" type="datetimeFigureOut">
              <a:rPr lang="tr-TR" smtClean="0"/>
              <a:t>08.09.2019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FC172-27D9-4FE1-87F1-B737124687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5381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1A636-1796-4FCB-8C1C-F68CC4ED7B26}" type="datetimeFigureOut">
              <a:rPr lang="tr-TR" smtClean="0"/>
              <a:t>08.09.2019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FC172-27D9-4FE1-87F1-B737124687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2364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1A636-1796-4FCB-8C1C-F68CC4ED7B26}" type="datetimeFigureOut">
              <a:rPr lang="tr-TR" smtClean="0"/>
              <a:t>08.09.2019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FC172-27D9-4FE1-87F1-B737124687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6394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1A636-1796-4FCB-8C1C-F68CC4ED7B26}" type="datetimeFigureOut">
              <a:rPr lang="tr-TR" smtClean="0"/>
              <a:t>08.09.2019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FC172-27D9-4FE1-87F1-B737124687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4310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1A636-1796-4FCB-8C1C-F68CC4ED7B26}" type="datetimeFigureOut">
              <a:rPr lang="tr-TR" smtClean="0"/>
              <a:t>08.09.2019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FC172-27D9-4FE1-87F1-B737124687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1978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1A636-1796-4FCB-8C1C-F68CC4ED7B26}" type="datetimeFigureOut">
              <a:rPr lang="tr-TR" smtClean="0"/>
              <a:t>08.09.2019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FC172-27D9-4FE1-87F1-B737124687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5462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1A636-1796-4FCB-8C1C-F68CC4ED7B26}" type="datetimeFigureOut">
              <a:rPr lang="tr-TR" smtClean="0"/>
              <a:t>08.09.2019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FC172-27D9-4FE1-87F1-B737124687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4361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1A636-1796-4FCB-8C1C-F68CC4ED7B26}" type="datetimeFigureOut">
              <a:rPr lang="tr-TR" smtClean="0"/>
              <a:t>08.09.2019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FC172-27D9-4FE1-87F1-B737124687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18373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1A636-1796-4FCB-8C1C-F68CC4ED7B26}" type="datetimeFigureOut">
              <a:rPr lang="tr-TR" smtClean="0"/>
              <a:t>08.09.2019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FC172-27D9-4FE1-87F1-B737124687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3002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1A636-1796-4FCB-8C1C-F68CC4ED7B26}" type="datetimeFigureOut">
              <a:rPr lang="tr-TR" smtClean="0"/>
              <a:t>08.09.2019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FC172-27D9-4FE1-87F1-B737124687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5187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1A636-1796-4FCB-8C1C-F68CC4ED7B26}" type="datetimeFigureOut">
              <a:rPr lang="tr-TR" smtClean="0"/>
              <a:t>08.09.2019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FC172-27D9-4FE1-87F1-B737124687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7428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D1A636-1796-4FCB-8C1C-F68CC4ED7B26}" type="datetimeFigureOut">
              <a:rPr lang="tr-TR" smtClean="0"/>
              <a:t>08.09.2019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8FC172-27D9-4FE1-87F1-B737124687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124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Psikiyatride </a:t>
            </a:r>
            <a:r>
              <a:rPr lang="tr-TR" sz="3600" dirty="0" err="1" smtClean="0"/>
              <a:t>Anamnez</a:t>
            </a:r>
            <a:endParaRPr lang="tr-TR" sz="36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58355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Tıbbi öykü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Hastalıklar</a:t>
            </a:r>
          </a:p>
          <a:p>
            <a:r>
              <a:rPr lang="tr-TR" dirty="0" smtClean="0"/>
              <a:t>Cerrahi müdahale</a:t>
            </a:r>
          </a:p>
          <a:p>
            <a:r>
              <a:rPr lang="tr-TR" dirty="0" smtClean="0"/>
              <a:t>Travma</a:t>
            </a:r>
          </a:p>
          <a:p>
            <a:r>
              <a:rPr lang="tr-TR" dirty="0" smtClean="0"/>
              <a:t>Aldığı ilaçlar-dozları</a:t>
            </a:r>
          </a:p>
          <a:p>
            <a:r>
              <a:rPr lang="tr-TR" dirty="0" smtClean="0"/>
              <a:t>Alkol- sigara madde kullanımı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984483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Soygeçmiş</a:t>
            </a:r>
            <a:r>
              <a:rPr lang="en-US" dirty="0" smtClean="0"/>
              <a:t>:</a:t>
            </a:r>
            <a:br>
              <a:rPr lang="en-US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Clr>
                <a:srgbClr val="FFFF66"/>
              </a:buClr>
              <a:buFont typeface="Wingdings" panose="05000000000000000000" pitchFamily="2" charset="2"/>
              <a:buChar char="Ø"/>
              <a:defRPr/>
            </a:pPr>
            <a:r>
              <a:rPr lang="en-US" dirty="0" smtClean="0"/>
              <a:t>Anne </a:t>
            </a:r>
            <a:r>
              <a:rPr lang="en-US" dirty="0"/>
              <a:t>– Baba</a:t>
            </a:r>
            <a:r>
              <a:rPr lang="tr-TR" dirty="0"/>
              <a:t>,</a:t>
            </a:r>
          </a:p>
          <a:p>
            <a:pPr lvl="1">
              <a:buClr>
                <a:srgbClr val="FFFF66"/>
              </a:buClr>
              <a:buFont typeface="Wingdings" panose="05000000000000000000" pitchFamily="2" charset="2"/>
              <a:buChar char="Ø"/>
              <a:defRPr/>
            </a:pPr>
            <a:r>
              <a:rPr lang="en-US" dirty="0" err="1"/>
              <a:t>Kardeşler</a:t>
            </a:r>
            <a:endParaRPr lang="en-US" dirty="0"/>
          </a:p>
          <a:p>
            <a:pPr lvl="1">
              <a:buClr>
                <a:srgbClr val="FFFF66"/>
              </a:buClr>
              <a:buFont typeface="Wingdings" panose="05000000000000000000" pitchFamily="2" charset="2"/>
              <a:buChar char="Ø"/>
              <a:defRPr/>
            </a:pPr>
            <a:r>
              <a:rPr lang="en-US" dirty="0" err="1" smtClean="0"/>
              <a:t>Çocuklar</a:t>
            </a:r>
            <a:endParaRPr lang="tr-TR" dirty="0" smtClean="0"/>
          </a:p>
          <a:p>
            <a:r>
              <a:rPr lang="tr-TR" sz="2400" dirty="0" smtClean="0"/>
              <a:t>Ebeveynlerin-Kardeşlerin  – Eşin-Çocukların Yaşı- Mesleği, nasıl bir insan oldukları ve hasta ile ilişkileri</a:t>
            </a:r>
          </a:p>
          <a:p>
            <a:r>
              <a:rPr lang="tr-TR" sz="2400" dirty="0" smtClean="0"/>
              <a:t>1-2 derece akrabalarda Ruhsal hastalık, intihar, alkol- madde hastaneye yatış öyküsü</a:t>
            </a:r>
          </a:p>
          <a:p>
            <a:r>
              <a:rPr lang="tr-TR" sz="2400" dirty="0" smtClean="0"/>
              <a:t>Bilinmesi gereken olay , </a:t>
            </a:r>
            <a:r>
              <a:rPr lang="tr-TR" sz="2400" dirty="0" err="1" smtClean="0"/>
              <a:t>sosyo</a:t>
            </a:r>
            <a:r>
              <a:rPr lang="tr-TR" sz="2400" dirty="0" smtClean="0"/>
              <a:t>- kültürel özellik</a:t>
            </a:r>
          </a:p>
          <a:p>
            <a:endParaRPr lang="tr-TR" smtClean="0"/>
          </a:p>
          <a:p>
            <a:pPr lvl="1">
              <a:buClr>
                <a:srgbClr val="FFFF66"/>
              </a:buClr>
              <a:buFont typeface="Wingdings" panose="05000000000000000000" pitchFamily="2" charset="2"/>
              <a:buChar char="Ø"/>
              <a:defRPr/>
            </a:pPr>
            <a:endParaRPr lang="en-US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594518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Psikiyatride </a:t>
            </a:r>
            <a:r>
              <a:rPr lang="tr-TR" dirty="0" err="1" smtClean="0"/>
              <a:t>anamnez</a:t>
            </a:r>
            <a:r>
              <a:rPr lang="tr-TR" dirty="0" smtClean="0"/>
              <a:t> ve muayenenin bir amacı tanı koyup tedavi planı oluşturmaksa diğer amaç  ise yapılanların yazılı ve kalıcı kaydını oluşturmaktır</a:t>
            </a:r>
          </a:p>
          <a:p>
            <a:r>
              <a:rPr lang="tr-TR" dirty="0" smtClean="0"/>
              <a:t>Bu kayıt standart ve anlaşılır olmalıdır ki hem hekime sonraki </a:t>
            </a:r>
            <a:r>
              <a:rPr lang="tr-TR" dirty="0" err="1" smtClean="0"/>
              <a:t>muayenelri</a:t>
            </a:r>
            <a:r>
              <a:rPr lang="tr-TR" dirty="0" smtClean="0"/>
              <a:t> için hatırlatıcı olsun hem de takipte hekim değişse bile devamlılık sağlansın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52147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İlk görüşme hasta ile bağ kurma ve tedavi olacağına dair ümit aşılanması açısından da tedavi edici etkisi vardır</a:t>
            </a:r>
          </a:p>
          <a:p>
            <a:r>
              <a:rPr lang="tr-TR" dirty="0"/>
              <a:t>Hastalığın türüne göre ( </a:t>
            </a:r>
            <a:r>
              <a:rPr lang="tr-TR" dirty="0" err="1"/>
              <a:t>anksiyete</a:t>
            </a:r>
            <a:r>
              <a:rPr lang="tr-TR" dirty="0"/>
              <a:t> bozuklukları, depresyon….) sadece hastadan tüm hastalık öyküsü alınıp görüşme de başarı ile  tamamlanabileceği gibi</a:t>
            </a:r>
          </a:p>
          <a:p>
            <a:r>
              <a:rPr lang="tr-TR" dirty="0" err="1"/>
              <a:t>Koopere</a:t>
            </a:r>
            <a:r>
              <a:rPr lang="tr-TR" dirty="0"/>
              <a:t> olmayan , cevap vermeyen dağınık hastalarla (şizofreni….) görüşmek beceri ister , yakınlarından yardım alınması gerekir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407508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Her ne kadar görüşme hastaya ve hastalığına bağlı olsa da bazı ilkeler tüm görüşmeler için etkilidir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b="1" dirty="0" smtClean="0"/>
          </a:p>
          <a:p>
            <a:endParaRPr lang="tr-TR" b="1" dirty="0"/>
          </a:p>
          <a:p>
            <a:r>
              <a:rPr lang="tr-TR" b="1" dirty="0" smtClean="0"/>
              <a:t>Hasta </a:t>
            </a:r>
            <a:r>
              <a:rPr lang="tr-TR" b="1" dirty="0"/>
              <a:t>ile görüşmenin başında işbirliği ve uyum yakalanmalıdır</a:t>
            </a:r>
            <a:endParaRPr lang="tr-TR" dirty="0"/>
          </a:p>
          <a:p>
            <a:r>
              <a:rPr lang="tr-TR" dirty="0"/>
              <a:t>Hangi bölümde olursa olsun, öykü alma ve muayene için işbirliği şarttır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863283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Hasta ile işbirliği nasıl Kurulur?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r>
              <a:rPr lang="tr-TR" dirty="0"/>
              <a:t>Saygılı</a:t>
            </a:r>
          </a:p>
          <a:p>
            <a:r>
              <a:rPr lang="tr-TR" dirty="0"/>
              <a:t>Nazik</a:t>
            </a:r>
          </a:p>
          <a:p>
            <a:r>
              <a:rPr lang="tr-TR" dirty="0"/>
              <a:t>İlgili </a:t>
            </a:r>
          </a:p>
          <a:p>
            <a:r>
              <a:rPr lang="tr-TR" dirty="0"/>
              <a:t>Yakınlık kurulabilir</a:t>
            </a:r>
          </a:p>
          <a:p>
            <a:r>
              <a:rPr lang="tr-TR" dirty="0"/>
              <a:t>Kabullenici</a:t>
            </a:r>
          </a:p>
          <a:p>
            <a:r>
              <a:rPr lang="tr-TR" dirty="0" err="1"/>
              <a:t>Empatik</a:t>
            </a:r>
            <a:r>
              <a:rPr lang="tr-TR" dirty="0"/>
              <a:t> .... olunmalıdır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56284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Görüşmeyi engelleyen etmenler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Tıbbi </a:t>
            </a:r>
            <a:r>
              <a:rPr lang="tr-TR" dirty="0"/>
              <a:t>terim kullanmak</a:t>
            </a:r>
          </a:p>
          <a:p>
            <a:r>
              <a:rPr lang="tr-TR" dirty="0"/>
              <a:t>Damgalana</a:t>
            </a:r>
          </a:p>
          <a:p>
            <a:r>
              <a:rPr lang="tr-TR" dirty="0"/>
              <a:t>Sınır sorunları</a:t>
            </a:r>
          </a:p>
        </p:txBody>
      </p:sp>
    </p:spTree>
    <p:extLst>
      <p:ext uri="{BB962C8B-B14F-4D97-AF65-F5344CB8AC3E}">
        <p14:creationId xmlns:p14="http://schemas.microsoft.com/office/powerpoint/2010/main" val="38820052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C00000"/>
                </a:solidFill>
              </a:rPr>
              <a:t>Anamnez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FFFF66"/>
              </a:buClr>
              <a:buFont typeface="Wingdings" panose="05000000000000000000" pitchFamily="2" charset="2"/>
              <a:buChar char="Ø"/>
              <a:defRPr/>
            </a:pPr>
            <a:r>
              <a:rPr lang="en-US" dirty="0" err="1"/>
              <a:t>Hastanın</a:t>
            </a:r>
            <a:r>
              <a:rPr lang="en-US" dirty="0"/>
              <a:t> </a:t>
            </a:r>
            <a:r>
              <a:rPr lang="en-US" dirty="0" err="1"/>
              <a:t>tanıtılması</a:t>
            </a:r>
            <a:r>
              <a:rPr lang="en-US" dirty="0"/>
              <a:t> (</a:t>
            </a:r>
            <a:r>
              <a:rPr lang="en-US" dirty="0" err="1"/>
              <a:t>Yaş</a:t>
            </a:r>
            <a:r>
              <a:rPr lang="en-US" dirty="0"/>
              <a:t>, </a:t>
            </a:r>
            <a:r>
              <a:rPr lang="en-US" dirty="0" err="1"/>
              <a:t>cinsiyet</a:t>
            </a:r>
            <a:r>
              <a:rPr lang="en-US" dirty="0"/>
              <a:t>, </a:t>
            </a:r>
            <a:r>
              <a:rPr lang="en-US" dirty="0" err="1"/>
              <a:t>eğitim</a:t>
            </a:r>
            <a:r>
              <a:rPr lang="en-US" dirty="0"/>
              <a:t> </a:t>
            </a:r>
            <a:r>
              <a:rPr lang="en-US" dirty="0" err="1"/>
              <a:t>durumu</a:t>
            </a:r>
            <a:r>
              <a:rPr lang="en-US" dirty="0"/>
              <a:t>, </a:t>
            </a:r>
            <a:r>
              <a:rPr lang="en-US" dirty="0" err="1"/>
              <a:t>medeni</a:t>
            </a:r>
            <a:r>
              <a:rPr lang="en-US" dirty="0"/>
              <a:t> durum, </a:t>
            </a:r>
            <a:r>
              <a:rPr lang="en-US" dirty="0" err="1"/>
              <a:t>çocuk</a:t>
            </a:r>
            <a:r>
              <a:rPr lang="en-US" dirty="0"/>
              <a:t> </a:t>
            </a:r>
            <a:r>
              <a:rPr lang="en-US" dirty="0" err="1"/>
              <a:t>durumu</a:t>
            </a:r>
            <a:r>
              <a:rPr lang="en-US" dirty="0"/>
              <a:t>, </a:t>
            </a:r>
            <a:r>
              <a:rPr lang="en-US" dirty="0" err="1"/>
              <a:t>meslek</a:t>
            </a:r>
            <a:r>
              <a:rPr lang="en-US" dirty="0"/>
              <a:t>, </a:t>
            </a:r>
            <a:r>
              <a:rPr lang="en-US" dirty="0" err="1"/>
              <a:t>çalışma</a:t>
            </a:r>
            <a:r>
              <a:rPr lang="en-US" dirty="0"/>
              <a:t> </a:t>
            </a:r>
            <a:r>
              <a:rPr lang="en-US" dirty="0" err="1"/>
              <a:t>durumu</a:t>
            </a:r>
            <a:r>
              <a:rPr lang="en-US" dirty="0"/>
              <a:t>, </a:t>
            </a:r>
            <a:r>
              <a:rPr lang="en-US" dirty="0" err="1"/>
              <a:t>hastaneye</a:t>
            </a:r>
            <a:r>
              <a:rPr lang="en-US" dirty="0"/>
              <a:t> </a:t>
            </a:r>
            <a:r>
              <a:rPr lang="en-US" dirty="0" err="1"/>
              <a:t>kaçıncı</a:t>
            </a:r>
            <a:r>
              <a:rPr lang="en-US" dirty="0"/>
              <a:t> </a:t>
            </a:r>
            <a:r>
              <a:rPr lang="en-US" dirty="0" err="1"/>
              <a:t>yatışı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hastaneye</a:t>
            </a:r>
            <a:r>
              <a:rPr lang="en-US" dirty="0"/>
              <a:t> </a:t>
            </a:r>
            <a:r>
              <a:rPr lang="en-US" dirty="0" err="1"/>
              <a:t>nasıl</a:t>
            </a:r>
            <a:r>
              <a:rPr lang="en-US" dirty="0"/>
              <a:t> </a:t>
            </a:r>
            <a:r>
              <a:rPr lang="en-US" dirty="0" err="1"/>
              <a:t>geldiği</a:t>
            </a:r>
            <a:r>
              <a:rPr lang="en-US" dirty="0"/>
              <a:t> –</a:t>
            </a:r>
            <a:r>
              <a:rPr lang="en-US" dirty="0" err="1"/>
              <a:t>kendi</a:t>
            </a:r>
            <a:r>
              <a:rPr lang="en-US" dirty="0"/>
              <a:t> </a:t>
            </a:r>
            <a:r>
              <a:rPr lang="en-US" dirty="0" err="1"/>
              <a:t>isteği</a:t>
            </a:r>
            <a:r>
              <a:rPr lang="en-US" dirty="0"/>
              <a:t>, </a:t>
            </a:r>
            <a:r>
              <a:rPr lang="en-US" dirty="0" err="1"/>
              <a:t>zorla</a:t>
            </a:r>
            <a:r>
              <a:rPr lang="en-US" dirty="0"/>
              <a:t>, </a:t>
            </a:r>
            <a:r>
              <a:rPr lang="en-US" dirty="0" err="1"/>
              <a:t>polisle</a:t>
            </a:r>
            <a:r>
              <a:rPr lang="en-US" dirty="0"/>
              <a:t>-)</a:t>
            </a:r>
            <a:endParaRPr lang="tr-TR" sz="2000" dirty="0"/>
          </a:p>
          <a:p>
            <a:pPr>
              <a:buClr>
                <a:srgbClr val="FFFF66"/>
              </a:buClr>
              <a:buFont typeface="Wingdings" panose="05000000000000000000" pitchFamily="2" charset="2"/>
              <a:buChar char="Ø"/>
              <a:defRPr/>
            </a:pPr>
            <a:r>
              <a:rPr lang="en-US" dirty="0" err="1"/>
              <a:t>Adres</a:t>
            </a:r>
            <a:r>
              <a:rPr lang="en-US" dirty="0"/>
              <a:t>, </a:t>
            </a:r>
            <a:r>
              <a:rPr lang="en-US" dirty="0" err="1"/>
              <a:t>telefon</a:t>
            </a:r>
            <a:endParaRPr lang="en-US" dirty="0"/>
          </a:p>
          <a:p>
            <a:pPr>
              <a:buClr>
                <a:srgbClr val="FFFF66"/>
              </a:buClr>
              <a:buFont typeface="Wingdings" panose="05000000000000000000" pitchFamily="2" charset="2"/>
              <a:buChar char="Ø"/>
              <a:defRPr/>
            </a:pPr>
            <a:r>
              <a:rPr lang="en-US" dirty="0" err="1"/>
              <a:t>Anamnezin</a:t>
            </a:r>
            <a:r>
              <a:rPr lang="en-US" dirty="0"/>
              <a:t> </a:t>
            </a:r>
            <a:r>
              <a:rPr lang="en-US" dirty="0" err="1"/>
              <a:t>kimlerden</a:t>
            </a:r>
            <a:r>
              <a:rPr lang="en-US" dirty="0"/>
              <a:t> </a:t>
            </a:r>
            <a:r>
              <a:rPr lang="en-US" dirty="0" err="1"/>
              <a:t>alındığı</a:t>
            </a:r>
            <a:endParaRPr lang="en-US" dirty="0"/>
          </a:p>
          <a:p>
            <a:pPr>
              <a:buClr>
                <a:srgbClr val="FFFF66"/>
              </a:buClr>
              <a:buFont typeface="Wingdings" panose="05000000000000000000" pitchFamily="2" charset="2"/>
              <a:buChar char="Ø"/>
              <a:defRPr/>
            </a:pPr>
            <a:r>
              <a:rPr lang="en-US" dirty="0" err="1"/>
              <a:t>Anamnezin</a:t>
            </a:r>
            <a:r>
              <a:rPr lang="en-US" dirty="0"/>
              <a:t> </a:t>
            </a:r>
            <a:r>
              <a:rPr lang="en-US" dirty="0" err="1"/>
              <a:t>güvenirliği</a:t>
            </a:r>
            <a:endParaRPr lang="tr-TR" dirty="0"/>
          </a:p>
          <a:p>
            <a:pPr>
              <a:buClr>
                <a:srgbClr val="FFFF66"/>
              </a:buClr>
              <a:buFont typeface="Wingdings" panose="05000000000000000000" pitchFamily="2" charset="2"/>
              <a:buChar char="Ø"/>
              <a:defRPr/>
            </a:pPr>
            <a:r>
              <a:rPr lang="en-US" dirty="0" err="1"/>
              <a:t>Yakınma</a:t>
            </a:r>
            <a:r>
              <a:rPr lang="en-US" dirty="0"/>
              <a:t> : </a:t>
            </a:r>
            <a:r>
              <a:rPr lang="en-US" dirty="0" err="1"/>
              <a:t>Olabildiğince</a:t>
            </a:r>
            <a:r>
              <a:rPr lang="en-US" dirty="0"/>
              <a:t> </a:t>
            </a:r>
            <a:r>
              <a:rPr lang="en-US" dirty="0" err="1"/>
              <a:t>kendi</a:t>
            </a:r>
            <a:r>
              <a:rPr lang="en-US" dirty="0"/>
              <a:t> </a:t>
            </a:r>
            <a:r>
              <a:rPr lang="en-US" dirty="0" err="1"/>
              <a:t>ifadeleriyle</a:t>
            </a:r>
            <a:r>
              <a:rPr lang="en-US" dirty="0"/>
              <a:t> </a:t>
            </a:r>
            <a:r>
              <a:rPr lang="en-US" dirty="0" err="1"/>
              <a:t>temel</a:t>
            </a:r>
            <a:r>
              <a:rPr lang="en-US" dirty="0"/>
              <a:t> </a:t>
            </a:r>
            <a:r>
              <a:rPr lang="en-US" dirty="0" err="1"/>
              <a:t>yakınma</a:t>
            </a:r>
            <a:r>
              <a:rPr lang="en-US" dirty="0"/>
              <a:t> </a:t>
            </a:r>
            <a:r>
              <a:rPr lang="en-US" dirty="0" err="1"/>
              <a:t>öğrenilir</a:t>
            </a:r>
            <a:endParaRPr lang="en-US" dirty="0"/>
          </a:p>
          <a:p>
            <a:pPr>
              <a:buClr>
                <a:srgbClr val="FFFF66"/>
              </a:buClr>
              <a:buFont typeface="Wingdings" panose="05000000000000000000" pitchFamily="2" charset="2"/>
              <a:buChar char="Ø"/>
              <a:defRPr/>
            </a:pPr>
            <a:r>
              <a:rPr lang="en-US" dirty="0" err="1"/>
              <a:t>Öykü</a:t>
            </a:r>
            <a:r>
              <a:rPr lang="en-US" dirty="0"/>
              <a:t>: </a:t>
            </a:r>
            <a:r>
              <a:rPr lang="en-US" dirty="0" err="1"/>
              <a:t>Yakınma</a:t>
            </a:r>
            <a:r>
              <a:rPr lang="en-US" dirty="0"/>
              <a:t> </a:t>
            </a:r>
            <a:r>
              <a:rPr lang="en-US" dirty="0" err="1"/>
              <a:t>konusu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belirtilerin</a:t>
            </a:r>
            <a:r>
              <a:rPr lang="en-US" dirty="0"/>
              <a:t> </a:t>
            </a:r>
            <a:r>
              <a:rPr lang="en-US" dirty="0" err="1"/>
              <a:t>ayrıntılı</a:t>
            </a:r>
            <a:r>
              <a:rPr lang="en-US" dirty="0"/>
              <a:t> </a:t>
            </a:r>
            <a:r>
              <a:rPr lang="en-US" dirty="0" err="1"/>
              <a:t>öyküsü</a:t>
            </a:r>
            <a:r>
              <a:rPr lang="en-US" dirty="0"/>
              <a:t> 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094969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Hastalık öyküsü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Daha önceki psikiyatrik hastalıkları, ilk belirtilerin görüldüğü tarihten(yaş) itibaren kronolojik ve sistematik bir biçimde sıralanmalı</a:t>
            </a:r>
          </a:p>
          <a:p>
            <a:r>
              <a:rPr lang="tr-TR" dirty="0" smtClean="0"/>
              <a:t>İlk hekim başvurusu ne zaman olmuş?</a:t>
            </a:r>
          </a:p>
          <a:p>
            <a:r>
              <a:rPr lang="tr-TR" dirty="0" smtClean="0"/>
              <a:t>Hastaneye yatış öyküsü</a:t>
            </a:r>
          </a:p>
          <a:p>
            <a:r>
              <a:rPr lang="tr-TR" dirty="0" smtClean="0"/>
              <a:t>Her </a:t>
            </a:r>
            <a:r>
              <a:rPr lang="tr-TR" dirty="0" err="1" smtClean="0"/>
              <a:t>episod</a:t>
            </a:r>
            <a:r>
              <a:rPr lang="tr-TR" dirty="0" smtClean="0"/>
              <a:t> ne kadar sürmüş? Şiddeti  mümkünse kullanılan ilaçlar ve fayda görüp </a:t>
            </a:r>
            <a:r>
              <a:rPr lang="tr-TR" dirty="0" err="1" smtClean="0"/>
              <a:t>görmediği,yan</a:t>
            </a:r>
            <a:r>
              <a:rPr lang="tr-TR" dirty="0" smtClean="0"/>
              <a:t> </a:t>
            </a:r>
            <a:r>
              <a:rPr lang="tr-TR" dirty="0" err="1" smtClean="0"/>
              <a:t>etkiler,uyum</a:t>
            </a:r>
            <a:r>
              <a:rPr lang="tr-TR" dirty="0" smtClean="0"/>
              <a:t> ..</a:t>
            </a:r>
          </a:p>
          <a:p>
            <a:r>
              <a:rPr lang="tr-TR" dirty="0" smtClean="0"/>
              <a:t>Hasta hatırlamıyorsa aileden bilgi </a:t>
            </a:r>
            <a:r>
              <a:rPr lang="tr-TR" dirty="0" err="1" smtClean="0"/>
              <a:t>teyid</a:t>
            </a:r>
            <a:r>
              <a:rPr lang="tr-TR" dirty="0" smtClean="0"/>
              <a:t> edilir ( bilginin aileden alındığı kaydedilmelidir)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077368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Özgeçmiş</a:t>
            </a:r>
            <a:r>
              <a:rPr lang="en-US" dirty="0" smtClean="0"/>
              <a:t> (</a:t>
            </a:r>
            <a:r>
              <a:rPr lang="en-US" dirty="0" err="1" smtClean="0"/>
              <a:t>gelişimsel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 smtClean="0"/>
              <a:t>öykü</a:t>
            </a:r>
            <a:r>
              <a:rPr lang="en-US" dirty="0" smtClean="0"/>
              <a:t>): </a:t>
            </a:r>
            <a:br>
              <a:rPr lang="en-US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Clr>
                <a:srgbClr val="FFFF66"/>
              </a:buClr>
              <a:buFont typeface="Wingdings" panose="05000000000000000000" pitchFamily="2" charset="2"/>
              <a:buChar char="Ø"/>
              <a:defRPr/>
            </a:pPr>
            <a:r>
              <a:rPr lang="en-US" dirty="0" smtClean="0"/>
              <a:t>Prenatal- </a:t>
            </a:r>
            <a:r>
              <a:rPr lang="en-US" dirty="0"/>
              <a:t>natal- </a:t>
            </a:r>
            <a:r>
              <a:rPr lang="en-US" dirty="0" err="1"/>
              <a:t>postanatal</a:t>
            </a:r>
            <a:r>
              <a:rPr lang="en-US" dirty="0"/>
              <a:t> </a:t>
            </a:r>
            <a:r>
              <a:rPr lang="en-US" dirty="0" err="1"/>
              <a:t>sorunlar</a:t>
            </a:r>
            <a:r>
              <a:rPr lang="en-US" dirty="0"/>
              <a:t>? </a:t>
            </a:r>
            <a:r>
              <a:rPr lang="en-US" dirty="0" err="1"/>
              <a:t>Doğum</a:t>
            </a:r>
            <a:r>
              <a:rPr lang="en-US" dirty="0"/>
              <a:t> </a:t>
            </a:r>
            <a:r>
              <a:rPr lang="en-US" dirty="0" err="1"/>
              <a:t>öyküsü</a:t>
            </a:r>
            <a:r>
              <a:rPr lang="en-US" dirty="0"/>
              <a:t> (</a:t>
            </a:r>
            <a:r>
              <a:rPr lang="en-US" dirty="0" err="1"/>
              <a:t>hastanede</a:t>
            </a:r>
            <a:r>
              <a:rPr lang="en-US" dirty="0"/>
              <a:t>- </a:t>
            </a:r>
            <a:r>
              <a:rPr lang="en-US" dirty="0" err="1"/>
              <a:t>evde</a:t>
            </a:r>
            <a:r>
              <a:rPr lang="en-US" dirty="0"/>
              <a:t>? Normal </a:t>
            </a:r>
            <a:r>
              <a:rPr lang="en-US" dirty="0" err="1"/>
              <a:t>doğum</a:t>
            </a:r>
            <a:r>
              <a:rPr lang="en-US" dirty="0"/>
              <a:t>, </a:t>
            </a:r>
            <a:r>
              <a:rPr lang="en-US" dirty="0" err="1"/>
              <a:t>sezaryen</a:t>
            </a:r>
            <a:r>
              <a:rPr lang="en-US" dirty="0"/>
              <a:t>? </a:t>
            </a:r>
            <a:r>
              <a:rPr lang="en-US" dirty="0" err="1"/>
              <a:t>Doğum</a:t>
            </a:r>
            <a:r>
              <a:rPr lang="en-US" dirty="0"/>
              <a:t> </a:t>
            </a:r>
            <a:r>
              <a:rPr lang="en-US" dirty="0" err="1"/>
              <a:t>travması</a:t>
            </a:r>
            <a:r>
              <a:rPr lang="en-US" dirty="0"/>
              <a:t>) </a:t>
            </a:r>
          </a:p>
          <a:p>
            <a:pPr lvl="1">
              <a:buClr>
                <a:srgbClr val="FFFF66"/>
              </a:buClr>
              <a:buFont typeface="Wingdings" panose="05000000000000000000" pitchFamily="2" charset="2"/>
              <a:buChar char="Ø"/>
              <a:defRPr/>
            </a:pPr>
            <a:r>
              <a:rPr lang="en-US" dirty="0" err="1"/>
              <a:t>Gelişim</a:t>
            </a:r>
            <a:r>
              <a:rPr lang="en-US" dirty="0"/>
              <a:t> </a:t>
            </a:r>
            <a:r>
              <a:rPr lang="en-US" dirty="0" err="1"/>
              <a:t>basamakları</a:t>
            </a:r>
            <a:r>
              <a:rPr lang="en-US" dirty="0"/>
              <a:t>: </a:t>
            </a:r>
            <a:r>
              <a:rPr lang="en-US" dirty="0" err="1"/>
              <a:t>Yürüme</a:t>
            </a:r>
            <a:r>
              <a:rPr lang="en-US" dirty="0"/>
              <a:t>, </a:t>
            </a:r>
            <a:r>
              <a:rPr lang="en-US" dirty="0" err="1"/>
              <a:t>konuşma</a:t>
            </a:r>
            <a:r>
              <a:rPr lang="en-US" dirty="0"/>
              <a:t>, </a:t>
            </a:r>
            <a:r>
              <a:rPr lang="en-US" dirty="0" err="1"/>
              <a:t>tuvalet</a:t>
            </a:r>
            <a:r>
              <a:rPr lang="en-US" dirty="0"/>
              <a:t> </a:t>
            </a:r>
            <a:r>
              <a:rPr lang="en-US" dirty="0" err="1"/>
              <a:t>eğitimi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gelişim</a:t>
            </a:r>
            <a:r>
              <a:rPr lang="en-US" dirty="0"/>
              <a:t> </a:t>
            </a:r>
            <a:r>
              <a:rPr lang="en-US" dirty="0" err="1"/>
              <a:t>basamaklarını</a:t>
            </a:r>
            <a:r>
              <a:rPr lang="en-US" dirty="0"/>
              <a:t> </a:t>
            </a:r>
            <a:r>
              <a:rPr lang="en-US" dirty="0" err="1"/>
              <a:t>zamanında</a:t>
            </a:r>
            <a:r>
              <a:rPr lang="en-US" dirty="0"/>
              <a:t> </a:t>
            </a:r>
            <a:r>
              <a:rPr lang="en-US" dirty="0" err="1"/>
              <a:t>tamamlamış</a:t>
            </a:r>
            <a:r>
              <a:rPr lang="en-US" dirty="0"/>
              <a:t> </a:t>
            </a:r>
            <a:r>
              <a:rPr lang="en-US" dirty="0" err="1"/>
              <a:t>mı</a:t>
            </a:r>
            <a:r>
              <a:rPr lang="en-US" dirty="0"/>
              <a:t>?</a:t>
            </a:r>
          </a:p>
          <a:p>
            <a:pPr lvl="1">
              <a:buClr>
                <a:srgbClr val="FFFF66"/>
              </a:buClr>
              <a:buFont typeface="Wingdings" panose="05000000000000000000" pitchFamily="2" charset="2"/>
              <a:buChar char="Ø"/>
              <a:defRPr/>
            </a:pPr>
            <a:r>
              <a:rPr lang="en-US" dirty="0" err="1"/>
              <a:t>Okul</a:t>
            </a:r>
            <a:r>
              <a:rPr lang="en-US" dirty="0"/>
              <a:t> </a:t>
            </a:r>
            <a:r>
              <a:rPr lang="en-US" dirty="0" err="1"/>
              <a:t>öyküsü</a:t>
            </a:r>
            <a:r>
              <a:rPr lang="en-US" dirty="0"/>
              <a:t>: </a:t>
            </a:r>
            <a:r>
              <a:rPr lang="en-US" dirty="0" err="1"/>
              <a:t>Okumayı</a:t>
            </a:r>
            <a:r>
              <a:rPr lang="en-US" dirty="0"/>
              <a:t> ne zaman </a:t>
            </a:r>
            <a:r>
              <a:rPr lang="en-US" dirty="0" err="1"/>
              <a:t>öğrenmiş?Okul</a:t>
            </a:r>
            <a:r>
              <a:rPr lang="en-US" dirty="0"/>
              <a:t> </a:t>
            </a:r>
            <a:r>
              <a:rPr lang="en-US" dirty="0" err="1"/>
              <a:t>başarısı</a:t>
            </a:r>
            <a:r>
              <a:rPr lang="en-US" dirty="0"/>
              <a:t>? </a:t>
            </a:r>
            <a:r>
              <a:rPr lang="en-US" dirty="0" err="1"/>
              <a:t>Sene</a:t>
            </a:r>
            <a:r>
              <a:rPr lang="en-US" dirty="0"/>
              <a:t> </a:t>
            </a:r>
            <a:r>
              <a:rPr lang="en-US" dirty="0" err="1"/>
              <a:t>tekrarı</a:t>
            </a:r>
            <a:r>
              <a:rPr lang="en-US" dirty="0"/>
              <a:t>, </a:t>
            </a:r>
            <a:r>
              <a:rPr lang="en-US" dirty="0" err="1"/>
              <a:t>disiplin</a:t>
            </a:r>
            <a:r>
              <a:rPr lang="en-US" dirty="0"/>
              <a:t> </a:t>
            </a:r>
            <a:r>
              <a:rPr lang="en-US" dirty="0" err="1"/>
              <a:t>sorunları</a:t>
            </a:r>
            <a:r>
              <a:rPr lang="en-US" dirty="0"/>
              <a:t> </a:t>
            </a:r>
            <a:r>
              <a:rPr lang="en-US" dirty="0" err="1"/>
              <a:t>var</a:t>
            </a:r>
            <a:r>
              <a:rPr lang="en-US" dirty="0"/>
              <a:t> </a:t>
            </a:r>
            <a:r>
              <a:rPr lang="en-US" dirty="0" err="1"/>
              <a:t>mı</a:t>
            </a:r>
            <a:r>
              <a:rPr lang="en-US" dirty="0"/>
              <a:t>? </a:t>
            </a:r>
            <a:r>
              <a:rPr lang="en-US" dirty="0" err="1"/>
              <a:t>Arkadaş</a:t>
            </a:r>
            <a:r>
              <a:rPr lang="en-US" dirty="0"/>
              <a:t> </a:t>
            </a:r>
            <a:r>
              <a:rPr lang="en-US" dirty="0" err="1"/>
              <a:t>ilişkileri</a:t>
            </a:r>
            <a:r>
              <a:rPr lang="en-US" dirty="0"/>
              <a:t> </a:t>
            </a:r>
            <a:r>
              <a:rPr lang="en-US" dirty="0" err="1"/>
              <a:t>nasıl</a:t>
            </a:r>
            <a:r>
              <a:rPr lang="en-US" dirty="0" smtClean="0"/>
              <a:t>?</a:t>
            </a:r>
            <a:endParaRPr lang="tr-TR" dirty="0" smtClean="0"/>
          </a:p>
          <a:p>
            <a:pPr lvl="1">
              <a:buClr>
                <a:srgbClr val="FFFF66"/>
              </a:buClr>
              <a:buFont typeface="Wingdings" panose="05000000000000000000" pitchFamily="2" charset="2"/>
              <a:buChar char="Ø"/>
              <a:defRPr/>
            </a:pPr>
            <a:r>
              <a:rPr lang="tr-TR" dirty="0" smtClean="0"/>
              <a:t>Askerlik</a:t>
            </a:r>
          </a:p>
          <a:p>
            <a:pPr lvl="1">
              <a:buClr>
                <a:srgbClr val="FFFF66"/>
              </a:buClr>
              <a:buFont typeface="Wingdings" panose="05000000000000000000" pitchFamily="2" charset="2"/>
              <a:buChar char="Ø"/>
              <a:defRPr/>
            </a:pPr>
            <a:r>
              <a:rPr lang="tr-TR" dirty="0" smtClean="0"/>
              <a:t>Evlilik</a:t>
            </a:r>
          </a:p>
          <a:p>
            <a:pPr lvl="1">
              <a:buClr>
                <a:srgbClr val="FFFF66"/>
              </a:buClr>
              <a:buFont typeface="Wingdings" panose="05000000000000000000" pitchFamily="2" charset="2"/>
              <a:buChar char="Ø"/>
              <a:defRPr/>
            </a:pPr>
            <a:r>
              <a:rPr lang="tr-TR" dirty="0" smtClean="0"/>
              <a:t>İş yaşamı</a:t>
            </a:r>
            <a:endParaRPr lang="en-US" dirty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978278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400</Words>
  <Application>Microsoft Office PowerPoint</Application>
  <PresentationFormat>Geniş ekran</PresentationFormat>
  <Paragraphs>61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Wingdings</vt:lpstr>
      <vt:lpstr>Office Teması</vt:lpstr>
      <vt:lpstr>Psikiyatride Anamnez</vt:lpstr>
      <vt:lpstr>PowerPoint Sunusu</vt:lpstr>
      <vt:lpstr>PowerPoint Sunusu</vt:lpstr>
      <vt:lpstr>Her ne kadar görüşme hastaya ve hastalığına bağlı olsa da bazı ilkeler tüm görüşmeler için etkilidir </vt:lpstr>
      <vt:lpstr>Hasta ile işbirliği nasıl Kurulur?</vt:lpstr>
      <vt:lpstr>Görüşmeyi engelleyen etmenler</vt:lpstr>
      <vt:lpstr>Anamnez</vt:lpstr>
      <vt:lpstr>Hastalık öyküsü </vt:lpstr>
      <vt:lpstr>Özgeçmiş (gelişimsel ve sosyal öykü):  </vt:lpstr>
      <vt:lpstr>Tıbbi öykü</vt:lpstr>
      <vt:lpstr>Soygeçmiş: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SONY</dc:creator>
  <cp:lastModifiedBy>SONY</cp:lastModifiedBy>
  <cp:revision>10</cp:revision>
  <dcterms:created xsi:type="dcterms:W3CDTF">2019-09-08T12:57:46Z</dcterms:created>
  <dcterms:modified xsi:type="dcterms:W3CDTF">2019-09-08T13:31:43Z</dcterms:modified>
</cp:coreProperties>
</file>