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25"/>
  </p:notesMasterIdLst>
  <p:handoutMasterIdLst>
    <p:handoutMasterId r:id="rId26"/>
  </p:handoutMasterIdLst>
  <p:sldIdLst>
    <p:sldId id="668" r:id="rId4"/>
    <p:sldId id="669" r:id="rId5"/>
    <p:sldId id="714" r:id="rId6"/>
    <p:sldId id="716" r:id="rId7"/>
    <p:sldId id="715" r:id="rId8"/>
    <p:sldId id="717" r:id="rId9"/>
    <p:sldId id="718" r:id="rId10"/>
    <p:sldId id="719" r:id="rId11"/>
    <p:sldId id="720" r:id="rId12"/>
    <p:sldId id="721" r:id="rId13"/>
    <p:sldId id="722" r:id="rId14"/>
    <p:sldId id="723" r:id="rId15"/>
    <p:sldId id="724" r:id="rId16"/>
    <p:sldId id="725" r:id="rId17"/>
    <p:sldId id="726" r:id="rId18"/>
    <p:sldId id="727" r:id="rId19"/>
    <p:sldId id="728" r:id="rId20"/>
    <p:sldId id="729" r:id="rId21"/>
    <p:sldId id="730" r:id="rId22"/>
    <p:sldId id="731" r:id="rId23"/>
    <p:sldId id="732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66B"/>
    <a:srgbClr val="47176C"/>
    <a:srgbClr val="503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68" y="78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11/05/2020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5/11/2020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5/11/2020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5/11/2020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5/11/2020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5/11/2020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5/11/2020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5/11/2020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5/11/2020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5/11/2020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5/11/2020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5/11/2020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5/11/2020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5/11/2020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5/11/2020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5/11/2020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5/11/2020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841765"/>
            <a:ext cx="813760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KOVID-19 VE SALGIN HASTALIKLAR SONRASI GAYRİMENKUL SEKTÖRÜ: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GELİŞTİRME, MALİK, KİRACI, YATIRIMCI, FİNANS, VERGİ VE YÖNETİM YÖNLERİ İLE SEKTÖRDE DEĞİŞİMİN BAŞLANGICINDA MIYIZ?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. Dr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Harun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TANRIVERMIŞ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Ankara Üniversitesi Uygulama Bilimler Fakültesi Gayrimenkul Geliştirme ve Yönetimi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. Mustafa GÜNEŞ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MCG Legal Hukuk Bürosu Yönetici Ortağı &amp; Ankara Üniversitesi Uygulama Bilimler Fakültesi Gayrimenkul Geliştirme ve Yönetimi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Hulusi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BELGÜ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SAFİR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Gayrimenkul Geliştirme ve Yönetimi A.Ş. Yönetim Kurulu Başkanı-AYD Önceki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Başkanı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476180" y="259363"/>
            <a:ext cx="371863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7620" algn="ctr">
              <a:lnSpc>
                <a:spcPct val="100499"/>
              </a:lnSpc>
            </a:pPr>
            <a:r>
              <a:rPr lang="tr-TR" sz="1400" b="1" spc="70" dirty="0">
                <a:solidFill>
                  <a:srgbClr val="050505"/>
                </a:solidFill>
                <a:latin typeface="Arial"/>
                <a:cs typeface="Arial"/>
              </a:rPr>
              <a:t>A.Ü. Gayrimenkul Geliştirme ve Yönetimi </a:t>
            </a:r>
            <a:r>
              <a:rPr lang="tr-TR" sz="1400" b="1" spc="70" dirty="0" smtClean="0">
                <a:solidFill>
                  <a:srgbClr val="050505"/>
                </a:solidFill>
                <a:latin typeface="Arial"/>
                <a:cs typeface="Arial"/>
              </a:rPr>
              <a:t>Anabilim Dalı </a:t>
            </a:r>
            <a:r>
              <a:rPr lang="tr-TR" sz="1400" b="1" spc="70" dirty="0">
                <a:solidFill>
                  <a:srgbClr val="050505"/>
                </a:solidFill>
                <a:latin typeface="Arial"/>
                <a:cs typeface="Arial"/>
              </a:rPr>
              <a:t>2019-20 Dönemi Gayrimenkul Sektör Seminerleri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4571999" y="259363"/>
            <a:ext cx="334824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8890" algn="ctr">
              <a:lnSpc>
                <a:spcPct val="100499"/>
              </a:lnSpc>
            </a:pPr>
            <a:r>
              <a:rPr lang="tr-TR" sz="1400" b="1" dirty="0">
                <a:latin typeface="Arial"/>
                <a:cs typeface="Arial"/>
              </a:rPr>
              <a:t>A.Ü. Gayrimenkul Geliştirme ve Yönetimi Bölümü Gayrimenkul ve Varlık Analizleri - </a:t>
            </a:r>
            <a:r>
              <a:rPr lang="tr-TR" sz="1400" b="1" dirty="0" smtClean="0">
                <a:latin typeface="Arial"/>
                <a:cs typeface="Arial"/>
              </a:rPr>
              <a:t>II Dersi</a:t>
            </a:r>
            <a:endParaRPr lang="tr-TR" sz="1400" b="1" dirty="0">
              <a:latin typeface="Arial"/>
              <a:cs typeface="Arial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2" t="3264" r="42842" b="4890"/>
          <a:stretch/>
        </p:blipFill>
        <p:spPr>
          <a:xfrm>
            <a:off x="4434083" y="0"/>
            <a:ext cx="193081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80304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Artan </a:t>
            </a:r>
            <a:r>
              <a:rPr lang="tr-TR" sz="2200" b="1" dirty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konut satışları: 1,1-1,4 milyon </a:t>
            </a:r>
            <a:r>
              <a:rPr lang="tr-TR" sz="22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yıllık </a:t>
            </a:r>
            <a:r>
              <a:rPr lang="tr-TR" sz="2200" b="1" dirty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satış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00" b="1" dirty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Hanelerin konut sahipliği oranı % 56 ve yatay hareketlilik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Kredi faizlerindeki artışa bağlı olarak ipotekli konut ediniminin gerilmesi – faiz indiriminin önemli etkisi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38993" r="15875" b="18147"/>
          <a:stretch/>
        </p:blipFill>
        <p:spPr>
          <a:xfrm>
            <a:off x="422910" y="2674620"/>
            <a:ext cx="7269480" cy="29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8030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Konut satışlarında gerilme yerine artış var: Kimler alım yapıyor? Yatırım amaçlı edinim mi? kullanım amaçlı edinim mi?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Konut kredisi faizinde indirim ve web tapu işlemlerinin etkisi</a:t>
            </a:r>
            <a:endParaRPr lang="tr-TR" sz="2000" b="1" dirty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32442" r="8375" b="15888"/>
          <a:stretch/>
        </p:blipFill>
        <p:spPr>
          <a:xfrm>
            <a:off x="320040" y="2228851"/>
            <a:ext cx="8058150" cy="35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7836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Konut satın alma eğilimini etkileyen temel faktörler; konut satış fiyatı, hane geliri, konut kredisi faizi ve konuta erişilebilirlik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Temmuz 2018 tarihinden sonra artan kredi faizlerinin düşürülmesi, tapu harcı indirimi ve diğer programların etkisi.</a:t>
            </a:r>
            <a:endParaRPr lang="tr-TR" sz="2000" dirty="0"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37470" r="2625" b="10237"/>
          <a:stretch/>
        </p:blipFill>
        <p:spPr>
          <a:xfrm>
            <a:off x="400050" y="2571749"/>
            <a:ext cx="8503920" cy="35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78361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Konut kredisi kullanımı-faiz maliyeti-satış ilişkisi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23548" r="7875" b="13838"/>
          <a:stretch/>
        </p:blipFill>
        <p:spPr>
          <a:xfrm>
            <a:off x="502920" y="1623059"/>
            <a:ext cx="7920990" cy="42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78361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Konut kredisi kullanımı-faiz maliyeti-satış ilişkisi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24167" r="13592" b="15667"/>
          <a:stretch/>
        </p:blipFill>
        <p:spPr>
          <a:xfrm>
            <a:off x="411480" y="1657350"/>
            <a:ext cx="7486650" cy="41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78361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Konut kredisi kullanımı-faiz maliyeti-satış ilişkisi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24575" r="8125" b="14037"/>
          <a:stretch/>
        </p:blipFill>
        <p:spPr>
          <a:xfrm>
            <a:off x="445770" y="1691641"/>
            <a:ext cx="7955280" cy="41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78361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Geliştirme sürecinin uzunluğu: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3-10 yıl ve düşen karlılık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23038" r="1250" b="14831"/>
          <a:stretch/>
        </p:blipFill>
        <p:spPr>
          <a:xfrm>
            <a:off x="422910" y="1588770"/>
            <a:ext cx="8606790" cy="42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80761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b="1" dirty="0" smtClean="0">
                <a:solidFill>
                  <a:srgbClr val="47176C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Yabancıların taşınmaz edinimi: </a:t>
            </a: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Tatilde görme, fuarda veya internet üzerinden alım-satım,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Yurtdışı ve yurt içi uçuşların sınırlanması ve bütün fuarların iptal edilmesi ve yabancı edinimlerinin azalması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Taşınmaz edinimi-daimi ikamet ve vatandaşlık edinimi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41639" r="10625" b="14382"/>
          <a:stretch/>
        </p:blipFill>
        <p:spPr>
          <a:xfrm>
            <a:off x="445770" y="2823211"/>
            <a:ext cx="7726680" cy="30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8076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b="1" dirty="0" smtClean="0">
                <a:solidFill>
                  <a:srgbClr val="47176C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Yabancıların taşınmaz edinimi: Konut ve ticari taşınmaz yatırımlarına yabancı ilgisinde azalış acaba en fazla hangi illerde etkili olur?</a:t>
            </a:r>
            <a:endParaRPr lang="tr-TR" sz="2000" dirty="0" smtClean="0"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31065" r="7751" b="14140"/>
          <a:stretch/>
        </p:blipFill>
        <p:spPr>
          <a:xfrm>
            <a:off x="434340" y="2137411"/>
            <a:ext cx="8001000" cy="37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58979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KOVID Etkileri ve Gayrimenkulde Durum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80761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b="1" dirty="0" smtClean="0">
                <a:solidFill>
                  <a:srgbClr val="47176C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Gayrimenkul ve İnşaat Sektörlerinde Neler değişebilir?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Yatırım seçimi, yatırım analizi, proje geliştirme ve değerlemede değişim zorunluluğu,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KÖİ gibi proje finansmanı modellerinin toptan yeniden yapılandırılması 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– uluslararası tahkim vs. 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istac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yapıları.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Yapım teknolojisinde değişim:</a:t>
            </a:r>
            <a:r>
              <a:rPr lang="tr-TR" sz="2000" b="1" dirty="0" smtClean="0">
                <a:solidFill>
                  <a:srgbClr val="47176C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akıllı binalarda artış ve bu binalarda daha az temas sağlayan teknolojilerin olması beklentisi,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Küçülen mağazalar, kent içinde artan depolama alanları ve hızla büyüyen e-ticaret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Küçülen kamu ve özel kurumların idari mekanları, azalan ofis talebi, artan </a:t>
            </a:r>
            <a:r>
              <a:rPr lang="tr-TR" sz="2000" dirty="0" err="1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home</a:t>
            </a: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ofis veya esnek çalışma –</a:t>
            </a:r>
            <a:r>
              <a:rPr lang="tr-TR" sz="2000" b="1" dirty="0" smtClean="0">
                <a:solidFill>
                  <a:srgbClr val="47176C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sonuç: küçülen şirketler, teknolojiden yararlanma ve azalan istihdam,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İş ve ev yaşamında dijitalleşme: Alım-satım, danışma, günlük yaşam, görüşme ve eğlence mantığının değişimi,</a:t>
            </a:r>
          </a:p>
        </p:txBody>
      </p:sp>
    </p:spTree>
    <p:extLst>
      <p:ext uri="{BB962C8B-B14F-4D97-AF65-F5344CB8AC3E}">
        <p14:creationId xmlns:p14="http://schemas.microsoft.com/office/powerpoint/2010/main" val="3029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KAPSAM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8133321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550" b="1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Prof. Dr. Haru</a:t>
            </a:r>
            <a:r>
              <a:rPr lang="tr-TR" sz="2550" b="1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n TANRIVERMİŞ : </a:t>
            </a:r>
            <a:r>
              <a:rPr lang="tr-TR" sz="255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Türkiye </a:t>
            </a:r>
            <a:r>
              <a:rPr lang="tr-TR" sz="2550" dirty="0">
                <a:ea typeface="Adobe Heiti Std R" panose="020B0400000000000000" pitchFamily="34" charset="-128"/>
                <a:cs typeface="Arial" panose="020B0604020202020204" pitchFamily="34" charset="0"/>
              </a:rPr>
              <a:t>Gayrimenkul Sektöründe Değişim ve Profesyonelleşme </a:t>
            </a:r>
            <a:r>
              <a:rPr lang="tr-TR" sz="255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Mücadelesi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550" b="1" dirty="0">
                <a:ea typeface="Adobe Heiti Std R" panose="020B0400000000000000" pitchFamily="34" charset="-128"/>
                <a:cs typeface="Arial" panose="020B0604020202020204" pitchFamily="34" charset="0"/>
              </a:rPr>
              <a:t>Av. </a:t>
            </a:r>
            <a:r>
              <a:rPr lang="tr-TR" sz="2550" b="1" dirty="0">
                <a:ea typeface="Adobe Heiti Std R" panose="020B0400000000000000" pitchFamily="34" charset="-128"/>
                <a:cs typeface="Arial" panose="020B0604020202020204" pitchFamily="34" charset="0"/>
              </a:rPr>
              <a:t>Mustafa GÜNEŞ:    </a:t>
            </a:r>
            <a:r>
              <a:rPr lang="tr-TR" sz="2550" dirty="0">
                <a:ea typeface="Adobe Heiti Std R" panose="020B0400000000000000" pitchFamily="34" charset="-128"/>
                <a:cs typeface="Arial" panose="020B0604020202020204" pitchFamily="34" charset="0"/>
              </a:rPr>
              <a:t>KOVID-19    Salgını    Sonrası Gayrimenkul Sektöründe Öne Çıkacak Hukuki Konular ve Çözüm Yaklaşımları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550" b="1" dirty="0">
                <a:ea typeface="Adobe Heiti Std R" panose="020B0400000000000000" pitchFamily="34" charset="-128"/>
                <a:cs typeface="Arial" panose="020B0604020202020204" pitchFamily="34" charset="0"/>
              </a:rPr>
              <a:t>Hulusi BELGÜ	: </a:t>
            </a:r>
            <a:r>
              <a:rPr lang="tr-TR" sz="2550" dirty="0">
                <a:ea typeface="Adobe Heiti Std R" panose="020B0400000000000000" pitchFamily="34" charset="-128"/>
                <a:cs typeface="Arial" panose="020B0604020202020204" pitchFamily="34" charset="0"/>
              </a:rPr>
              <a:t>KOVID-19 Salgını Sonrası Gayrimenkul Geliştirme	Sürecinde	Karşılaşılabilecek </a:t>
            </a:r>
            <a:r>
              <a:rPr lang="tr-TR" sz="2550" dirty="0" err="1">
                <a:ea typeface="Adobe Heiti Std R" panose="020B0400000000000000" pitchFamily="34" charset="-128"/>
                <a:cs typeface="Arial" panose="020B0604020202020204" pitchFamily="34" charset="0"/>
              </a:rPr>
              <a:t>Sektörel</a:t>
            </a:r>
            <a:r>
              <a:rPr lang="tr-TR" sz="2550" dirty="0">
                <a:ea typeface="Adobe Heiti Std R" panose="020B0400000000000000" pitchFamily="34" charset="-128"/>
                <a:cs typeface="Arial" panose="020B0604020202020204" pitchFamily="34" charset="0"/>
              </a:rPr>
              <a:t> ve Finansal Sorunlar ve Çözüm </a:t>
            </a:r>
            <a:r>
              <a:rPr lang="tr-TR" sz="255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Yaklaşımları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550" b="1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Katılımcıların Soruları ve Cevapları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550" b="1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Genel Değerlendirme ve Kapanış</a:t>
            </a:r>
            <a:endParaRPr lang="tr-TR" sz="2550" b="1" dirty="0"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58979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KOVID Sonra Yeni Dünya Düzeni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79161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b="1" dirty="0" smtClean="0">
                <a:solidFill>
                  <a:srgbClr val="47176C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Toplumları Bekleyen Zorunlu Değişim: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T.R. </a:t>
            </a:r>
            <a:r>
              <a:rPr lang="tr-TR" sz="2000" dirty="0" err="1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Malthus</a:t>
            </a: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– Nüfus Teorisi (1797) geçerlilik mi kazanıyor?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Piyasa ekonomisinin </a:t>
            </a:r>
            <a:r>
              <a:rPr lang="tr-TR" sz="2000" dirty="0" err="1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bireyselci</a:t>
            </a: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anlayışı sona mı eriyor? Bireysel tatmin, satın alma ve mutluluk yerini toplumsal düşünme veya dayanışmaya mı bırakıyor?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Tüketim teorisi: bireysel fayda maksimizasyonu, üretim teorisi: kar maksimizasyonu ve firma teorisi modellerinde zorunlu değişim mi?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Firma teorisi ve kar maksimizasyonu yerine dayanışma ekonomisi mi geliyor? İftar veya akşam yemeği öncesi komşuları düşünme dönemine geçiş mi?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Büyük kentlerin ışıltılı mekanlarında gece yıldız arayan paparazzilerin işi zorlaşıyor mu?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Yeni meslekler ortaya çıkıyor ve bazıları cazibesini yitiriyor mu?</a:t>
            </a:r>
          </a:p>
        </p:txBody>
      </p:sp>
    </p:spTree>
    <p:extLst>
      <p:ext uri="{BB962C8B-B14F-4D97-AF65-F5344CB8AC3E}">
        <p14:creationId xmlns:p14="http://schemas.microsoft.com/office/powerpoint/2010/main" val="29753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57836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KOVID Sonra Yeni Dünya Düzeni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799616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Kent yönetimi, planlama, gayrimenkul yatırımları, finans, alım-satım ve diğer birçok alanda Gayrimenkul – İnşaat 5.0, </a:t>
            </a:r>
            <a:r>
              <a:rPr lang="tr-TR" sz="1900" dirty="0" err="1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blockchain</a:t>
            </a: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tr-TR" sz="1900" dirty="0" err="1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IoT</a:t>
            </a: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, temassız işlemler, telekonferans ile iş yapma altyapısındaki artış mı?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19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Distance</a:t>
            </a:r>
            <a:r>
              <a:rPr lang="tr-TR" sz="1900" b="1" dirty="0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r-TR" sz="19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learning</a:t>
            </a:r>
            <a:r>
              <a:rPr lang="tr-TR" sz="1900" b="1" dirty="0" smtClean="0">
                <a:solidFill>
                  <a:srgbClr val="FF000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ve online işlemlerin öne çıkması.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Gayrimenkul geliştirme sektörü aktörlerinde azalan yeni yatırım ilgisi, yabancı ortak bulma sorunu ve gayrimenkule dayalı sermaye piyasası araçlarını ihraç güçlüğü,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Emek ve Dayanışma Bayramında gerçek anlamda dayanışma ve yardımlaşma dönemi in, emeğin istihdam olanakları </a:t>
            </a:r>
            <a:r>
              <a:rPr lang="tr-TR" sz="1900" dirty="0" err="1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out</a:t>
            </a: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İşletmelerin sınıflanmasında çalışan sayısı yerine ciro ve karın kullanılmasının zorunluluğu,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Yeni bir dünya düzeni ve her sektörün yeni yol haritası yapması gerekliliği,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1900" dirty="0" smtClean="0">
                <a:solidFill>
                  <a:srgbClr val="46166B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Mekan anlayışı ve kullanımının toptan değişimi.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00" b="1" dirty="0" smtClean="0">
                <a:solidFill>
                  <a:srgbClr val="46166B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BİZİ DAHA NELER BEKLİYOR? KESTİRİMİ ZOR.</a:t>
            </a:r>
          </a:p>
        </p:txBody>
      </p:sp>
    </p:spTree>
    <p:extLst>
      <p:ext uri="{BB962C8B-B14F-4D97-AF65-F5344CB8AC3E}">
        <p14:creationId xmlns:p14="http://schemas.microsoft.com/office/powerpoint/2010/main" val="17492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2436125"/>
            <a:ext cx="8137603" cy="246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solidFill>
                  <a:srgbClr val="461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 Gayrimenkul Sektöründe Değişim ve Profesyonelleşme Mücadelesi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. Dr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Harun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TANRIVERMIŞ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Ankara Üniversitesi Uygulama Bilimler Fakültesi Gayrimenkul Geliştirme ve Yönetimi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47176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KAPSAM</a:t>
            </a:r>
            <a:endParaRPr lang="tr-TR" sz="2800" b="1" dirty="0">
              <a:solidFill>
                <a:srgbClr val="47176C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8030451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Makro ekonomik değişim ve gayrimenkul verileri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Satış ve diğer tapu verileri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Yabancı yatırımları ve yabancıların taşınmaz edinimi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Kredi hacmi ve fiyatların değişimi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Perakende </a:t>
            </a:r>
            <a:r>
              <a:rPr lang="tr-TR" sz="225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sektörü </a:t>
            </a: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ve yatırım yönetimi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Lojistik ve lojistik </a:t>
            </a:r>
            <a:r>
              <a:rPr lang="tr-TR" sz="225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yatırımları</a:t>
            </a:r>
            <a:endParaRPr lang="tr-TR" sz="2250" dirty="0"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Ofis ve rezidans yatırımları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Otel ve konaklama tesisleri yatırımları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Değişen tüketici ve	kullanıcı  eğilimleri: ortak kullanım </a:t>
            </a:r>
            <a:r>
              <a:rPr lang="tr-TR" sz="225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alanları</a:t>
            </a: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, kamusal alanlar ve paylaşımlı ofisler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Mevcut gayrimenkul yatırımlarının </a:t>
            </a:r>
            <a:r>
              <a:rPr lang="tr-TR" sz="225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dönüştürülmesi, </a:t>
            </a:r>
            <a:r>
              <a:rPr lang="tr-TR" sz="225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renovasyon</a:t>
            </a:r>
            <a:r>
              <a:rPr lang="tr-TR" sz="225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ve yatırımların </a:t>
            </a: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esnek/</a:t>
            </a:r>
            <a:r>
              <a:rPr lang="tr-TR" sz="2250" dirty="0" err="1">
                <a:ea typeface="Adobe Heiti Std R" panose="020B0400000000000000" pitchFamily="34" charset="-128"/>
                <a:cs typeface="Arial" panose="020B0604020202020204" pitchFamily="34" charset="0"/>
              </a:rPr>
              <a:t>fleksibil</a:t>
            </a: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 planlanması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250" dirty="0">
                <a:ea typeface="Adobe Heiti Std R" panose="020B0400000000000000" pitchFamily="34" charset="-128"/>
                <a:cs typeface="Arial" panose="020B0604020202020204" pitchFamily="34" charset="0"/>
              </a:rPr>
              <a:t>Tesis-Gayrimenkul-Varlık-Yatırım Yönetiminde değişim.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134168"/>
            <a:ext cx="8030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b="1" dirty="0">
                <a:solidFill>
                  <a:srgbClr val="47176C"/>
                </a:solidFill>
                <a:ea typeface="Adobe Heiti Std R" panose="020B0400000000000000" pitchFamily="34" charset="-128"/>
                <a:cs typeface="Arial" panose="020B0604020202020204" pitchFamily="34" charset="0"/>
              </a:rPr>
              <a:t>Türkiye'de büyüme hızında önemli düşme ve refah kaybı:</a:t>
            </a:r>
            <a:r>
              <a:rPr lang="tr-TR" sz="2100" dirty="0">
                <a:ea typeface="Adobe Heiti Std R" panose="020B0400000000000000" pitchFamily="34" charset="-128"/>
                <a:cs typeface="Arial" panose="020B0604020202020204" pitchFamily="34" charset="0"/>
              </a:rPr>
              <a:t> 2017 sonrası büyümenin zayıflaması ve artan işsizlik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>
                <a:ea typeface="Adobe Heiti Std R" panose="020B0400000000000000" pitchFamily="34" charset="-128"/>
                <a:cs typeface="Arial" panose="020B0604020202020204" pitchFamily="34" charset="0"/>
              </a:rPr>
              <a:t>2010 sonrasında  10 bin </a:t>
            </a:r>
            <a:r>
              <a:rPr lang="tr-TR" sz="21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$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r-TR" sz="2100" dirty="0">
                <a:ea typeface="Adobe Heiti Std R" panose="020B0400000000000000" pitchFamily="34" charset="-128"/>
                <a:cs typeface="Arial" panose="020B0604020202020204" pitchFamily="34" charset="0"/>
              </a:rPr>
              <a:t>seviyesinde olan kişi başına gelirin 2018 yılında 9.632 </a:t>
            </a:r>
            <a:r>
              <a:rPr lang="tr-TR" sz="2100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$</a:t>
            </a:r>
            <a:r>
              <a:rPr lang="tr-TR" sz="2100" dirty="0">
                <a:ea typeface="Adobe Heiti Std R" panose="020B0400000000000000" pitchFamily="34" charset="-128"/>
                <a:cs typeface="Arial" panose="020B0604020202020204" pitchFamily="34" charset="0"/>
              </a:rPr>
              <a:t> ve 2019 yılında 9.127 </a:t>
            </a:r>
            <a:r>
              <a:rPr lang="tr-TR" sz="2100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$</a:t>
            </a:r>
            <a:r>
              <a:rPr lang="tr-TR" sz="2100" dirty="0">
                <a:ea typeface="Adobe Heiti Std R" panose="020B0400000000000000" pitchFamily="34" charset="-128"/>
                <a:cs typeface="Arial" panose="020B0604020202020204" pitchFamily="34" charset="0"/>
              </a:rPr>
              <a:t> olması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.</a:t>
            </a:r>
            <a:endParaRPr lang="tr-TR" sz="2100" dirty="0"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36773" r="1250" b="14173"/>
          <a:stretch/>
        </p:blipFill>
        <p:spPr>
          <a:xfrm>
            <a:off x="34290" y="2526031"/>
            <a:ext cx="8995410" cy="33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542049" y="1134168"/>
            <a:ext cx="7447521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1900" b="1" dirty="0" smtClean="0">
                <a:solidFill>
                  <a:srgbClr val="FF0000"/>
                </a:solidFill>
                <a:ea typeface="Adobe Heiti Std R" panose="020B0400000000000000" pitchFamily="34" charset="-128"/>
                <a:cs typeface="Arial" panose="020B0604020202020204" pitchFamily="34" charset="0"/>
              </a:rPr>
              <a:t>Ekonominin </a:t>
            </a:r>
            <a:r>
              <a:rPr lang="tr-TR" sz="1900" b="1" dirty="0" err="1" smtClean="0">
                <a:solidFill>
                  <a:srgbClr val="FF0000"/>
                </a:solidFill>
                <a:ea typeface="Adobe Heiti Std R" panose="020B0400000000000000" pitchFamily="34" charset="-128"/>
                <a:cs typeface="Arial" panose="020B0604020202020204" pitchFamily="34" charset="0"/>
              </a:rPr>
              <a:t>sektörel</a:t>
            </a:r>
            <a:r>
              <a:rPr lang="tr-TR" sz="1900" b="1" dirty="0" smtClean="0">
                <a:solidFill>
                  <a:srgbClr val="FF0000"/>
                </a:solidFill>
                <a:ea typeface="Adobe Heiti Std R" panose="020B0400000000000000" pitchFamily="34" charset="-128"/>
                <a:cs typeface="Arial" panose="020B0604020202020204" pitchFamily="34" charset="0"/>
              </a:rPr>
              <a:t> gelişiminin dengesizliği: </a:t>
            </a:r>
            <a:r>
              <a:rPr lang="tr-TR" sz="19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Tarımda çökme</a:t>
            </a:r>
            <a:r>
              <a:rPr lang="tr-TR" sz="1900" dirty="0">
                <a:ea typeface="Adobe Heiti Std R" panose="020B0400000000000000" pitchFamily="34" charset="-128"/>
                <a:cs typeface="Arial" panose="020B0604020202020204" pitchFamily="34" charset="0"/>
              </a:rPr>
              <a:t>, sanayide yetersiz büyüme ve hizmetlerde şişme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1900" b="1" dirty="0">
                <a:solidFill>
                  <a:srgbClr val="FF0000"/>
                </a:solidFill>
                <a:ea typeface="Adobe Heiti Std R" panose="020B0400000000000000" pitchFamily="34" charset="-128"/>
                <a:cs typeface="Arial" panose="020B0604020202020204" pitchFamily="34" charset="0"/>
              </a:rPr>
              <a:t>Paranın  inşaata </a:t>
            </a:r>
            <a:r>
              <a:rPr lang="tr-TR" sz="1900" b="1" dirty="0" smtClean="0">
                <a:solidFill>
                  <a:srgbClr val="FF0000"/>
                </a:solidFill>
                <a:ea typeface="Adobe Heiti Std R" panose="020B0400000000000000" pitchFamily="34" charset="-128"/>
                <a:cs typeface="Arial" panose="020B0604020202020204" pitchFamily="34" charset="0"/>
              </a:rPr>
              <a:t>/ toprağa yatırılması</a:t>
            </a:r>
            <a:r>
              <a:rPr lang="tr-TR" sz="1900" b="1" dirty="0">
                <a:solidFill>
                  <a:srgbClr val="FF0000"/>
                </a:solidFill>
                <a:ea typeface="Adobe Heiti Std R" panose="020B0400000000000000" pitchFamily="34" charset="-128"/>
                <a:cs typeface="Arial" panose="020B0604020202020204" pitchFamily="34" charset="0"/>
              </a:rPr>
              <a:t>:</a:t>
            </a:r>
            <a:r>
              <a:rPr lang="tr-TR" sz="1900" b="1" dirty="0">
                <a:solidFill>
                  <a:srgbClr val="47176C"/>
                </a:solidFill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r-TR" sz="19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% </a:t>
            </a:r>
            <a:r>
              <a:rPr lang="tr-TR" sz="1900" dirty="0">
                <a:ea typeface="Adobe Heiti Std R" panose="020B0400000000000000" pitchFamily="34" charset="-128"/>
                <a:cs typeface="Arial" panose="020B0604020202020204" pitchFamily="34" charset="0"/>
              </a:rPr>
              <a:t>7-9  </a:t>
            </a:r>
            <a:r>
              <a:rPr lang="tr-TR" sz="19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ve gayrimenkul % 7-8’lik pay şişkin mi?</a:t>
            </a:r>
          </a:p>
          <a:p>
            <a:pPr algn="just">
              <a:buClr>
                <a:srgbClr val="46166B"/>
              </a:buClr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    </a:t>
            </a:r>
            <a:r>
              <a:rPr lang="tr-TR" sz="2100" b="1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Sektörlerin GSYH İçindeki Payları (Cari Fiyatlarla)</a:t>
            </a:r>
            <a:endParaRPr lang="tr-TR" sz="2100" b="1" dirty="0"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38642" r="751" b="14760"/>
          <a:stretch/>
        </p:blipFill>
        <p:spPr>
          <a:xfrm>
            <a:off x="57150" y="2651761"/>
            <a:ext cx="9018270" cy="31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244869" y="1134168"/>
            <a:ext cx="836192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1900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Tapu müdürlüklerinde </a:t>
            </a: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yapılan </a:t>
            </a:r>
            <a:r>
              <a:rPr lang="tr-TR" sz="1900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işlem </a:t>
            </a: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sayısı</a:t>
            </a:r>
            <a:r>
              <a:rPr lang="tr-TR" sz="1900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: 560 çeşit işlem yapılmaktadır.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1900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Satış, </a:t>
            </a: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satış </a:t>
            </a:r>
            <a:r>
              <a:rPr lang="tr-TR" sz="1900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ve </a:t>
            </a: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ipotek</a:t>
            </a:r>
            <a:r>
              <a:rPr lang="tr-TR" sz="1900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, intikal, ipotek tesisi ve </a:t>
            </a:r>
            <a:r>
              <a:rPr lang="tr-TR" sz="1900" dirty="0" err="1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icrai</a:t>
            </a:r>
            <a:r>
              <a:rPr lang="tr-TR" sz="1900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haciz tesisi gibi işlemler, 2018-2020 döneminde toplam işlemlerin </a:t>
            </a: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yaklaşık % </a:t>
            </a:r>
            <a:r>
              <a:rPr lang="tr-TR" sz="1900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58 ile </a:t>
            </a:r>
            <a:r>
              <a:rPr lang="tr-TR" sz="19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% 62'si</a:t>
            </a:r>
            <a:r>
              <a:rPr lang="tr-TR" sz="1900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ject 29"/>
          <p:cNvSpPr txBox="1"/>
          <p:nvPr/>
        </p:nvSpPr>
        <p:spPr>
          <a:xfrm>
            <a:off x="4983480" y="3402164"/>
            <a:ext cx="4063362" cy="2263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85" indent="12700" algn="just">
              <a:lnSpc>
                <a:spcPct val="103099"/>
              </a:lnSpc>
              <a:buClr>
                <a:srgbClr val="080C2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Son </a:t>
            </a:r>
            <a:r>
              <a:rPr dirty="0" err="1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üç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yılda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Ocak-Şubat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döneminde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taşınmaz satışında önemli </a:t>
            </a:r>
            <a:r>
              <a:rPr dirty="0" err="1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gerilme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yok</a:t>
            </a:r>
            <a:r>
              <a:rPr lang="tr-TR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,</a:t>
            </a:r>
          </a:p>
          <a:p>
            <a:pPr marR="6985" indent="92075" algn="just">
              <a:lnSpc>
                <a:spcPct val="103099"/>
              </a:lnSpc>
              <a:buClr>
                <a:srgbClr val="080C2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Mart</a:t>
            </a:r>
            <a:r>
              <a:rPr dirty="0" smtClean="0">
                <a:solidFill>
                  <a:srgbClr val="151515"/>
                </a:solidFill>
                <a:cs typeface="Arial"/>
              </a:rPr>
              <a:t> 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2020 </a:t>
            </a:r>
            <a:r>
              <a:rPr dirty="0" err="1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ve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1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-15 Nisan</a:t>
            </a:r>
            <a:r>
              <a:rPr lang="tr-TR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2020 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döneminde taşınmaz satışlarında önemli ölçüde </a:t>
            </a:r>
            <a:r>
              <a:rPr dirty="0" err="1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gerileme</a:t>
            </a:r>
            <a:r>
              <a:rPr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mevcut</a:t>
            </a:r>
            <a:endParaRPr lang="tr-TR" dirty="0"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R="6985" indent="12700" algn="just">
              <a:lnSpc>
                <a:spcPct val="103099"/>
              </a:lnSpc>
              <a:buClr>
                <a:srgbClr val="080C2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tr-TR" b="1" dirty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Birçok ülkede web tapu, blok zincir ve diğer dijital teknolojilerle edinim olanakları uygulamaya </a:t>
            </a:r>
            <a:r>
              <a:rPr lang="tr-TR" b="1" dirty="0" smtClean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konulmuş.</a:t>
            </a:r>
            <a:endParaRPr lang="tr-TR" b="1" dirty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30914" r="45500" b="14172"/>
          <a:stretch/>
        </p:blipFill>
        <p:spPr>
          <a:xfrm>
            <a:off x="34290" y="2125979"/>
            <a:ext cx="4949190" cy="374904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5" t="31082" r="1000" b="50000"/>
          <a:stretch/>
        </p:blipFill>
        <p:spPr>
          <a:xfrm>
            <a:off x="4994910" y="2137411"/>
            <a:ext cx="4057650" cy="12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244869" y="1134168"/>
            <a:ext cx="8361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46166B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Demografi hızlı değişiyor ya </a:t>
            </a:r>
            <a:r>
              <a:rPr lang="tr-TR" sz="2400" b="1" dirty="0" err="1" smtClean="0">
                <a:solidFill>
                  <a:srgbClr val="46166B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hanehalkı</a:t>
            </a:r>
            <a:r>
              <a:rPr lang="tr-TR" sz="2400" b="1" dirty="0" smtClean="0">
                <a:solidFill>
                  <a:srgbClr val="46166B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gider yapısı?</a:t>
            </a:r>
            <a:endParaRPr lang="tr-TR" sz="2400" b="1" dirty="0">
              <a:solidFill>
                <a:srgbClr val="46166B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22510" r="9000" b="20103"/>
          <a:stretch/>
        </p:blipFill>
        <p:spPr>
          <a:xfrm>
            <a:off x="377190" y="1577340"/>
            <a:ext cx="7943850" cy="39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4694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46166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Makro Durum ve Değişim</a:t>
            </a:r>
            <a:endParaRPr lang="tr-TR" sz="3000" b="1" dirty="0">
              <a:solidFill>
                <a:srgbClr val="461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244869" y="1134168"/>
            <a:ext cx="83619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0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Azalan yeni yatırımlar ve inşaat-gayrimenkulde gerileme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000" b="1" dirty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000" b="1" dirty="0" smtClean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000" b="1" dirty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000" b="1" dirty="0" smtClean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000" b="1" dirty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000" b="1" dirty="0" smtClean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000" b="1" dirty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000" b="1" dirty="0" smtClean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000" b="1" dirty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000" b="1" dirty="0" smtClean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000" b="1" dirty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1100" dirty="0" smtClean="0">
              <a:solidFill>
                <a:srgbClr val="00B0F0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İnşaat ruhsatında 2018 yılında önceki döneme göre % 52,3 ve 2017-19 yıllarında % 78,2 gerileme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rgbClr val="00B0F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İskan belgesinde gerileme düşük – gecikmeli arz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21949" r="2126" b="27626"/>
          <a:stretch/>
        </p:blipFill>
        <p:spPr>
          <a:xfrm>
            <a:off x="57150" y="1508761"/>
            <a:ext cx="8892540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26339</TotalTime>
  <Words>1007</Words>
  <Application>Microsoft Office PowerPoint</Application>
  <PresentationFormat>Ekran Gösterisi (4:3)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21</vt:i4>
      </vt:variant>
    </vt:vector>
  </HeadingPairs>
  <TitlesOfParts>
    <vt:vector size="30" baseType="lpstr">
      <vt:lpstr>Adobe Heiti Std R</vt:lpstr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  </vt:lpstr>
      <vt:lpstr>PowerPoint Sunusu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1006</cp:revision>
  <cp:lastPrinted>2016-10-24T07:53:35Z</cp:lastPrinted>
  <dcterms:created xsi:type="dcterms:W3CDTF">2016-09-18T09:35:24Z</dcterms:created>
  <dcterms:modified xsi:type="dcterms:W3CDTF">2020-05-11T10:12:59Z</dcterms:modified>
</cp:coreProperties>
</file>