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46C117F-5CCF-4837-BE5F-2B92066CAFAF}" type="datetimeFigureOut">
              <a:rPr lang="en-US" dirty="0"/>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4EB90BD-B6CE-46B7-997F-7313B992CCDC}" type="datetimeFigureOut">
              <a:rPr lang="en-US" dirty="0"/>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DB9D11F-B188-461D-B23F-39381795C052}" type="datetimeFigureOut">
              <a:rPr lang="en-US" dirty="0"/>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2E6D8D9-55A2-4063-B0F3-121F44549695}" type="datetimeFigureOut">
              <a:rPr lang="en-US" dirty="0"/>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D4B24536-994D-4021-A283-9F449C0DB509}" type="datetimeFigureOut">
              <a:rPr lang="en-US" dirty="0"/>
              <a:t>4/25/2018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3CBBBB78-C96F-47B7-AB17-D852CA960AC9}" type="datetimeFigureOut">
              <a:rPr lang="en-US" dirty="0"/>
              <a:t>4/25/2018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4/25/2018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0578ACC-22D6-47C1-A373-4FD133E34F3C}" type="datetimeFigureOut">
              <a:rPr lang="en-US" dirty="0"/>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0322" y="3030008"/>
            <a:ext cx="4698355" cy="290617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594123" y="3030008"/>
            <a:ext cx="4700059" cy="290617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4/25/2018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4/25/2018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4/25/2018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331444B-B92B-4E27-8C94-BB93EAF5CB18}" type="datetimeFigureOut">
              <a:rPr lang="en-US" dirty="0"/>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63EFA5E-FA76-400D-B3DC-F0BA90E6D107}" type="datetimeFigureOut">
              <a:rPr lang="en-US" dirty="0"/>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4/25/2018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images.google.com.tr/imgres?imgurl=http://bisqwit.iki.fi/kala/povray/bell.png&amp;imgrefurl=http://bisqwit.iki.fi/jutut/povray.html&amp;h=384&amp;w=512&amp;sz=137&amp;hl=tr&amp;start=26&amp;tbnid=NRtSzFNBm32s6M:&amp;tbnh=98&amp;tbnw=131&amp;prev=/images%3Fq%3Dbell%26start%3D20%26gbv%3D2%26ndsp%3D20%26svnum%3D10%26hl%3Dtr%26sa%3D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Öğrenme Psikolojisi Kuramları: </a:t>
            </a:r>
            <a:r>
              <a:rPr lang="tr-TR" smtClean="0"/>
              <a:t>Davranışçı </a:t>
            </a:r>
            <a:r>
              <a:rPr lang="tr-TR" smtClean="0"/>
              <a:t>Yaklaşım I</a:t>
            </a:r>
            <a:endParaRPr lang="tr-TR" dirty="0"/>
          </a:p>
        </p:txBody>
      </p:sp>
      <p:sp>
        <p:nvSpPr>
          <p:cNvPr id="3" name="Alt Başlık 2"/>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3783067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title"/>
          </p:nvPr>
        </p:nvSpPr>
        <p:spPr>
          <a:xfrm>
            <a:off x="2463800" y="520700"/>
            <a:ext cx="7366000" cy="1879600"/>
          </a:xfrm>
        </p:spPr>
        <p:txBody>
          <a:bodyPr/>
          <a:lstStyle/>
          <a:p>
            <a:pPr eaLnBrk="1" hangingPunct="1"/>
            <a:r>
              <a:rPr lang="en-US" altLang="tr-TR" smtClean="0"/>
              <a:t>Koşullanmadaki Temel Kavramlar</a:t>
            </a:r>
          </a:p>
        </p:txBody>
      </p:sp>
      <p:sp>
        <p:nvSpPr>
          <p:cNvPr id="38915" name="Rectangle 1"/>
          <p:cNvSpPr>
            <a:spLocks noGrp="1" noChangeArrowheads="1"/>
          </p:cNvSpPr>
          <p:nvPr>
            <p:ph idx="1"/>
          </p:nvPr>
        </p:nvSpPr>
        <p:spPr>
          <a:xfrm>
            <a:off x="2362201" y="2362200"/>
            <a:ext cx="3770313" cy="4495800"/>
          </a:xfrm>
        </p:spPr>
        <p:txBody>
          <a:bodyPr/>
          <a:lstStyle/>
          <a:p>
            <a:pPr marL="382588" indent="-342900">
              <a:buClr>
                <a:srgbClr val="003366"/>
              </a:buClr>
              <a:buSzPct val="75000"/>
              <a:buFont typeface="Wingdings" panose="05000000000000000000" pitchFamily="2" charset="2"/>
              <a:buChar char="l"/>
            </a:pPr>
            <a:r>
              <a:rPr lang="en-US" altLang="tr-TR" smtClean="0">
                <a:latin typeface="Arial Bold" charset="0"/>
                <a:sym typeface="Arial Bold" charset="0"/>
              </a:rPr>
              <a:t>Şartlı Uyarıcı:</a:t>
            </a:r>
            <a:r>
              <a:rPr lang="en-US" altLang="tr-TR" smtClean="0"/>
              <a:t> Başlangıçta nötr bir uyarıcı iken, bir yaşantı sonucu şartsız uyarıcı ile eşleşmesi sonucu organizmanın tepki verdiği uyarıcıdır. </a:t>
            </a:r>
          </a:p>
        </p:txBody>
      </p:sp>
      <p:pic>
        <p:nvPicPr>
          <p:cNvPr id="3891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362200"/>
            <a:ext cx="434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380040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title"/>
          </p:nvPr>
        </p:nvSpPr>
        <p:spPr>
          <a:xfrm>
            <a:off x="2463800" y="520700"/>
            <a:ext cx="7366000" cy="1663700"/>
          </a:xfrm>
        </p:spPr>
        <p:txBody>
          <a:bodyPr/>
          <a:lstStyle/>
          <a:p>
            <a:pPr eaLnBrk="1" hangingPunct="1"/>
            <a:r>
              <a:rPr lang="en-US" altLang="tr-TR" smtClean="0"/>
              <a:t>Koşullanmadaki Temel Kavramlar</a:t>
            </a:r>
          </a:p>
        </p:txBody>
      </p:sp>
      <p:sp>
        <p:nvSpPr>
          <p:cNvPr id="39939" name="Rectangle 1"/>
          <p:cNvSpPr>
            <a:spLocks noGrp="1" noChangeArrowheads="1"/>
          </p:cNvSpPr>
          <p:nvPr>
            <p:ph idx="1"/>
          </p:nvPr>
        </p:nvSpPr>
        <p:spPr>
          <a:xfrm>
            <a:off x="2362201" y="2362200"/>
            <a:ext cx="3770313" cy="4495800"/>
          </a:xfrm>
        </p:spPr>
        <p:txBody>
          <a:bodyPr/>
          <a:lstStyle/>
          <a:p>
            <a:pPr marL="382588" indent="-342900">
              <a:buClr>
                <a:srgbClr val="003366"/>
              </a:buClr>
              <a:buSzPct val="75000"/>
              <a:buFont typeface="Wingdings" panose="05000000000000000000" pitchFamily="2" charset="2"/>
              <a:buChar char="l"/>
            </a:pPr>
            <a:r>
              <a:rPr lang="en-US" altLang="tr-TR" smtClean="0">
                <a:latin typeface="Arial Bold" charset="0"/>
                <a:sym typeface="Arial Bold" charset="0"/>
              </a:rPr>
              <a:t>Şartlı Tepki:</a:t>
            </a:r>
            <a:r>
              <a:rPr lang="en-US" altLang="tr-TR" smtClean="0"/>
              <a:t> Organizmanın şartlı uyarıcı karşısında göstermiş olduğu tepkidir. Deneyde şartlı tepki, köpeğin zil karşısında göstermiş olduğu </a:t>
            </a:r>
            <a:r>
              <a:rPr lang="en-US" altLang="tr-TR" smtClean="0">
                <a:latin typeface="Arial Bold" charset="0"/>
                <a:sym typeface="Arial Bold" charset="0"/>
              </a:rPr>
              <a:t>salya</a:t>
            </a:r>
            <a:r>
              <a:rPr lang="en-US" altLang="tr-TR" smtClean="0"/>
              <a:t> tepkisidir. </a:t>
            </a:r>
          </a:p>
        </p:txBody>
      </p:sp>
      <p:pic>
        <p:nvPicPr>
          <p:cNvPr id="3994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286000"/>
            <a:ext cx="4038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410965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title"/>
          </p:nvPr>
        </p:nvSpPr>
        <p:spPr>
          <a:xfrm>
            <a:off x="2463800" y="520700"/>
            <a:ext cx="7366000" cy="1854200"/>
          </a:xfrm>
        </p:spPr>
        <p:txBody>
          <a:bodyPr/>
          <a:lstStyle/>
          <a:p>
            <a:pPr eaLnBrk="1" hangingPunct="1"/>
            <a:r>
              <a:rPr lang="en-US" altLang="tr-TR" smtClean="0"/>
              <a:t>Klasik Koşullanmanın Özellikleri:</a:t>
            </a:r>
          </a:p>
        </p:txBody>
      </p:sp>
      <p:sp>
        <p:nvSpPr>
          <p:cNvPr id="40963" name="Rectangle 1"/>
          <p:cNvSpPr>
            <a:spLocks noGrp="1" noChangeArrowheads="1"/>
          </p:cNvSpPr>
          <p:nvPr>
            <p:ph idx="1"/>
          </p:nvPr>
        </p:nvSpPr>
        <p:spPr>
          <a:xfrm>
            <a:off x="2362200" y="2362200"/>
            <a:ext cx="4343400" cy="4495800"/>
          </a:xfrm>
        </p:spPr>
        <p:txBody>
          <a:bodyPr/>
          <a:lstStyle/>
          <a:p>
            <a:pPr marL="382588" indent="-342900">
              <a:buNone/>
            </a:pPr>
            <a:endParaRPr lang="en-US" altLang="tr-TR" sz="2000" u="sng">
              <a:latin typeface="Arial Bold Italic" charset="0"/>
              <a:ea typeface="ヒラギノ角ゴ ProN W6" charset="-128"/>
              <a:sym typeface="Arial Bold Italic" charset="0"/>
            </a:endParaRPr>
          </a:p>
          <a:p>
            <a:pPr marL="382588" indent="-342900">
              <a:buNone/>
            </a:pPr>
            <a:r>
              <a:rPr lang="en-US" altLang="tr-TR" sz="2000">
                <a:latin typeface="Arial Bold Italic" charset="0"/>
                <a:ea typeface="ヒラギノ角ゴ ProN W6" charset="-128"/>
                <a:sym typeface="Arial Bold Italic" charset="0"/>
              </a:rPr>
              <a:t>	</a:t>
            </a:r>
            <a:r>
              <a:rPr lang="en-US" altLang="tr-TR" sz="2000">
                <a:latin typeface="Symbol" panose="05050102010706020507" pitchFamily="18" charset="2"/>
                <a:sym typeface="Symbol" panose="05050102010706020507" pitchFamily="18" charset="2"/>
              </a:rPr>
              <a:t>♦</a:t>
            </a:r>
            <a:r>
              <a:rPr lang="en-US" altLang="tr-TR" sz="2000">
                <a:latin typeface="Arial Bold" charset="0"/>
                <a:sym typeface="Arial Bold" charset="0"/>
              </a:rPr>
              <a:t> </a:t>
            </a:r>
            <a:r>
              <a:rPr lang="en-US" altLang="tr-TR" sz="2000"/>
              <a:t>Organizma pasiftir.</a:t>
            </a:r>
          </a:p>
          <a:p>
            <a:pPr marL="382588" indent="-342900">
              <a:buNone/>
            </a:pPr>
            <a:r>
              <a:rPr lang="en-US" altLang="tr-TR" sz="2000"/>
              <a:t>	</a:t>
            </a:r>
            <a:r>
              <a:rPr lang="en-US" altLang="tr-TR" sz="2000">
                <a:latin typeface="Symbol" panose="05050102010706020507" pitchFamily="18" charset="2"/>
                <a:sym typeface="Symbol" panose="05050102010706020507" pitchFamily="18" charset="2"/>
              </a:rPr>
              <a:t>♦</a:t>
            </a:r>
            <a:r>
              <a:rPr lang="en-US" altLang="tr-TR" sz="2000">
                <a:latin typeface="Arial Bold" charset="0"/>
                <a:sym typeface="Arial Bold" charset="0"/>
              </a:rPr>
              <a:t> </a:t>
            </a:r>
            <a:r>
              <a:rPr lang="en-US" altLang="tr-TR" sz="2000"/>
              <a:t>Pekiştireç davranıştan önce verilir.</a:t>
            </a:r>
          </a:p>
          <a:p>
            <a:pPr marL="382588" indent="-342900">
              <a:buNone/>
            </a:pPr>
            <a:r>
              <a:rPr lang="en-US" altLang="tr-TR" sz="2000"/>
              <a:t>	</a:t>
            </a:r>
            <a:r>
              <a:rPr lang="en-US" altLang="tr-TR" sz="2000">
                <a:latin typeface="Symbol" panose="05050102010706020507" pitchFamily="18" charset="2"/>
                <a:sym typeface="Symbol" panose="05050102010706020507" pitchFamily="18" charset="2"/>
              </a:rPr>
              <a:t>♦</a:t>
            </a:r>
            <a:r>
              <a:rPr lang="en-US" altLang="tr-TR" sz="2000">
                <a:latin typeface="Arial Bold" charset="0"/>
                <a:sym typeface="Arial Bold" charset="0"/>
              </a:rPr>
              <a:t> </a:t>
            </a:r>
            <a:r>
              <a:rPr lang="en-US" altLang="tr-TR" sz="2000"/>
              <a:t>Pekiştirme, şartsız uyarıcının </a:t>
            </a:r>
          </a:p>
          <a:p>
            <a:pPr marL="382588" indent="-342900">
              <a:buNone/>
            </a:pPr>
            <a:r>
              <a:rPr lang="en-US" altLang="tr-TR" sz="2000"/>
              <a:t>	verilmesidir.</a:t>
            </a:r>
          </a:p>
          <a:p>
            <a:pPr marL="382588" indent="-342900">
              <a:buNone/>
            </a:pPr>
            <a:r>
              <a:rPr lang="en-US" altLang="tr-TR" sz="2000"/>
              <a:t>	</a:t>
            </a:r>
            <a:r>
              <a:rPr lang="en-US" altLang="tr-TR" sz="2000">
                <a:latin typeface="Symbol" panose="05050102010706020507" pitchFamily="18" charset="2"/>
                <a:sym typeface="Symbol" panose="05050102010706020507" pitchFamily="18" charset="2"/>
              </a:rPr>
              <a:t>♦</a:t>
            </a:r>
            <a:r>
              <a:rPr lang="en-US" altLang="tr-TR" sz="2000">
                <a:latin typeface="Arial Bold" charset="0"/>
                <a:sym typeface="Arial Bold" charset="0"/>
              </a:rPr>
              <a:t> </a:t>
            </a:r>
            <a:r>
              <a:rPr lang="en-US" altLang="tr-TR" sz="2000"/>
              <a:t>Şartsız uyarıcı (Et) ile şartsız tepki (Salya) arasındaki bağ doğal bir bağdır.</a:t>
            </a:r>
          </a:p>
          <a:p>
            <a:pPr marL="382588" indent="-342900">
              <a:buNone/>
            </a:pPr>
            <a:r>
              <a:rPr lang="en-US" altLang="tr-TR" sz="2000"/>
              <a:t>	</a:t>
            </a:r>
            <a:r>
              <a:rPr lang="en-US" altLang="tr-TR" sz="2000">
                <a:latin typeface="Symbol" panose="05050102010706020507" pitchFamily="18" charset="2"/>
                <a:sym typeface="Symbol" panose="05050102010706020507" pitchFamily="18" charset="2"/>
              </a:rPr>
              <a:t>♦</a:t>
            </a:r>
            <a:r>
              <a:rPr lang="en-US" altLang="tr-TR" sz="2000">
                <a:latin typeface="Arial Bold" charset="0"/>
                <a:sym typeface="Arial Bold" charset="0"/>
              </a:rPr>
              <a:t> </a:t>
            </a:r>
            <a:r>
              <a:rPr lang="en-US" altLang="tr-TR" sz="2000"/>
              <a:t>Klasik koşullanma ile genelde duyuşsal davranışlar kazanılır. </a:t>
            </a:r>
          </a:p>
        </p:txBody>
      </p:sp>
      <p:pic>
        <p:nvPicPr>
          <p:cNvPr id="4096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22860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754730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tr-TR" smtClean="0"/>
              <a:t>Haber vericilik</a:t>
            </a:r>
          </a:p>
        </p:txBody>
      </p:sp>
      <p:sp>
        <p:nvSpPr>
          <p:cNvPr id="41987" name="Rectangle 1"/>
          <p:cNvSpPr>
            <a:spLocks noGrp="1" noChangeArrowheads="1"/>
          </p:cNvSpPr>
          <p:nvPr>
            <p:ph idx="1"/>
          </p:nvPr>
        </p:nvSpPr>
        <p:spPr/>
        <p:txBody>
          <a:bodyPr/>
          <a:lstStyle/>
          <a:p>
            <a:pPr marL="382588" indent="-342900">
              <a:buClr>
                <a:srgbClr val="003366"/>
              </a:buClr>
              <a:buSzPct val="75000"/>
              <a:buFont typeface="Wingdings" panose="05000000000000000000" pitchFamily="2" charset="2"/>
              <a:buChar char="l"/>
            </a:pPr>
            <a:r>
              <a:rPr lang="en-US" altLang="tr-TR" smtClean="0"/>
              <a:t>Klasik şartlanma öğrenmesini etkileyen bazı faktörler vardır. Bunlar koşulsuz uyarıcının </a:t>
            </a:r>
            <a:r>
              <a:rPr lang="en-US" altLang="tr-TR" smtClean="0">
                <a:latin typeface="Arial Bold Italic" charset="0"/>
                <a:sym typeface="Arial Bold Italic" charset="0"/>
              </a:rPr>
              <a:t>şiddeti, zamanlaması, eşleşmenin sıklığı ve koşullu uyarıcının koşulsuz uyarıcıyı yordama derecesidir</a:t>
            </a:r>
            <a:r>
              <a:rPr lang="en-US" altLang="tr-TR" smtClean="0"/>
              <a:t>. Habercilik ya da yordayıcılık, koşullu uyarıcının koşulsuz uyarıcının geleceğini bildirmesidir. Örneğin Pavlov</a:t>
            </a:r>
            <a:r>
              <a:rPr lang="ja-JP" altLang="en-US" smtClean="0">
                <a:latin typeface="Arial" panose="020B0604020202020204" pitchFamily="34" charset="0"/>
                <a:cs typeface="HGP明朝E"/>
              </a:rPr>
              <a:t>’</a:t>
            </a:r>
            <a:r>
              <a:rPr lang="en-US" altLang="ja-JP" smtClean="0">
                <a:cs typeface="HGP明朝E"/>
              </a:rPr>
              <a:t>un yaptığı deneyde zil sesi koşullanma sonrası etin geleceğini haber vermektedir. </a:t>
            </a:r>
            <a:endParaRPr lang="en-US" altLang="tr-TR" smtClean="0"/>
          </a:p>
        </p:txBody>
      </p:sp>
    </p:spTree>
    <p:extLst>
      <p:ext uri="{BB962C8B-B14F-4D97-AF65-F5344CB8AC3E}">
        <p14:creationId xmlns:p14="http://schemas.microsoft.com/office/powerpoint/2010/main" val="14597100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p:txBody>
          <a:bodyPr/>
          <a:lstStyle/>
          <a:p>
            <a:pPr eaLnBrk="1" hangingPunct="1"/>
            <a:r>
              <a:rPr lang="en-US" altLang="tr-TR" smtClean="0"/>
              <a:t>Koşullanma ilkeleri</a:t>
            </a:r>
          </a:p>
        </p:txBody>
      </p:sp>
      <p:sp>
        <p:nvSpPr>
          <p:cNvPr id="43011" name="Rectangle 1"/>
          <p:cNvSpPr>
            <a:spLocks noGrp="1" noChangeArrowheads="1"/>
          </p:cNvSpPr>
          <p:nvPr>
            <p:ph idx="1"/>
          </p:nvPr>
        </p:nvSpPr>
        <p:spPr>
          <a:xfrm>
            <a:off x="2362201" y="2362200"/>
            <a:ext cx="3770313" cy="4495800"/>
          </a:xfrm>
        </p:spPr>
        <p:txBody>
          <a:bodyPr/>
          <a:lstStyle/>
          <a:p>
            <a:pPr marL="382588" indent="-342900" algn="just">
              <a:buClr>
                <a:srgbClr val="003366"/>
              </a:buClr>
              <a:buSzPct val="75000"/>
              <a:buFont typeface="Symbol" panose="05050102010706020507" pitchFamily="18" charset="2"/>
              <a:buChar char="•"/>
            </a:pPr>
            <a:r>
              <a:rPr lang="en-US" altLang="tr-TR" sz="2200">
                <a:latin typeface="Arial Bold" charset="0"/>
                <a:sym typeface="Arial Bold" charset="0"/>
              </a:rPr>
              <a:t>Bitişiklik:</a:t>
            </a:r>
            <a:r>
              <a:rPr lang="en-US" altLang="tr-TR" sz="2200"/>
              <a:t> Nötr uyarıcı ile şartsız uyarıcının birlikte verilmesidir. Bu işlemde önce nötr uyarıcının verilmesi,  ardından (yaklaşık 1-2 saniye sonra) şartsız uyarıcının verilmesi gerekir. Bu şekilde nötr uyarıcı ile şartsız uyarıcı arasında bir </a:t>
            </a:r>
            <a:r>
              <a:rPr lang="en-US" altLang="tr-TR" sz="2200">
                <a:latin typeface="Arial Bold" charset="0"/>
                <a:sym typeface="Arial Bold" charset="0"/>
              </a:rPr>
              <a:t>çağrışım bağı</a:t>
            </a:r>
            <a:r>
              <a:rPr lang="en-US" altLang="tr-TR" sz="2200"/>
              <a:t> kurulmuş olacaktır. </a:t>
            </a:r>
          </a:p>
        </p:txBody>
      </p:sp>
      <p:pic>
        <p:nvPicPr>
          <p:cNvPr id="4301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267200"/>
            <a:ext cx="3352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7100" y="2362200"/>
            <a:ext cx="1785938"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765061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title"/>
          </p:nvPr>
        </p:nvSpPr>
        <p:spPr/>
        <p:txBody>
          <a:bodyPr/>
          <a:lstStyle/>
          <a:p>
            <a:pPr eaLnBrk="1" hangingPunct="1"/>
            <a:r>
              <a:rPr lang="en-US" altLang="tr-TR" smtClean="0"/>
              <a:t>Koşullanma İlkeleri</a:t>
            </a:r>
          </a:p>
        </p:txBody>
      </p:sp>
      <p:sp>
        <p:nvSpPr>
          <p:cNvPr id="44035" name="Rectangle 1"/>
          <p:cNvSpPr>
            <a:spLocks noGrp="1" noChangeArrowheads="1"/>
          </p:cNvSpPr>
          <p:nvPr>
            <p:ph idx="1"/>
          </p:nvPr>
        </p:nvSpPr>
        <p:spPr>
          <a:xfrm>
            <a:off x="2362201" y="2362200"/>
            <a:ext cx="3770313" cy="4495800"/>
          </a:xfrm>
        </p:spPr>
        <p:txBody>
          <a:bodyPr/>
          <a:lstStyle/>
          <a:p>
            <a:pPr marL="382588" indent="-342900" algn="just">
              <a:buClr>
                <a:srgbClr val="003366"/>
              </a:buClr>
              <a:buSzPct val="75000"/>
              <a:buFont typeface="Symbol" panose="05050102010706020507" pitchFamily="18" charset="2"/>
              <a:buChar char="•"/>
            </a:pPr>
            <a:r>
              <a:rPr lang="en-US" altLang="tr-TR" sz="2000">
                <a:latin typeface="Arial Bold" charset="0"/>
                <a:sym typeface="Arial Bold" charset="0"/>
              </a:rPr>
              <a:t>Sönme:</a:t>
            </a:r>
            <a:r>
              <a:rPr lang="en-US" altLang="tr-TR" sz="2000"/>
              <a:t> Klasik şartlanmada, şartlanmanın meydana gelmesi ve devamı için şartsız uyarıcı hayati bir öneme sahiptir. Belli bir süre şartsız uyarıcı ile şartlı uyarıcı eşleşmediği zaman organizmanın tepkilerinde sönme meydana gelir. Yukarıdaki deneyde sönmenin meydana gelmesi, köpeğin zil çaldığında salya tepkisi vermemesidir. </a:t>
            </a:r>
          </a:p>
        </p:txBody>
      </p:sp>
      <p:pic>
        <p:nvPicPr>
          <p:cNvPr id="4403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4913" y="2514600"/>
            <a:ext cx="4164012"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216547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title"/>
          </p:nvPr>
        </p:nvSpPr>
        <p:spPr/>
        <p:txBody>
          <a:bodyPr/>
          <a:lstStyle/>
          <a:p>
            <a:pPr eaLnBrk="1" hangingPunct="1"/>
            <a:r>
              <a:rPr lang="en-US" altLang="tr-TR" smtClean="0"/>
              <a:t>Koşullanma İlkeleri</a:t>
            </a:r>
          </a:p>
        </p:txBody>
      </p:sp>
      <p:sp>
        <p:nvSpPr>
          <p:cNvPr id="45059" name="Rectangle 1"/>
          <p:cNvSpPr>
            <a:spLocks noGrp="1" noChangeArrowheads="1"/>
          </p:cNvSpPr>
          <p:nvPr>
            <p:ph idx="1"/>
          </p:nvPr>
        </p:nvSpPr>
        <p:spPr>
          <a:xfrm>
            <a:off x="2362201" y="2362200"/>
            <a:ext cx="3770313" cy="4495800"/>
          </a:xfrm>
        </p:spPr>
        <p:txBody>
          <a:bodyPr/>
          <a:lstStyle/>
          <a:p>
            <a:pPr marL="382588" indent="-342900" algn="just">
              <a:buClr>
                <a:srgbClr val="003366"/>
              </a:buClr>
              <a:buSzPct val="75000"/>
              <a:buFont typeface="Symbol" panose="05050102010706020507" pitchFamily="18" charset="2"/>
              <a:buChar char="•"/>
            </a:pPr>
            <a:r>
              <a:rPr lang="en-US" altLang="tr-TR" sz="2100">
                <a:latin typeface="Arial Bold" charset="0"/>
                <a:sym typeface="Arial Bold" charset="0"/>
              </a:rPr>
              <a:t>Pekiştirme:</a:t>
            </a:r>
            <a:r>
              <a:rPr lang="en-US" altLang="tr-TR" sz="2100"/>
              <a:t> Sönmenin gerçekleşmemesi için arada bir şartsız uyarıcının verilmesidir. Eğer bir derse karşı öğrencilerde olumlu tutum geliştirmişsek, bu tutumlarının devam etmesi için, sevgi, değer, güven, başarı gibi pekiştireçlerin sınıf ortamında sunulması gerekir. </a:t>
            </a:r>
          </a:p>
        </p:txBody>
      </p:sp>
      <p:pic>
        <p:nvPicPr>
          <p:cNvPr id="4506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4913" y="2652713"/>
            <a:ext cx="3770312"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338037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title"/>
          </p:nvPr>
        </p:nvSpPr>
        <p:spPr/>
        <p:txBody>
          <a:bodyPr/>
          <a:lstStyle/>
          <a:p>
            <a:pPr eaLnBrk="1" hangingPunct="1"/>
            <a:r>
              <a:rPr lang="en-US" altLang="tr-TR" smtClean="0"/>
              <a:t>Koşullanma İlkeleri</a:t>
            </a:r>
          </a:p>
        </p:txBody>
      </p:sp>
      <p:sp>
        <p:nvSpPr>
          <p:cNvPr id="46083" name="Rectangle 1"/>
          <p:cNvSpPr>
            <a:spLocks noGrp="1" noChangeArrowheads="1"/>
          </p:cNvSpPr>
          <p:nvPr>
            <p:ph idx="1"/>
          </p:nvPr>
        </p:nvSpPr>
        <p:spPr>
          <a:xfrm>
            <a:off x="2362201" y="2362200"/>
            <a:ext cx="3770313" cy="4495800"/>
          </a:xfrm>
        </p:spPr>
        <p:txBody>
          <a:bodyPr/>
          <a:lstStyle/>
          <a:p>
            <a:pPr marL="382588" indent="-342900">
              <a:buClr>
                <a:srgbClr val="003366"/>
              </a:buClr>
              <a:buSzPct val="75000"/>
              <a:buFont typeface="Wingdings" panose="05000000000000000000" pitchFamily="2" charset="2"/>
              <a:buChar char="l"/>
            </a:pPr>
            <a:r>
              <a:rPr lang="en-US" altLang="tr-TR" sz="2100">
                <a:latin typeface="Arial Bold" charset="0"/>
                <a:sym typeface="Arial Bold" charset="0"/>
              </a:rPr>
              <a:t>Genelleme: </a:t>
            </a:r>
            <a:r>
              <a:rPr lang="en-US" altLang="tr-TR" sz="2100"/>
              <a:t>Organizmanın klasik koşullanma sonucunda şartlı uyarıcıya vermiş olduğu bir tepki söz konusudur. Organizma, şartlı uyarıcıya benzeyen uyarıcılara da benzer tepkiler vermekte; bir anlamda tepkiyi genellemektedir. </a:t>
            </a:r>
          </a:p>
        </p:txBody>
      </p:sp>
      <p:pic>
        <p:nvPicPr>
          <p:cNvPr id="4608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4464" y="2438400"/>
            <a:ext cx="4046537"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4471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title"/>
          </p:nvPr>
        </p:nvSpPr>
        <p:spPr/>
        <p:txBody>
          <a:bodyPr/>
          <a:lstStyle/>
          <a:p>
            <a:pPr eaLnBrk="1" hangingPunct="1"/>
            <a:r>
              <a:rPr lang="en-US" altLang="tr-TR" smtClean="0"/>
              <a:t>Koşullanma İlkeleri</a:t>
            </a:r>
          </a:p>
        </p:txBody>
      </p:sp>
      <p:sp>
        <p:nvSpPr>
          <p:cNvPr id="47107" name="Rectangle 1"/>
          <p:cNvSpPr>
            <a:spLocks noGrp="1" noChangeArrowheads="1"/>
          </p:cNvSpPr>
          <p:nvPr>
            <p:ph idx="1"/>
          </p:nvPr>
        </p:nvSpPr>
        <p:spPr>
          <a:xfrm>
            <a:off x="2362201" y="2362200"/>
            <a:ext cx="3770313" cy="4495800"/>
          </a:xfrm>
        </p:spPr>
        <p:txBody>
          <a:bodyPr/>
          <a:lstStyle/>
          <a:p>
            <a:pPr marL="382588" indent="-342900">
              <a:buClr>
                <a:srgbClr val="003366"/>
              </a:buClr>
              <a:buSzPct val="75000"/>
              <a:buFont typeface="Wingdings" panose="05000000000000000000" pitchFamily="2" charset="2"/>
              <a:buChar char="l"/>
            </a:pPr>
            <a:r>
              <a:rPr lang="en-US" altLang="tr-TR" sz="2000">
                <a:latin typeface="Arial Bold" charset="0"/>
                <a:sym typeface="Arial Bold" charset="0"/>
              </a:rPr>
              <a:t>Ayırt etme:</a:t>
            </a:r>
            <a:r>
              <a:rPr lang="en-US" altLang="tr-TR" sz="2000"/>
              <a:t> Genelleme yukarıdaki aşı örneğinde olduğu gibi bazen istenilmeyen durumlara da genellenebilir. Bu gibi durumlarda organizmanın sadece istenilen uyarıcıya tepki vermesini sağlama işlemi ayırt etme olarak ifade edilebilir. </a:t>
            </a:r>
          </a:p>
        </p:txBody>
      </p:sp>
      <p:pic>
        <p:nvPicPr>
          <p:cNvPr id="47108"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1" y="2286001"/>
            <a:ext cx="3736975"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034739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title"/>
          </p:nvPr>
        </p:nvSpPr>
        <p:spPr/>
        <p:txBody>
          <a:bodyPr/>
          <a:lstStyle/>
          <a:p>
            <a:pPr eaLnBrk="1" hangingPunct="1"/>
            <a:r>
              <a:rPr lang="en-US" altLang="tr-TR" smtClean="0"/>
              <a:t>Koşullanma İlkeleri</a:t>
            </a:r>
          </a:p>
        </p:txBody>
      </p:sp>
      <p:sp>
        <p:nvSpPr>
          <p:cNvPr id="48131" name="Rectangle 1"/>
          <p:cNvSpPr>
            <a:spLocks noGrp="1" noChangeArrowheads="1"/>
          </p:cNvSpPr>
          <p:nvPr>
            <p:ph idx="1"/>
          </p:nvPr>
        </p:nvSpPr>
        <p:spPr>
          <a:xfrm>
            <a:off x="2362201" y="2362200"/>
            <a:ext cx="3770313" cy="4495800"/>
          </a:xfrm>
        </p:spPr>
        <p:txBody>
          <a:bodyPr/>
          <a:lstStyle/>
          <a:p>
            <a:pPr marL="382588" indent="-342900">
              <a:buClr>
                <a:srgbClr val="003366"/>
              </a:buClr>
              <a:buSzPct val="75000"/>
              <a:buFont typeface="Wingdings" panose="05000000000000000000" pitchFamily="2" charset="2"/>
              <a:buChar char="l"/>
            </a:pPr>
            <a:r>
              <a:rPr lang="en-US" altLang="tr-TR" sz="2200">
                <a:latin typeface="Arial Bold" charset="0"/>
                <a:sym typeface="Arial Bold" charset="0"/>
              </a:rPr>
              <a:t>Üst Düzey Koşullanma (Birden Fazla Uyarıcıya Şartlanma):</a:t>
            </a:r>
            <a:r>
              <a:rPr lang="en-US" altLang="tr-TR" sz="2200"/>
              <a:t> Organizmada meydana gelen şartlanma sadece bir uyarıcı ile sınırlı kalmaz. Pavlov deneyde, zilden önce ışık vermiş, ardından zil ve eti vermiştir. Köpek, bu deneyde hem ışığa hem de zile karşı şartlı bir tepki geliştirmiştir. </a:t>
            </a:r>
          </a:p>
        </p:txBody>
      </p:sp>
      <p:pic>
        <p:nvPicPr>
          <p:cNvPr id="4813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4914" y="2514600"/>
            <a:ext cx="40798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646512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387595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title"/>
          </p:nvPr>
        </p:nvSpPr>
        <p:spPr/>
        <p:txBody>
          <a:bodyPr/>
          <a:lstStyle/>
          <a:p>
            <a:pPr eaLnBrk="1" hangingPunct="1"/>
            <a:r>
              <a:rPr lang="en-US" altLang="tr-TR" smtClean="0"/>
              <a:t>Koşullanma İlkeleri</a:t>
            </a:r>
          </a:p>
        </p:txBody>
      </p:sp>
      <p:sp>
        <p:nvSpPr>
          <p:cNvPr id="49155" name="Rectangle 1"/>
          <p:cNvSpPr>
            <a:spLocks noGrp="1" noChangeArrowheads="1"/>
          </p:cNvSpPr>
          <p:nvPr>
            <p:ph idx="1"/>
          </p:nvPr>
        </p:nvSpPr>
        <p:spPr>
          <a:xfrm>
            <a:off x="2362201" y="2362200"/>
            <a:ext cx="3770313" cy="4495800"/>
          </a:xfrm>
        </p:spPr>
        <p:txBody>
          <a:bodyPr/>
          <a:lstStyle/>
          <a:p>
            <a:pPr marL="382588" indent="-342900">
              <a:buClr>
                <a:srgbClr val="003366"/>
              </a:buClr>
              <a:buSzPct val="75000"/>
              <a:buFont typeface="Wingdings" panose="05000000000000000000" pitchFamily="2" charset="2"/>
              <a:buChar char="l"/>
            </a:pPr>
            <a:r>
              <a:rPr lang="en-US" altLang="tr-TR" sz="2200">
                <a:latin typeface="Arial Bold" charset="0"/>
                <a:sym typeface="Arial Bold" charset="0"/>
              </a:rPr>
              <a:t>Kendiliğinden Geri Gelme:</a:t>
            </a:r>
            <a:r>
              <a:rPr lang="en-US" altLang="tr-TR" sz="2200"/>
              <a:t> Sönme gerçekleştikten bir süre sonra organizmanın şartlı uyarıcı ile karşılaşması sonucu tekrar şartlı tepki vermesidir. Pavlov</a:t>
            </a:r>
            <a:r>
              <a:rPr lang="ja-JP" altLang="en-US" sz="2200">
                <a:latin typeface="Arial" panose="020B0604020202020204" pitchFamily="34" charset="0"/>
                <a:cs typeface="HGP明朝E"/>
              </a:rPr>
              <a:t>’</a:t>
            </a:r>
            <a:r>
              <a:rPr lang="en-US" altLang="ja-JP" sz="2200">
                <a:cs typeface="HGP明朝E"/>
              </a:rPr>
              <a:t>un deneyinde köpeğin koşullu tepkileri söndürülmüş, ardından zil çalınca köpek tekrar salya tepkisi vermiştir. </a:t>
            </a:r>
            <a:endParaRPr lang="en-US" altLang="tr-TR" sz="2200"/>
          </a:p>
        </p:txBody>
      </p:sp>
      <p:pic>
        <p:nvPicPr>
          <p:cNvPr id="4915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362200"/>
            <a:ext cx="3810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58687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title"/>
          </p:nvPr>
        </p:nvSpPr>
        <p:spPr/>
        <p:txBody>
          <a:bodyPr/>
          <a:lstStyle/>
          <a:p>
            <a:pPr eaLnBrk="1" hangingPunct="1"/>
            <a:r>
              <a:rPr lang="en-US" altLang="tr-TR" smtClean="0"/>
              <a:t>Koşullanma İlkeleri</a:t>
            </a:r>
          </a:p>
        </p:txBody>
      </p:sp>
      <p:sp>
        <p:nvSpPr>
          <p:cNvPr id="50179" name="Rectangle 1"/>
          <p:cNvSpPr>
            <a:spLocks noGrp="1" noChangeArrowheads="1"/>
          </p:cNvSpPr>
          <p:nvPr>
            <p:ph idx="1"/>
          </p:nvPr>
        </p:nvSpPr>
        <p:spPr>
          <a:xfrm>
            <a:off x="2362201" y="2362200"/>
            <a:ext cx="3770313" cy="4495800"/>
          </a:xfrm>
        </p:spPr>
        <p:txBody>
          <a:bodyPr/>
          <a:lstStyle/>
          <a:p>
            <a:pPr marL="382588" indent="-342900">
              <a:buClr>
                <a:srgbClr val="003366"/>
              </a:buClr>
              <a:buSzPct val="75000"/>
              <a:buFont typeface="Wingdings" panose="05000000000000000000" pitchFamily="2" charset="2"/>
              <a:buChar char="l"/>
            </a:pPr>
            <a:r>
              <a:rPr lang="en-US" altLang="tr-TR" sz="2000">
                <a:latin typeface="Arial Bold" charset="0"/>
                <a:sym typeface="Arial Bold" charset="0"/>
              </a:rPr>
              <a:t>Öğrenilmiş Çaresizlik: </a:t>
            </a:r>
            <a:r>
              <a:rPr lang="en-US" altLang="tr-TR" sz="2000"/>
              <a:t>Kaçmanın ve korunmanın mümkün olmadığı deney kutularında şoka maruz bırakılan köpekler, daha sonra kaçmanın mümkün olduğu durumlara girildiğinde kaçmayı öğrenememişleridir. Köpekler, adeta daha önce yaşadıkları bu durumu ve </a:t>
            </a:r>
            <a:r>
              <a:rPr lang="ja-JP" altLang="en-US" sz="2000">
                <a:latin typeface="Arial" panose="020B0604020202020204" pitchFamily="34" charset="0"/>
                <a:cs typeface="HGP明朝E"/>
              </a:rPr>
              <a:t>“</a:t>
            </a:r>
            <a:r>
              <a:rPr lang="en-US" altLang="ja-JP" sz="2000">
                <a:cs typeface="HGP明朝E"/>
              </a:rPr>
              <a:t>öğrenilmiş çaresizliği</a:t>
            </a:r>
            <a:r>
              <a:rPr lang="ja-JP" altLang="en-US" sz="2000">
                <a:latin typeface="Arial" panose="020B0604020202020204" pitchFamily="34" charset="0"/>
                <a:cs typeface="HGP明朝E"/>
              </a:rPr>
              <a:t>”</a:t>
            </a:r>
            <a:r>
              <a:rPr lang="en-US" altLang="ja-JP" sz="2000">
                <a:cs typeface="HGP明朝E"/>
              </a:rPr>
              <a:t> daha sonra karşılaştıkları durumlara genellemektedirler. </a:t>
            </a:r>
            <a:endParaRPr lang="en-US" altLang="tr-TR" sz="2000"/>
          </a:p>
        </p:txBody>
      </p:sp>
    </p:spTree>
    <p:extLst>
      <p:ext uri="{BB962C8B-B14F-4D97-AF65-F5344CB8AC3E}">
        <p14:creationId xmlns:p14="http://schemas.microsoft.com/office/powerpoint/2010/main" val="341422991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title"/>
          </p:nvPr>
        </p:nvSpPr>
        <p:spPr/>
        <p:txBody>
          <a:bodyPr/>
          <a:lstStyle/>
          <a:p>
            <a:pPr eaLnBrk="1" hangingPunct="1"/>
            <a:r>
              <a:rPr lang="en-US" altLang="tr-TR" smtClean="0"/>
              <a:t>Koşullanma İlkeleri</a:t>
            </a:r>
          </a:p>
        </p:txBody>
      </p:sp>
      <p:sp>
        <p:nvSpPr>
          <p:cNvPr id="51203" name="Rectangle 1"/>
          <p:cNvSpPr>
            <a:spLocks noGrp="1" noChangeArrowheads="1"/>
          </p:cNvSpPr>
          <p:nvPr>
            <p:ph idx="1"/>
          </p:nvPr>
        </p:nvSpPr>
        <p:spPr>
          <a:xfrm>
            <a:off x="2362201" y="2362200"/>
            <a:ext cx="3770313" cy="4495800"/>
          </a:xfrm>
        </p:spPr>
        <p:txBody>
          <a:bodyPr/>
          <a:lstStyle/>
          <a:p>
            <a:pPr marL="382588" indent="-342900" algn="just">
              <a:buClr>
                <a:srgbClr val="003366"/>
              </a:buClr>
              <a:buSzPct val="75000"/>
              <a:buFont typeface="Symbol" panose="05050102010706020507" pitchFamily="18" charset="2"/>
              <a:buChar char="•"/>
            </a:pPr>
            <a:r>
              <a:rPr lang="en-US" altLang="tr-TR" sz="2200">
                <a:latin typeface="Arial Bold" charset="0"/>
                <a:sym typeface="Arial Bold" charset="0"/>
              </a:rPr>
              <a:t>Karşıt Koşullanma:</a:t>
            </a:r>
            <a:r>
              <a:rPr lang="en-US" altLang="tr-TR" sz="2200"/>
              <a:t> Koşullu uyarıcı, istenmeyen koşullu tepki yerine zıt tepki yaratan uyarıcı ile eşleşmesidir. Örneğin, özellikle çocuk şuruplarının içerisine tatlandırıcı katarlar. Bu şekilde istenmeyen tepki ortadan kaldırılmış olur. </a:t>
            </a:r>
          </a:p>
        </p:txBody>
      </p:sp>
      <p:pic>
        <p:nvPicPr>
          <p:cNvPr id="5120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387600"/>
            <a:ext cx="3352800"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486452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tr-TR" smtClean="0"/>
              <a:t>DAVRANIŞÇI KURAMLAR</a:t>
            </a:r>
          </a:p>
        </p:txBody>
      </p:sp>
      <p:sp>
        <p:nvSpPr>
          <p:cNvPr id="109569" name="Rectangle 1"/>
          <p:cNvSpPr>
            <a:spLocks noGrp="1" noChangeArrowheads="1"/>
          </p:cNvSpPr>
          <p:nvPr>
            <p:ph idx="1"/>
          </p:nvPr>
        </p:nvSpPr>
        <p:spPr/>
        <p:txBody>
          <a:bodyPr/>
          <a:lstStyle/>
          <a:p>
            <a:pPr marL="382588" indent="-342900">
              <a:lnSpc>
                <a:spcPct val="80000"/>
              </a:lnSpc>
              <a:buClr>
                <a:srgbClr val="003366"/>
              </a:buClr>
              <a:buSzPct val="75000"/>
              <a:buFont typeface="Wingdings" panose="05000000000000000000" pitchFamily="2" charset="2"/>
              <a:buChar char="l"/>
            </a:pPr>
            <a:r>
              <a:rPr lang="en-US" altLang="tr-TR" sz="2000">
                <a:latin typeface="Arial Bold Italic" charset="0"/>
                <a:sym typeface="Arial Bold Italic" charset="0"/>
              </a:rPr>
              <a:t>Davranışçıların organizma ve öğrenmeye ilişkin temel görüşleri şöyledir:</a:t>
            </a:r>
            <a:endParaRPr lang="en-US" altLang="tr-TR" sz="2000">
              <a:latin typeface="Arial Bold Italic" charset="0"/>
              <a:ea typeface="ヒラギノ角ゴ ProN W6" charset="-128"/>
              <a:sym typeface="Arial Bold Italic" charset="0"/>
            </a:endParaRPr>
          </a:p>
          <a:p>
            <a:pPr marL="382588" indent="-342900">
              <a:lnSpc>
                <a:spcPct val="80000"/>
              </a:lnSpc>
              <a:buClr>
                <a:srgbClr val="003366"/>
              </a:buClr>
              <a:buSzPct val="75000"/>
              <a:buFont typeface="Wingdings" panose="05000000000000000000" pitchFamily="2" charset="2"/>
              <a:buChar char="l"/>
            </a:pPr>
            <a:endParaRPr lang="en-US" altLang="tr-TR" sz="2000">
              <a:latin typeface="Arial Bold Italic" charset="0"/>
              <a:ea typeface="ヒラギノ角ゴ ProN W6" charset="-128"/>
              <a:sym typeface="Arial Bold Italic" charset="0"/>
            </a:endParaRPr>
          </a:p>
          <a:p>
            <a:pPr marL="782638" lvl="1" indent="-285750">
              <a:lnSpc>
                <a:spcPct val="80000"/>
              </a:lnSpc>
              <a:buClr>
                <a:srgbClr val="003366"/>
              </a:buClr>
              <a:buSzPct val="75000"/>
              <a:buFont typeface="Arial" panose="020B0604020202020204" pitchFamily="34" charset="0"/>
              <a:buChar char="–"/>
            </a:pPr>
            <a:r>
              <a:rPr lang="en-US" altLang="tr-TR" sz="1800">
                <a:latin typeface="Arial Bold" charset="0"/>
                <a:sym typeface="Arial Bold" charset="0"/>
              </a:rPr>
              <a:t>İnsanın öğrenmesi ile diğer canlıların öğrenmesi birbirine benzer. Bir hayvanın öğrenmesi ile bir insanın öğrenmesi temelde aynı prensipler üzerindedir. </a:t>
            </a:r>
            <a:endParaRPr lang="en-US" altLang="tr-TR" sz="1800">
              <a:latin typeface="Arial Bold" charset="0"/>
              <a:ea typeface="ヒラギノ角ゴ ProN W6" charset="-128"/>
              <a:sym typeface="Arial Bold" charset="0"/>
            </a:endParaRPr>
          </a:p>
          <a:p>
            <a:pPr marL="782638" lvl="1" indent="-285750">
              <a:lnSpc>
                <a:spcPct val="80000"/>
              </a:lnSpc>
              <a:buClr>
                <a:srgbClr val="003366"/>
              </a:buClr>
              <a:buSzPct val="75000"/>
              <a:buFont typeface="Arial" panose="020B0604020202020204" pitchFamily="34" charset="0"/>
              <a:buChar char="–"/>
            </a:pPr>
            <a:r>
              <a:rPr lang="en-US" altLang="tr-TR" sz="1800">
                <a:latin typeface="Arial Bold" charset="0"/>
                <a:sym typeface="Arial Bold" charset="0"/>
              </a:rPr>
              <a:t>İnsan beyni boş bir levhadır.</a:t>
            </a:r>
            <a:endParaRPr lang="en-US" altLang="tr-TR" sz="1800">
              <a:latin typeface="Arial Bold" charset="0"/>
              <a:ea typeface="ヒラギノ角ゴ ProN W6" charset="-128"/>
              <a:sym typeface="Arial Bold" charset="0"/>
            </a:endParaRPr>
          </a:p>
          <a:p>
            <a:pPr marL="782638" lvl="1" indent="-285750">
              <a:lnSpc>
                <a:spcPct val="80000"/>
              </a:lnSpc>
              <a:buClr>
                <a:srgbClr val="003366"/>
              </a:buClr>
              <a:buSzPct val="75000"/>
              <a:buFont typeface="Arial" panose="020B0604020202020204" pitchFamily="34" charset="0"/>
              <a:buChar char="–"/>
            </a:pPr>
            <a:r>
              <a:rPr lang="en-US" altLang="tr-TR" sz="1800">
                <a:latin typeface="Arial Bold" charset="0"/>
                <a:sym typeface="Arial Bold" charset="0"/>
              </a:rPr>
              <a:t>Öğrenmesinin konusu organizmanın gözlenebilen ve ölçülebilen davranışlarıdır.</a:t>
            </a:r>
            <a:endParaRPr lang="en-US" altLang="tr-TR" sz="1800">
              <a:latin typeface="Arial Bold" charset="0"/>
              <a:ea typeface="ヒラギノ角ゴ ProN W6" charset="-128"/>
              <a:sym typeface="Arial Bold" charset="0"/>
            </a:endParaRPr>
          </a:p>
          <a:p>
            <a:pPr marL="782638" lvl="1" indent="-285750">
              <a:lnSpc>
                <a:spcPct val="80000"/>
              </a:lnSpc>
              <a:buClr>
                <a:srgbClr val="003366"/>
              </a:buClr>
              <a:buSzPct val="75000"/>
              <a:buFont typeface="Arial" panose="020B0604020202020204" pitchFamily="34" charset="0"/>
              <a:buChar char="–"/>
            </a:pPr>
            <a:r>
              <a:rPr lang="en-US" altLang="tr-TR" sz="1800">
                <a:latin typeface="Arial Bold" charset="0"/>
                <a:sym typeface="Arial Bold" charset="0"/>
              </a:rPr>
              <a:t>Düşünce, akıl yürütme, kodlama, güdü gibi gözlenemeyen süreçler öğrenmenin konusu değildir. </a:t>
            </a:r>
            <a:endParaRPr lang="en-US" altLang="tr-TR" sz="1800">
              <a:latin typeface="Arial Bold" charset="0"/>
              <a:ea typeface="ヒラギノ角ゴ ProN W6" charset="-128"/>
              <a:sym typeface="Arial Bold" charset="0"/>
            </a:endParaRPr>
          </a:p>
          <a:p>
            <a:pPr marL="782638" lvl="1" indent="-285750">
              <a:lnSpc>
                <a:spcPct val="80000"/>
              </a:lnSpc>
              <a:buClr>
                <a:srgbClr val="003366"/>
              </a:buClr>
              <a:buSzPct val="75000"/>
              <a:buFont typeface="Arial" panose="020B0604020202020204" pitchFamily="34" charset="0"/>
              <a:buChar char="–"/>
            </a:pPr>
            <a:r>
              <a:rPr lang="en-US" altLang="tr-TR" sz="1800">
                <a:latin typeface="Arial Bold" charset="0"/>
                <a:sym typeface="Arial Bold" charset="0"/>
              </a:rPr>
              <a:t>Organizmanın kuralları uyarıcı ile tepki arasındaki bağlantılara dayanır. </a:t>
            </a:r>
            <a:endParaRPr lang="en-US" altLang="tr-TR" sz="1800">
              <a:latin typeface="Arial Bold" charset="0"/>
              <a:ea typeface="ヒラギノ角ゴ ProN W6" charset="-128"/>
              <a:sym typeface="Arial Bold" charset="0"/>
            </a:endParaRPr>
          </a:p>
        </p:txBody>
      </p:sp>
    </p:spTree>
    <p:extLst>
      <p:ext uri="{BB962C8B-B14F-4D97-AF65-F5344CB8AC3E}">
        <p14:creationId xmlns:p14="http://schemas.microsoft.com/office/powerpoint/2010/main" val="17679817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10956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iterate type="lt">
                                    <p:tmAbs val="75"/>
                                  </p:iterate>
                                  <p:childTnLst>
                                    <p:set>
                                      <p:cBhvr>
                                        <p:cTn id="8" dur="1" fill="hold">
                                          <p:stCondLst>
                                            <p:cond delay="74"/>
                                          </p:stCondLst>
                                        </p:cTn>
                                        <p:tgtEl>
                                          <p:spTgt spid="10956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iterate type="lt">
                                    <p:tmAbs val="75"/>
                                  </p:iterate>
                                  <p:childTnLst>
                                    <p:set>
                                      <p:cBhvr>
                                        <p:cTn id="10" dur="1" fill="hold">
                                          <p:stCondLst>
                                            <p:cond delay="74"/>
                                          </p:stCondLst>
                                        </p:cTn>
                                        <p:tgtEl>
                                          <p:spTgt spid="109569">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iterate type="lt">
                                    <p:tmAbs val="75"/>
                                  </p:iterate>
                                  <p:childTnLst>
                                    <p:set>
                                      <p:cBhvr>
                                        <p:cTn id="12" dur="1" fill="hold">
                                          <p:stCondLst>
                                            <p:cond delay="74"/>
                                          </p:stCondLst>
                                        </p:cTn>
                                        <p:tgtEl>
                                          <p:spTgt spid="109569">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iterate type="lt">
                                    <p:tmAbs val="75"/>
                                  </p:iterate>
                                  <p:childTnLst>
                                    <p:set>
                                      <p:cBhvr>
                                        <p:cTn id="14" dur="1" fill="hold">
                                          <p:stCondLst>
                                            <p:cond delay="74"/>
                                          </p:stCondLst>
                                        </p:cTn>
                                        <p:tgtEl>
                                          <p:spTgt spid="109569">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iterate type="lt">
                                    <p:tmAbs val="75"/>
                                  </p:iterate>
                                  <p:childTnLst>
                                    <p:set>
                                      <p:cBhvr>
                                        <p:cTn id="16" dur="1" fill="hold">
                                          <p:stCondLst>
                                            <p:cond delay="74"/>
                                          </p:stCondLst>
                                        </p:cTn>
                                        <p:tgtEl>
                                          <p:spTgt spid="10956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6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title"/>
          </p:nvPr>
        </p:nvSpPr>
        <p:spPr/>
        <p:txBody>
          <a:bodyPr/>
          <a:lstStyle/>
          <a:p>
            <a:pPr eaLnBrk="1" hangingPunct="1"/>
            <a:r>
              <a:rPr lang="en-US" altLang="tr-TR" u="sng" smtClean="0"/>
              <a:t>Klasik (Tepkisel) Şartlanma</a:t>
            </a:r>
          </a:p>
        </p:txBody>
      </p:sp>
      <p:sp>
        <p:nvSpPr>
          <p:cNvPr id="32771" name="Rectangle 1"/>
          <p:cNvSpPr>
            <a:spLocks noGrp="1" noChangeArrowheads="1"/>
          </p:cNvSpPr>
          <p:nvPr>
            <p:ph idx="1"/>
          </p:nvPr>
        </p:nvSpPr>
        <p:spPr>
          <a:xfrm>
            <a:off x="2362201" y="2362200"/>
            <a:ext cx="3770313" cy="4495800"/>
          </a:xfrm>
        </p:spPr>
        <p:txBody>
          <a:bodyPr/>
          <a:lstStyle/>
          <a:p>
            <a:pPr marL="382588" indent="-342900">
              <a:buClr>
                <a:srgbClr val="003366"/>
              </a:buClr>
              <a:buSzPct val="75000"/>
              <a:buFont typeface="Wingdings" panose="05000000000000000000" pitchFamily="2" charset="2"/>
              <a:buChar char="l"/>
            </a:pPr>
            <a:r>
              <a:rPr lang="en-US" altLang="tr-TR" sz="2000"/>
              <a:t>Klasik koşullanma yoluyla öğrenme, Rus bilim adamı Pavlov</a:t>
            </a:r>
            <a:r>
              <a:rPr lang="ja-JP" altLang="en-US" sz="2000">
                <a:latin typeface="Arial" panose="020B0604020202020204" pitchFamily="34" charset="0"/>
                <a:cs typeface="HGP明朝E"/>
              </a:rPr>
              <a:t>’</a:t>
            </a:r>
            <a:r>
              <a:rPr lang="en-US" altLang="ja-JP" sz="2000">
                <a:cs typeface="HGP明朝E"/>
              </a:rPr>
              <a:t>un çalışmaları sonucunda ortaya çıkmıştır. Bir fizyolog olan Pavlov, öğrenmeyle ilgili çalışmalarını organizmanın doğuştan getirdiği duyuşsal ve refleksif tepkiler üzerine temellendirmiştir. </a:t>
            </a:r>
            <a:endParaRPr lang="en-US" altLang="tr-TR" sz="2000"/>
          </a:p>
        </p:txBody>
      </p:sp>
      <p:pic>
        <p:nvPicPr>
          <p:cNvPr id="3277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362200"/>
            <a:ext cx="29083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555185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title"/>
          </p:nvPr>
        </p:nvSpPr>
        <p:spPr/>
        <p:txBody>
          <a:bodyPr/>
          <a:lstStyle/>
          <a:p>
            <a:pPr eaLnBrk="1" hangingPunct="1"/>
            <a:r>
              <a:rPr lang="en-US" altLang="tr-TR" smtClean="0"/>
              <a:t>Klasik Koşullanma</a:t>
            </a:r>
          </a:p>
        </p:txBody>
      </p:sp>
      <p:sp>
        <p:nvSpPr>
          <p:cNvPr id="33795" name="Rectangle 1"/>
          <p:cNvSpPr>
            <a:spLocks noGrp="1" noChangeArrowheads="1"/>
          </p:cNvSpPr>
          <p:nvPr>
            <p:ph idx="1"/>
          </p:nvPr>
        </p:nvSpPr>
        <p:spPr>
          <a:xfrm>
            <a:off x="2362201" y="2362200"/>
            <a:ext cx="3770313" cy="4495800"/>
          </a:xfrm>
        </p:spPr>
        <p:txBody>
          <a:bodyPr/>
          <a:lstStyle/>
          <a:p>
            <a:pPr marL="382588" indent="-342900">
              <a:lnSpc>
                <a:spcPct val="80000"/>
              </a:lnSpc>
              <a:buClr>
                <a:srgbClr val="003366"/>
              </a:buClr>
              <a:buSzPct val="75000"/>
              <a:buFont typeface="Wingdings" panose="05000000000000000000" pitchFamily="2" charset="2"/>
              <a:buChar char="l"/>
            </a:pPr>
            <a:r>
              <a:rPr lang="en-US" altLang="tr-TR" sz="2000"/>
              <a:t>Klasik koşullanmaya göre, organizma bazı uyarıcılara (şartsız uyarıcı) doğuştan bir takım tepkiler (şartsız-doğal tepkiler) verme eğilimindir. Organizma, doğuştan sahip olduğu tepkileri uygun eşleşmeler sunucunda başlangıçta nötr olan yani, organizmada bir tepkiye yol açmayan uyarıcılara kaşı göstermekte ve bu şekilde bir takım şartlı tepkiler ortaya koymaktadır. </a:t>
            </a:r>
          </a:p>
        </p:txBody>
      </p:sp>
      <p:pic>
        <p:nvPicPr>
          <p:cNvPr id="3379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1" y="1219200"/>
            <a:ext cx="403701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395193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590800"/>
            <a:ext cx="7772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2"/>
          <p:cNvSpPr>
            <a:spLocks noGrp="1" noChangeArrowheads="1"/>
          </p:cNvSpPr>
          <p:nvPr>
            <p:ph type="title"/>
          </p:nvPr>
        </p:nvSpPr>
        <p:spPr/>
        <p:txBody>
          <a:bodyPr/>
          <a:lstStyle/>
          <a:p>
            <a:pPr eaLnBrk="1" hangingPunct="1"/>
            <a:r>
              <a:rPr lang="en-US" altLang="tr-TR" smtClean="0"/>
              <a:t>Koşullanma süreci</a:t>
            </a:r>
          </a:p>
        </p:txBody>
      </p:sp>
    </p:spTree>
    <p:extLst>
      <p:ext uri="{BB962C8B-B14F-4D97-AF65-F5344CB8AC3E}">
        <p14:creationId xmlns:p14="http://schemas.microsoft.com/office/powerpoint/2010/main" val="230982427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title"/>
          </p:nvPr>
        </p:nvSpPr>
        <p:spPr>
          <a:xfrm>
            <a:off x="2463800" y="520700"/>
            <a:ext cx="7366000" cy="1676400"/>
          </a:xfrm>
        </p:spPr>
        <p:txBody>
          <a:bodyPr/>
          <a:lstStyle/>
          <a:p>
            <a:pPr eaLnBrk="1" hangingPunct="1"/>
            <a:r>
              <a:rPr lang="en-US" altLang="tr-TR" smtClean="0"/>
              <a:t>Koşullanmadaki Temel Kavramlar</a:t>
            </a:r>
          </a:p>
        </p:txBody>
      </p:sp>
      <p:sp>
        <p:nvSpPr>
          <p:cNvPr id="35843" name="Rectangle 1"/>
          <p:cNvSpPr>
            <a:spLocks noGrp="1" noChangeArrowheads="1"/>
          </p:cNvSpPr>
          <p:nvPr>
            <p:ph idx="1"/>
          </p:nvPr>
        </p:nvSpPr>
        <p:spPr>
          <a:xfrm>
            <a:off x="2362201" y="2362200"/>
            <a:ext cx="3770313" cy="4495800"/>
          </a:xfrm>
        </p:spPr>
        <p:txBody>
          <a:bodyPr/>
          <a:lstStyle/>
          <a:p>
            <a:pPr marL="382588" indent="-342900">
              <a:buClr>
                <a:srgbClr val="003366"/>
              </a:buClr>
              <a:buSzPct val="75000"/>
              <a:buFont typeface="Wingdings" panose="05000000000000000000" pitchFamily="2" charset="2"/>
              <a:buChar char="l"/>
            </a:pPr>
            <a:r>
              <a:rPr lang="en-US" altLang="tr-TR" smtClean="0">
                <a:latin typeface="Arial Bold" charset="0"/>
                <a:sym typeface="Arial Bold" charset="0"/>
              </a:rPr>
              <a:t>Nötr Uyarıcı:</a:t>
            </a:r>
            <a:r>
              <a:rPr lang="en-US" altLang="tr-TR" smtClean="0"/>
              <a:t> Organizmada herhangi bir tepkiye yol açmayan uyarıcıdır. Yukarıdaki deneyde nötr uyarıcı </a:t>
            </a:r>
            <a:r>
              <a:rPr lang="en-US" altLang="tr-TR" smtClean="0">
                <a:latin typeface="Arial Bold" charset="0"/>
                <a:sym typeface="Arial Bold" charset="0"/>
              </a:rPr>
              <a:t>zil</a:t>
            </a:r>
            <a:r>
              <a:rPr lang="en-US" altLang="tr-TR" smtClean="0"/>
              <a:t>dir. </a:t>
            </a:r>
          </a:p>
        </p:txBody>
      </p:sp>
      <p:pic>
        <p:nvPicPr>
          <p:cNvPr id="35844" name="Picture 2">
            <a:hlinkClick r:id="rId2"/>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362200"/>
            <a:ext cx="3810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371367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title"/>
          </p:nvPr>
        </p:nvSpPr>
        <p:spPr>
          <a:xfrm>
            <a:off x="2362200" y="0"/>
            <a:ext cx="7924800" cy="1828800"/>
          </a:xfrm>
        </p:spPr>
        <p:txBody>
          <a:bodyPr/>
          <a:lstStyle/>
          <a:p>
            <a:pPr eaLnBrk="1" hangingPunct="1"/>
            <a:r>
              <a:rPr lang="en-US" altLang="tr-TR" smtClean="0"/>
              <a:t>Koşullanmadaki Temel Kavramlar</a:t>
            </a:r>
          </a:p>
        </p:txBody>
      </p:sp>
      <p:sp>
        <p:nvSpPr>
          <p:cNvPr id="36867" name="Rectangle 1"/>
          <p:cNvSpPr>
            <a:spLocks noGrp="1" noChangeArrowheads="1"/>
          </p:cNvSpPr>
          <p:nvPr>
            <p:ph idx="1"/>
          </p:nvPr>
        </p:nvSpPr>
        <p:spPr>
          <a:xfrm>
            <a:off x="2362201" y="2362200"/>
            <a:ext cx="3770313" cy="4495800"/>
          </a:xfrm>
        </p:spPr>
        <p:txBody>
          <a:bodyPr/>
          <a:lstStyle/>
          <a:p>
            <a:pPr marL="382588" indent="-342900">
              <a:buClr>
                <a:srgbClr val="003366"/>
              </a:buClr>
              <a:buSzPct val="75000"/>
              <a:buFont typeface="Wingdings" panose="05000000000000000000" pitchFamily="2" charset="2"/>
              <a:buChar char="l"/>
            </a:pPr>
            <a:r>
              <a:rPr lang="en-US" altLang="tr-TR" smtClean="0">
                <a:latin typeface="Arial Bold" charset="0"/>
                <a:sym typeface="Arial Bold" charset="0"/>
              </a:rPr>
              <a:t>Şartsız Uyarıcı:</a:t>
            </a:r>
            <a:r>
              <a:rPr lang="en-US" altLang="tr-TR" smtClean="0"/>
              <a:t> Herhangi bir yaşantı geçirmeden organizmanın doğuştan itibaren tepkide bulunduğu uyarıcıdır. Deneyde şartsız uyarıcı </a:t>
            </a:r>
            <a:r>
              <a:rPr lang="en-US" altLang="tr-TR" smtClean="0">
                <a:latin typeface="Arial Bold" charset="0"/>
                <a:sym typeface="Arial Bold" charset="0"/>
              </a:rPr>
              <a:t>et</a:t>
            </a:r>
            <a:r>
              <a:rPr lang="en-US" altLang="tr-TR" smtClean="0"/>
              <a:t>tir. </a:t>
            </a:r>
          </a:p>
        </p:txBody>
      </p:sp>
      <p:pic>
        <p:nvPicPr>
          <p:cNvPr id="36868"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362200"/>
            <a:ext cx="3810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391152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title"/>
          </p:nvPr>
        </p:nvSpPr>
        <p:spPr>
          <a:xfrm>
            <a:off x="2463800" y="520700"/>
            <a:ext cx="7366000" cy="1663700"/>
          </a:xfrm>
        </p:spPr>
        <p:txBody>
          <a:bodyPr/>
          <a:lstStyle/>
          <a:p>
            <a:pPr eaLnBrk="1" hangingPunct="1"/>
            <a:r>
              <a:rPr lang="en-US" altLang="tr-TR" smtClean="0"/>
              <a:t>Koşullanmadaki Temel Kavramlar</a:t>
            </a:r>
          </a:p>
        </p:txBody>
      </p:sp>
      <p:sp>
        <p:nvSpPr>
          <p:cNvPr id="37891" name="Rectangle 1"/>
          <p:cNvSpPr>
            <a:spLocks noGrp="1" noChangeArrowheads="1"/>
          </p:cNvSpPr>
          <p:nvPr>
            <p:ph idx="1"/>
          </p:nvPr>
        </p:nvSpPr>
        <p:spPr>
          <a:xfrm>
            <a:off x="2362201" y="2362200"/>
            <a:ext cx="3770313" cy="4495800"/>
          </a:xfrm>
        </p:spPr>
        <p:txBody>
          <a:bodyPr/>
          <a:lstStyle/>
          <a:p>
            <a:pPr marL="382588" indent="-342900">
              <a:buClr>
                <a:srgbClr val="003366"/>
              </a:buClr>
              <a:buSzPct val="75000"/>
              <a:buFont typeface="Wingdings" panose="05000000000000000000" pitchFamily="2" charset="2"/>
              <a:buChar char="l"/>
            </a:pPr>
            <a:r>
              <a:rPr lang="en-US" altLang="tr-TR" smtClean="0">
                <a:latin typeface="Arial Bold" charset="0"/>
                <a:sym typeface="Arial Bold" charset="0"/>
              </a:rPr>
              <a:t>Şartsız Tepki:</a:t>
            </a:r>
            <a:r>
              <a:rPr lang="en-US" altLang="tr-TR" smtClean="0"/>
              <a:t> Organizmanın şartsız uyarıcıya karşı göstermiş olduğu ve doğuştan getirdiği tepkidir. Deneyde köpeğin </a:t>
            </a:r>
            <a:r>
              <a:rPr lang="en-US" altLang="tr-TR" smtClean="0">
                <a:latin typeface="Arial Bold" charset="0"/>
                <a:sym typeface="Arial Bold" charset="0"/>
              </a:rPr>
              <a:t>salya</a:t>
            </a:r>
            <a:r>
              <a:rPr lang="en-US" altLang="tr-TR" smtClean="0"/>
              <a:t> akılması bu türden bir tepkidir. </a:t>
            </a:r>
          </a:p>
        </p:txBody>
      </p:sp>
      <p:pic>
        <p:nvPicPr>
          <p:cNvPr id="3789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4384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680828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1</TotalTime>
  <Words>727</Words>
  <Application>Microsoft Office PowerPoint</Application>
  <PresentationFormat>Geniş ekran</PresentationFormat>
  <Paragraphs>52</Paragraphs>
  <Slides>22</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22</vt:i4>
      </vt:variant>
    </vt:vector>
  </HeadingPairs>
  <TitlesOfParts>
    <vt:vector size="32" baseType="lpstr">
      <vt:lpstr>MS PGothic</vt:lpstr>
      <vt:lpstr>ヒラギノ角ゴ ProN W6</vt:lpstr>
      <vt:lpstr>Arial</vt:lpstr>
      <vt:lpstr>Arial Bold</vt:lpstr>
      <vt:lpstr>Arial Bold Italic</vt:lpstr>
      <vt:lpstr>HGP明朝E</vt:lpstr>
      <vt:lpstr>Symbol</vt:lpstr>
      <vt:lpstr>Trebuchet MS</vt:lpstr>
      <vt:lpstr>Wingdings</vt:lpstr>
      <vt:lpstr>Berlin</vt:lpstr>
      <vt:lpstr>Öğrenme Psikolojisi Kuramları: Davranışçı Yaklaşım I</vt:lpstr>
      <vt:lpstr>PowerPoint Sunusu</vt:lpstr>
      <vt:lpstr>DAVRANIŞÇI KURAMLAR</vt:lpstr>
      <vt:lpstr>Klasik (Tepkisel) Şartlanma</vt:lpstr>
      <vt:lpstr>Klasik Koşullanma</vt:lpstr>
      <vt:lpstr>Koşullanma süreci</vt:lpstr>
      <vt:lpstr>Koşullanmadaki Temel Kavramlar</vt:lpstr>
      <vt:lpstr>Koşullanmadaki Temel Kavramlar</vt:lpstr>
      <vt:lpstr>Koşullanmadaki Temel Kavramlar</vt:lpstr>
      <vt:lpstr>Koşullanmadaki Temel Kavramlar</vt:lpstr>
      <vt:lpstr>Koşullanmadaki Temel Kavramlar</vt:lpstr>
      <vt:lpstr>Klasik Koşullanmanın Özellikleri:</vt:lpstr>
      <vt:lpstr>Haber vericilik</vt:lpstr>
      <vt:lpstr>Koşullanma ilkeleri</vt:lpstr>
      <vt:lpstr>Koşullanma İlkeleri</vt:lpstr>
      <vt:lpstr>Koşullanma İlkeleri</vt:lpstr>
      <vt:lpstr>Koşullanma İlkeleri</vt:lpstr>
      <vt:lpstr>Koşullanma İlkeleri</vt:lpstr>
      <vt:lpstr>Koşullanma İlkeleri</vt:lpstr>
      <vt:lpstr>Koşullanma İlkeleri</vt:lpstr>
      <vt:lpstr>Koşullanma İlkeleri</vt:lpstr>
      <vt:lpstr>Koşullanma İlkeleri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Öğrenme Psikolojisi Kuramları: Davranışçı Yaklaşım</dc:title>
  <dc:creator>EYLEMTURK</dc:creator>
  <cp:lastModifiedBy>EYLEMTURK</cp:lastModifiedBy>
  <cp:revision>2</cp:revision>
  <dcterms:created xsi:type="dcterms:W3CDTF">2018-04-25T15:28:33Z</dcterms:created>
  <dcterms:modified xsi:type="dcterms:W3CDTF">2018-04-25T15:37:06Z</dcterms:modified>
</cp:coreProperties>
</file>