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3"/>
  </p:notesMasterIdLst>
  <p:sldIdLst>
    <p:sldId id="256" r:id="rId2"/>
    <p:sldId id="415" r:id="rId3"/>
    <p:sldId id="417" r:id="rId4"/>
    <p:sldId id="425" r:id="rId5"/>
    <p:sldId id="427" r:id="rId6"/>
    <p:sldId id="428" r:id="rId7"/>
    <p:sldId id="431" r:id="rId8"/>
    <p:sldId id="433" r:id="rId9"/>
    <p:sldId id="440" r:id="rId10"/>
    <p:sldId id="441" r:id="rId11"/>
    <p:sldId id="287" r:id="rId12"/>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20"/>
    <a:srgbClr val="005024"/>
    <a:srgbClr val="0096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74" d="100"/>
          <a:sy n="74" d="100"/>
        </p:scale>
        <p:origin x="126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41D57-36EF-AD4B-86FE-193105A887B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21D5A2-FC6D-6047-8A64-9A3697745BAB}" type="slidenum">
              <a:rPr lang="en-US" smtClean="0"/>
              <a:t>‹#›</a:t>
            </a:fld>
            <a:endParaRPr lang="en-US"/>
          </a:p>
        </p:txBody>
      </p:sp>
    </p:spTree>
    <p:extLst>
      <p:ext uri="{BB962C8B-B14F-4D97-AF65-F5344CB8AC3E}">
        <p14:creationId xmlns:p14="http://schemas.microsoft.com/office/powerpoint/2010/main" val="1165356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5" name="Freeform 180"/>
              <p:cNvSpPr>
                <a:spLocks/>
              </p:cNvSpPr>
              <p:nvPr/>
            </p:nvSpPr>
            <p:spPr bwMode="ltGray">
              <a:xfrm>
                <a:off x="1595" y="2"/>
                <a:ext cx="214" cy="83"/>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7" name="Freeform 182"/>
              <p:cNvSpPr>
                <a:spLocks/>
              </p:cNvSpPr>
              <p:nvPr/>
            </p:nvSpPr>
            <p:spPr bwMode="ltGray">
              <a:xfrm>
                <a:off x="1964" y="2"/>
                <a:ext cx="175" cy="26"/>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1" name="Freeform 186"/>
              <p:cNvSpPr>
                <a:spLocks/>
              </p:cNvSpPr>
              <p:nvPr/>
            </p:nvSpPr>
            <p:spPr bwMode="ltGray">
              <a:xfrm>
                <a:off x="3680" y="71"/>
                <a:ext cx="722"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tr-TR"/>
              <a:t>Ana başlık stilini düzenlemek için tıklatın</a:t>
            </a:r>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tr-TR"/>
              <a:t>Ana alt başlık stilini düzenlemek için tıklatın</a:t>
            </a:r>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endParaRPr lang="tr-TR"/>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tr-TR"/>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32B5F0D8-8102-4383-BD76-C3BF7BCD6A3D}"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E0607165-49DB-4349-AC00-FE7F7B0B598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542925"/>
            <a:ext cx="1943100" cy="5653088"/>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542925"/>
            <a:ext cx="5676900" cy="56530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51DB3370-78A4-44EB-B4D9-9B71FF73BA9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4F048662-C091-41F5-B44E-C484264666A6}"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6DE6208C-2804-4690-9CB0-FDC650D250B3}"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2AC0EC5F-30E7-4550-BCAE-F61DD0EB40C2}"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69"/>
          <p:cNvSpPr>
            <a:spLocks noGrp="1" noChangeArrowheads="1"/>
          </p:cNvSpPr>
          <p:nvPr>
            <p:ph type="dt" sz="half" idx="10"/>
          </p:nvPr>
        </p:nvSpPr>
        <p:spPr>
          <a:ln/>
        </p:spPr>
        <p:txBody>
          <a:bodyPr/>
          <a:lstStyle>
            <a:lvl1pPr>
              <a:defRPr/>
            </a:lvl1pPr>
          </a:lstStyle>
          <a:p>
            <a:pPr>
              <a:defRPr/>
            </a:pPr>
            <a:endParaRPr lang="tr-TR"/>
          </a:p>
        </p:txBody>
      </p:sp>
      <p:sp>
        <p:nvSpPr>
          <p:cNvPr id="8" name="Rectangle 170"/>
          <p:cNvSpPr>
            <a:spLocks noGrp="1" noChangeArrowheads="1"/>
          </p:cNvSpPr>
          <p:nvPr>
            <p:ph type="ftr" sz="quarter" idx="11"/>
          </p:nvPr>
        </p:nvSpPr>
        <p:spPr>
          <a:ln/>
        </p:spPr>
        <p:txBody>
          <a:bodyPr/>
          <a:lstStyle>
            <a:lvl1pPr>
              <a:defRPr/>
            </a:lvl1pPr>
          </a:lstStyle>
          <a:p>
            <a:pPr>
              <a:defRPr/>
            </a:pPr>
            <a:endParaRPr lang="tr-TR"/>
          </a:p>
        </p:txBody>
      </p:sp>
      <p:sp>
        <p:nvSpPr>
          <p:cNvPr id="9" name="Rectangle 171"/>
          <p:cNvSpPr>
            <a:spLocks noGrp="1" noChangeArrowheads="1"/>
          </p:cNvSpPr>
          <p:nvPr>
            <p:ph type="sldNum" sz="quarter" idx="12"/>
          </p:nvPr>
        </p:nvSpPr>
        <p:spPr>
          <a:ln/>
        </p:spPr>
        <p:txBody>
          <a:bodyPr/>
          <a:lstStyle>
            <a:lvl1pPr>
              <a:defRPr/>
            </a:lvl1pPr>
          </a:lstStyle>
          <a:p>
            <a:pPr>
              <a:defRPr/>
            </a:pPr>
            <a:fld id="{C841B227-D263-46DE-877D-EFBF24885AE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69"/>
          <p:cNvSpPr>
            <a:spLocks noGrp="1" noChangeArrowheads="1"/>
          </p:cNvSpPr>
          <p:nvPr>
            <p:ph type="dt" sz="half" idx="10"/>
          </p:nvPr>
        </p:nvSpPr>
        <p:spPr>
          <a:ln/>
        </p:spPr>
        <p:txBody>
          <a:bodyPr/>
          <a:lstStyle>
            <a:lvl1pPr>
              <a:defRPr/>
            </a:lvl1pPr>
          </a:lstStyle>
          <a:p>
            <a:pPr>
              <a:defRPr/>
            </a:pPr>
            <a:endParaRPr lang="tr-TR"/>
          </a:p>
        </p:txBody>
      </p:sp>
      <p:sp>
        <p:nvSpPr>
          <p:cNvPr id="4" name="Rectangle 170"/>
          <p:cNvSpPr>
            <a:spLocks noGrp="1" noChangeArrowheads="1"/>
          </p:cNvSpPr>
          <p:nvPr>
            <p:ph type="ftr" sz="quarter" idx="11"/>
          </p:nvPr>
        </p:nvSpPr>
        <p:spPr>
          <a:ln/>
        </p:spPr>
        <p:txBody>
          <a:bodyPr/>
          <a:lstStyle>
            <a:lvl1pPr>
              <a:defRPr/>
            </a:lvl1pPr>
          </a:lstStyle>
          <a:p>
            <a:pPr>
              <a:defRPr/>
            </a:pPr>
            <a:endParaRPr lang="tr-TR"/>
          </a:p>
        </p:txBody>
      </p:sp>
      <p:sp>
        <p:nvSpPr>
          <p:cNvPr id="5" name="Rectangle 171"/>
          <p:cNvSpPr>
            <a:spLocks noGrp="1" noChangeArrowheads="1"/>
          </p:cNvSpPr>
          <p:nvPr>
            <p:ph type="sldNum" sz="quarter" idx="12"/>
          </p:nvPr>
        </p:nvSpPr>
        <p:spPr>
          <a:ln/>
        </p:spPr>
        <p:txBody>
          <a:bodyPr/>
          <a:lstStyle>
            <a:lvl1pPr>
              <a:defRPr/>
            </a:lvl1pPr>
          </a:lstStyle>
          <a:p>
            <a:pPr>
              <a:defRPr/>
            </a:pPr>
            <a:fld id="{9F717946-72A9-4225-BF27-F4EDE569F5A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endParaRPr lang="tr-TR"/>
          </a:p>
        </p:txBody>
      </p:sp>
      <p:sp>
        <p:nvSpPr>
          <p:cNvPr id="3" name="Rectangle 170"/>
          <p:cNvSpPr>
            <a:spLocks noGrp="1" noChangeArrowheads="1"/>
          </p:cNvSpPr>
          <p:nvPr>
            <p:ph type="ftr" sz="quarter" idx="11"/>
          </p:nvPr>
        </p:nvSpPr>
        <p:spPr>
          <a:ln/>
        </p:spPr>
        <p:txBody>
          <a:bodyPr/>
          <a:lstStyle>
            <a:lvl1pPr>
              <a:defRPr/>
            </a:lvl1pPr>
          </a:lstStyle>
          <a:p>
            <a:pPr>
              <a:defRPr/>
            </a:pPr>
            <a:endParaRPr lang="tr-TR"/>
          </a:p>
        </p:txBody>
      </p:sp>
      <p:sp>
        <p:nvSpPr>
          <p:cNvPr id="4" name="Rectangle 171"/>
          <p:cNvSpPr>
            <a:spLocks noGrp="1" noChangeArrowheads="1"/>
          </p:cNvSpPr>
          <p:nvPr>
            <p:ph type="sldNum" sz="quarter" idx="12"/>
          </p:nvPr>
        </p:nvSpPr>
        <p:spPr>
          <a:ln/>
        </p:spPr>
        <p:txBody>
          <a:bodyPr/>
          <a:lstStyle>
            <a:lvl1pPr>
              <a:defRPr/>
            </a:lvl1pPr>
          </a:lstStyle>
          <a:p>
            <a:pPr>
              <a:defRPr/>
            </a:pPr>
            <a:fld id="{F4FD1CAF-00FD-4CAC-8805-283394829C1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A8C6C8FF-8F2F-45DD-848D-78414EB64EF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5D9744F5-58D9-4F41-B6F9-E7DB892624A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Ana başlık stilini düzenlemek için tıklatın</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400"/>
            </a:lvl1pPr>
          </a:lstStyle>
          <a:p>
            <a:pPr>
              <a:defRPr/>
            </a:pPr>
            <a:endParaRPr lang="tr-TR"/>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400"/>
            </a:lvl1pPr>
          </a:lstStyle>
          <a:p>
            <a:pPr>
              <a:defRPr/>
            </a:pPr>
            <a:endParaRPr lang="tr-TR"/>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400"/>
            </a:lvl1pPr>
          </a:lstStyle>
          <a:p>
            <a:pPr>
              <a:defRPr/>
            </a:pPr>
            <a:fld id="{C14EE11B-5F4B-43D2-A936-C0A278F6147B}"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468" y="2492896"/>
            <a:ext cx="8785225" cy="1143000"/>
          </a:xfrm>
        </p:spPr>
        <p:txBody>
          <a:bodyPr/>
          <a:lstStyle/>
          <a:p>
            <a:pPr eaLnBrk="1" hangingPunct="1"/>
            <a:r>
              <a:rPr lang="tr-TR" sz="3600" b="1" dirty="0">
                <a:solidFill>
                  <a:srgbClr val="00B050"/>
                </a:solidFill>
                <a:latin typeface="Comic Sans MS" pitchFamily="66" charset="0"/>
              </a:rPr>
              <a:t>ÇOCUKLUK DÖNEMİNDE YARATICILIK VE SANAT EĞİTİMİ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9644"/>
                </a:solidFill>
              </a:rPr>
              <a:t>Yaratıcı Çocuklarda </a:t>
            </a:r>
            <a:br>
              <a:rPr lang="tr-TR" dirty="0">
                <a:solidFill>
                  <a:srgbClr val="009644"/>
                </a:solidFill>
              </a:rPr>
            </a:br>
            <a:r>
              <a:rPr lang="tr-TR" dirty="0">
                <a:solidFill>
                  <a:srgbClr val="009644"/>
                </a:solidFill>
              </a:rPr>
              <a:t>Görülen Bazı Ortak Özellikler </a:t>
            </a:r>
            <a:endParaRPr lang="tr-TR" dirty="0"/>
          </a:p>
        </p:txBody>
      </p:sp>
      <p:sp>
        <p:nvSpPr>
          <p:cNvPr id="3" name="2 İçerik Yer Tutucusu"/>
          <p:cNvSpPr>
            <a:spLocks noGrp="1"/>
          </p:cNvSpPr>
          <p:nvPr>
            <p:ph idx="1"/>
          </p:nvPr>
        </p:nvSpPr>
        <p:spPr>
          <a:xfrm>
            <a:off x="685800" y="1772816"/>
            <a:ext cx="7772400" cy="4423197"/>
          </a:xfrm>
        </p:spPr>
        <p:txBody>
          <a:bodyPr/>
          <a:lstStyle/>
          <a:p>
            <a:pPr lvl="0"/>
            <a:r>
              <a:rPr lang="tr-TR" dirty="0"/>
              <a:t>Hayal güçleri diğer çocuklara oranla daha fazladır.</a:t>
            </a:r>
          </a:p>
          <a:p>
            <a:pPr lvl="0"/>
            <a:r>
              <a:rPr lang="tr-TR" dirty="0"/>
              <a:t>Yeni ve değişik buluşlar ortaya koyarlar.</a:t>
            </a:r>
          </a:p>
          <a:p>
            <a:pPr lvl="0"/>
            <a:r>
              <a:rPr lang="tr-TR" dirty="0"/>
              <a:t>Bir konu üzerinde ilgi ve dikkatlerini uzun süre tutarlar.</a:t>
            </a:r>
          </a:p>
          <a:p>
            <a:pPr lvl="0"/>
            <a:r>
              <a:rPr lang="tr-TR" dirty="0"/>
              <a:t>Ayrıntılara dikkat ederler, yanlış ve eksikleri hissederler.</a:t>
            </a:r>
          </a:p>
          <a:p>
            <a:r>
              <a:rPr lang="en-US" dirty="0" err="1"/>
              <a:t>Oyuna</a:t>
            </a:r>
            <a:r>
              <a:rPr lang="en-US" dirty="0"/>
              <a:t> </a:t>
            </a:r>
            <a:r>
              <a:rPr lang="en-US" dirty="0" err="1"/>
              <a:t>düşkündürler</a:t>
            </a:r>
            <a:r>
              <a:rPr lang="tr-TR" dirty="0"/>
              <a:t>,</a:t>
            </a:r>
            <a:r>
              <a:rPr lang="en-US" dirty="0"/>
              <a:t> </a:t>
            </a:r>
            <a:r>
              <a:rPr lang="en-US" dirty="0" err="1"/>
              <a:t>yeni</a:t>
            </a:r>
            <a:r>
              <a:rPr lang="en-US" dirty="0"/>
              <a:t> </a:t>
            </a:r>
            <a:r>
              <a:rPr lang="en-US" dirty="0" err="1"/>
              <a:t>oyunlar</a:t>
            </a:r>
            <a:r>
              <a:rPr lang="en-US" dirty="0"/>
              <a:t> </a:t>
            </a:r>
            <a:r>
              <a:rPr lang="en-US" dirty="0" err="1"/>
              <a:t>bulurlar</a:t>
            </a:r>
            <a:r>
              <a:rPr lang="tr-TR" dirty="0"/>
              <a:t>.</a:t>
            </a:r>
            <a:r>
              <a:rPr lang="en-US" dirty="0"/>
              <a:t> </a:t>
            </a:r>
            <a:endParaRPr lang="tr-TR" dirty="0"/>
          </a:p>
        </p:txBody>
      </p:sp>
    </p:spTree>
    <p:extLst>
      <p:ext uri="{BB962C8B-B14F-4D97-AF65-F5344CB8AC3E}">
        <p14:creationId xmlns:p14="http://schemas.microsoft.com/office/powerpoint/2010/main" val="881865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20F15F-8B53-4857-877E-6BC6286986B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8B5E7F20-62BE-4D96-B7A1-69BE192D6EB0}"/>
              </a:ext>
            </a:extLst>
          </p:cNvPr>
          <p:cNvSpPr>
            <a:spLocks noGrp="1"/>
          </p:cNvSpPr>
          <p:nvPr>
            <p:ph idx="1"/>
          </p:nvPr>
        </p:nvSpPr>
        <p:spPr/>
        <p:txBody>
          <a:bodyPr/>
          <a:lstStyle/>
          <a:p>
            <a:r>
              <a:rPr lang="tr-TR" sz="1600" dirty="0"/>
              <a:t>Argun, Y. (2004). Okul Öncesi Dönemde Yaratıcılık Ve Eğitimi. Ankara: Anı Yayınları.</a:t>
            </a:r>
          </a:p>
          <a:p>
            <a:r>
              <a:rPr lang="tr-TR" sz="1600" dirty="0" err="1"/>
              <a:t>Artut</a:t>
            </a:r>
            <a:r>
              <a:rPr lang="tr-TR" sz="1600" dirty="0"/>
              <a:t>, K. (2002). Sanat Eğitimi Kuramları ve Yöntemleri, Ankara: Anı Yayıncılık.</a:t>
            </a:r>
          </a:p>
          <a:p>
            <a:r>
              <a:rPr lang="tr-TR" sz="1600" dirty="0" err="1"/>
              <a:t>Artut</a:t>
            </a:r>
            <a:r>
              <a:rPr lang="tr-TR" sz="1600" dirty="0"/>
              <a:t>, K. (2010). Okul öncesinde resim eğitimi. Anı Yayıncılık.</a:t>
            </a:r>
          </a:p>
          <a:p>
            <a:r>
              <a:rPr lang="tr-TR" sz="1600" dirty="0" err="1"/>
              <a:t>Gizir</a:t>
            </a:r>
            <a:r>
              <a:rPr lang="tr-TR" sz="1600" dirty="0"/>
              <a:t>, Z. ve Köksal Akyol, A. (2013).  Yaratıcılık ve Geliştirilmesi. N. Aral, Deniz, Ü. ve A. Kan (Ed.),  Öğretmenlik Alan Bilgisi-Okul Öncesi Öğretmenliği, s.209-244, Ankara: Alan Bilgisi Yayınları.</a:t>
            </a:r>
          </a:p>
          <a:p>
            <a:r>
              <a:rPr lang="tr-TR" sz="1600" dirty="0"/>
              <a:t>Güleryüz, H. (2001). Eğitim Programlarının Dili Ve Yaratıcı Öğrenme. Ankara: </a:t>
            </a:r>
            <a:r>
              <a:rPr lang="tr-TR" sz="1600" dirty="0" err="1"/>
              <a:t>Pegem</a:t>
            </a:r>
            <a:r>
              <a:rPr lang="tr-TR" sz="1600" dirty="0"/>
              <a:t> A Yayıncılık.</a:t>
            </a:r>
          </a:p>
          <a:p>
            <a:r>
              <a:rPr lang="tr-TR" sz="1600" dirty="0" err="1"/>
              <a:t>Kehnemuyi</a:t>
            </a:r>
            <a:r>
              <a:rPr lang="tr-TR" sz="1600" dirty="0"/>
              <a:t>, Z. (2006). Çocuğun görsel sanat eğitimi. Yapı kredi yayınları.</a:t>
            </a:r>
          </a:p>
          <a:p>
            <a:r>
              <a:rPr lang="tr-TR" sz="1600" dirty="0"/>
              <a:t>Köksal Akyol, A. (2011).  Yaratıcılık ve Drama. İlköğretimde Drama (Ed. A. Köksal Akyol), 99-116,             İstanbul: Kriter Yayınları.</a:t>
            </a:r>
          </a:p>
          <a:p>
            <a:r>
              <a:rPr lang="tr-TR" sz="1600" dirty="0"/>
              <a:t>Sungur, N. (1997). Yaratıcı Düşünce (2. baskı). İstanbul: Evrim Yayınevi. </a:t>
            </a:r>
          </a:p>
          <a:p>
            <a:r>
              <a:rPr lang="tr-TR" sz="1600" dirty="0"/>
              <a:t>Yavuzer, H. (2003). Resimleriyle çocuk, resimleriyle çocuğu tanıma (10. Basım). İstanbul: Remzi Kitabevi.</a:t>
            </a:r>
          </a:p>
          <a:p>
            <a:r>
              <a:rPr lang="tr-TR" sz="1600" dirty="0"/>
              <a:t>Yılmaz, M. (2005). Görsel sanatlar eğitiminde uygulamalar:(175 uygulama biçimi ile). Gündüz Eğitim ve Yayıncılık.</a:t>
            </a:r>
          </a:p>
          <a:p>
            <a:endParaRPr lang="tr-TR" sz="1600" dirty="0"/>
          </a:p>
        </p:txBody>
      </p:sp>
    </p:spTree>
    <p:extLst>
      <p:ext uri="{BB962C8B-B14F-4D97-AF65-F5344CB8AC3E}">
        <p14:creationId xmlns:p14="http://schemas.microsoft.com/office/powerpoint/2010/main" val="266944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908720"/>
            <a:ext cx="7772400" cy="1143000"/>
          </a:xfrm>
        </p:spPr>
        <p:txBody>
          <a:bodyPr/>
          <a:lstStyle/>
          <a:p>
            <a:r>
              <a:rPr lang="tr-TR" sz="2800" b="1" dirty="0"/>
              <a:t>YARATICILIĞI ETKİLEYEN ETMENLER</a:t>
            </a:r>
            <a:br>
              <a:rPr lang="tr-TR" sz="2800" b="1" dirty="0"/>
            </a:br>
            <a:endParaRPr lang="tr-TR" sz="2800" b="1" dirty="0"/>
          </a:p>
        </p:txBody>
      </p:sp>
      <p:sp>
        <p:nvSpPr>
          <p:cNvPr id="3" name="2 İçerik Yer Tutucusu"/>
          <p:cNvSpPr>
            <a:spLocks noGrp="1"/>
          </p:cNvSpPr>
          <p:nvPr>
            <p:ph idx="1"/>
          </p:nvPr>
        </p:nvSpPr>
        <p:spPr>
          <a:xfrm>
            <a:off x="2843808" y="2420888"/>
            <a:ext cx="3816424" cy="3055045"/>
          </a:xfrm>
        </p:spPr>
        <p:txBody>
          <a:bodyPr/>
          <a:lstStyle/>
          <a:p>
            <a:r>
              <a:rPr lang="tr-TR" sz="2800" dirty="0"/>
              <a:t>Bireysel/duygusal, </a:t>
            </a:r>
          </a:p>
          <a:p>
            <a:r>
              <a:rPr lang="tr-TR" sz="2800" dirty="0"/>
              <a:t>Toplumsal/kültürel </a:t>
            </a:r>
          </a:p>
          <a:p>
            <a:r>
              <a:rPr lang="tr-TR" sz="2800" dirty="0"/>
              <a:t>Örgütsel etmenler</a:t>
            </a:r>
          </a:p>
        </p:txBody>
      </p:sp>
    </p:spTree>
    <p:extLst>
      <p:ext uri="{BB962C8B-B14F-4D97-AF65-F5344CB8AC3E}">
        <p14:creationId xmlns:p14="http://schemas.microsoft.com/office/powerpoint/2010/main" val="2753078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1988840"/>
            <a:ext cx="7772400" cy="4114800"/>
          </a:xfrm>
        </p:spPr>
        <p:txBody>
          <a:bodyPr/>
          <a:lstStyle/>
          <a:p>
            <a:pPr algn="just"/>
            <a:r>
              <a:rPr lang="tr-TR" sz="2800" dirty="0"/>
              <a:t>Bireylerin yaratıcı kapasitelerini gerçekleştirmelerinin önünde en başta kendi özelliklerinden kaynaklanan etmenler gelmektedir. </a:t>
            </a:r>
          </a:p>
        </p:txBody>
      </p:sp>
      <p:sp>
        <p:nvSpPr>
          <p:cNvPr id="4" name="1 Başlık"/>
          <p:cNvSpPr txBox="1">
            <a:spLocks/>
          </p:cNvSpPr>
          <p:nvPr/>
        </p:nvSpPr>
        <p:spPr bwMode="auto">
          <a:xfrm>
            <a:off x="179512" y="620688"/>
            <a:ext cx="853244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tr-TR" sz="3600" b="1" i="0" u="none" strike="noStrike" kern="0" cap="none" spc="0" normalizeH="0" baseline="0" noProof="0">
                <a:ln>
                  <a:noFill/>
                </a:ln>
                <a:solidFill>
                  <a:schemeClr val="tx2"/>
                </a:solidFill>
                <a:effectLst/>
                <a:uLnTx/>
                <a:uFillTx/>
                <a:latin typeface="+mj-lt"/>
                <a:ea typeface="+mj-ea"/>
                <a:cs typeface="+mj-cs"/>
              </a:rPr>
              <a:t>BİREYSEL/DUYGUSAL ETMENLER </a:t>
            </a:r>
            <a:endParaRPr kumimoji="0" lang="tr-TR" sz="3600" b="0" i="0" u="none" strike="noStrike" kern="0" cap="none" spc="0" normalizeH="0" baseline="0" noProof="0" dirty="0">
              <a:ln>
                <a:noFill/>
              </a:ln>
              <a:solidFill>
                <a:schemeClr val="tx2"/>
              </a:solidFill>
              <a:effectLst/>
              <a:uLnTx/>
              <a:uFillTx/>
              <a:latin typeface="+mj-lt"/>
              <a:ea typeface="+mj-ea"/>
              <a:cs typeface="+mj-cs"/>
            </a:endParaRPr>
          </a:p>
        </p:txBody>
      </p:sp>
    </p:spTree>
    <p:extLst>
      <p:ext uri="{BB962C8B-B14F-4D97-AF65-F5344CB8AC3E}">
        <p14:creationId xmlns:p14="http://schemas.microsoft.com/office/powerpoint/2010/main" val="3632127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lgn="just">
              <a:buNone/>
            </a:pPr>
            <a:r>
              <a:rPr lang="tr-TR" dirty="0" err="1"/>
              <a:t>Torrance</a:t>
            </a:r>
            <a:r>
              <a:rPr lang="tr-TR" dirty="0"/>
              <a:t>, kültürler arası çalışmalarında yaratıcılığın kültürden kültüre değiştiğini görmüştür. Her kültürün meraka ve yaratıcılığa olan gereksinime karşı olan tutumu farklılık göstermektedir. Yaratıcılığı güçlendirmek isteyen toplumlar bir insanda araştırma, kendini ifade, çalışma ve kendisi olma özgürlüğü gibi özelliklerin olmasını destekler.</a:t>
            </a:r>
          </a:p>
        </p:txBody>
      </p:sp>
      <p:sp>
        <p:nvSpPr>
          <p:cNvPr id="4" name="1 Başlık"/>
          <p:cNvSpPr>
            <a:spLocks noGrp="1"/>
          </p:cNvSpPr>
          <p:nvPr>
            <p:ph type="title"/>
          </p:nvPr>
        </p:nvSpPr>
        <p:spPr/>
        <p:txBody>
          <a:bodyPr/>
          <a:lstStyle/>
          <a:p>
            <a:r>
              <a:rPr lang="tr-TR" sz="2800" b="1" dirty="0"/>
              <a:t>TOPLUMSAL/KÜLTÜREL ETMENLER </a:t>
            </a:r>
            <a:endParaRPr lang="tr-TR" sz="2800" dirty="0"/>
          </a:p>
        </p:txBody>
      </p:sp>
    </p:spTree>
    <p:extLst>
      <p:ext uri="{BB962C8B-B14F-4D97-AF65-F5344CB8AC3E}">
        <p14:creationId xmlns:p14="http://schemas.microsoft.com/office/powerpoint/2010/main" val="3894461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lgn="just">
              <a:buNone/>
            </a:pPr>
            <a:r>
              <a:rPr lang="tr-TR" sz="2800" dirty="0"/>
              <a:t>Ailede çocuğun kendisini daha rahat özgür bir ortamda hissetmesi yaratıcılığının gelişmesinde önemli bir etmendir. Ailenin çocuğa karşı eleştirel, baskıcı tutumları yaratıcılığı engelleyici bir durumdur. Ailede çocuğun duygularının ifade edilmesine olanak verilmesi, ona sorumluluklar verilmesi, kabul edilmesi yaratıcılık açısından büyük önem taşımaktadır</a:t>
            </a:r>
          </a:p>
        </p:txBody>
      </p:sp>
      <p:sp>
        <p:nvSpPr>
          <p:cNvPr id="4" name="1 Başlık"/>
          <p:cNvSpPr>
            <a:spLocks noGrp="1"/>
          </p:cNvSpPr>
          <p:nvPr>
            <p:ph type="title"/>
          </p:nvPr>
        </p:nvSpPr>
        <p:spPr/>
        <p:txBody>
          <a:bodyPr/>
          <a:lstStyle/>
          <a:p>
            <a:r>
              <a:rPr lang="tr-TR" sz="2800" b="1" dirty="0"/>
              <a:t>TOPLUMSAL/KÜLTÜREL ETMENLER </a:t>
            </a:r>
            <a:endParaRPr lang="tr-TR" sz="2800" dirty="0"/>
          </a:p>
        </p:txBody>
      </p:sp>
    </p:spTree>
    <p:extLst>
      <p:ext uri="{BB962C8B-B14F-4D97-AF65-F5344CB8AC3E}">
        <p14:creationId xmlns:p14="http://schemas.microsoft.com/office/powerpoint/2010/main" val="3172282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lgn="just">
              <a:buNone/>
            </a:pPr>
            <a:r>
              <a:rPr lang="tr-TR" sz="2800" dirty="0"/>
              <a:t>Ailede, bazı çocuklar daha çok sevilmekte, bazılarına baskı yapılmakta, bazıları istenmeyen çocuk olarak görülmekte, bazılarına ise daha fazla hoşgörü gösterilebilmektedir.  Bütün bu tutumlar, çocuğun hem kişiliğinin gelişiminde hem de yaratıcılığının gelişiminde etkili olmaktadır.</a:t>
            </a:r>
          </a:p>
        </p:txBody>
      </p:sp>
      <p:sp>
        <p:nvSpPr>
          <p:cNvPr id="4" name="1 Başlık"/>
          <p:cNvSpPr>
            <a:spLocks noGrp="1"/>
          </p:cNvSpPr>
          <p:nvPr>
            <p:ph type="title"/>
          </p:nvPr>
        </p:nvSpPr>
        <p:spPr/>
        <p:txBody>
          <a:bodyPr/>
          <a:lstStyle/>
          <a:p>
            <a:r>
              <a:rPr lang="tr-TR" sz="2800" b="1" dirty="0"/>
              <a:t>TOPLUMSAL/KÜLTÜREL ETMENLER </a:t>
            </a:r>
            <a:endParaRPr lang="tr-TR" sz="2800" dirty="0"/>
          </a:p>
        </p:txBody>
      </p:sp>
    </p:spTree>
    <p:extLst>
      <p:ext uri="{BB962C8B-B14F-4D97-AF65-F5344CB8AC3E}">
        <p14:creationId xmlns:p14="http://schemas.microsoft.com/office/powerpoint/2010/main" val="2277419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type="title"/>
          </p:nvPr>
        </p:nvSpPr>
        <p:spPr/>
        <p:txBody>
          <a:bodyPr/>
          <a:lstStyle/>
          <a:p>
            <a:r>
              <a:rPr lang="tr-TR" b="1" dirty="0"/>
              <a:t>ÖRGÜTSEL ETMENLER </a:t>
            </a:r>
            <a:br>
              <a:rPr lang="tr-TR" dirty="0"/>
            </a:br>
            <a:endParaRPr lang="tr-TR" dirty="0"/>
          </a:p>
        </p:txBody>
      </p:sp>
      <p:sp>
        <p:nvSpPr>
          <p:cNvPr id="6" name="5 İçerik Yer Tutucusu"/>
          <p:cNvSpPr>
            <a:spLocks noGrp="1"/>
          </p:cNvSpPr>
          <p:nvPr>
            <p:ph idx="1"/>
          </p:nvPr>
        </p:nvSpPr>
        <p:spPr/>
        <p:txBody>
          <a:bodyPr/>
          <a:lstStyle/>
          <a:p>
            <a:pPr marL="0" indent="0" algn="just">
              <a:buNone/>
            </a:pPr>
            <a:r>
              <a:rPr lang="tr-TR" dirty="0">
                <a:solidFill>
                  <a:srgbClr val="404040"/>
                </a:solidFill>
              </a:rPr>
              <a:t>Örgüt olarak bireylerin iş ortamları, toplumun içindeki örgütsel yaşantı, politikalar, uygulama, kararlar ve ilişkiler ifade edilmektedir. Ancak, eğitim kurumları çocukların ilk karşılaştıkları örgütsel kurum olmaları nedeniyle önemlidir. </a:t>
            </a:r>
          </a:p>
        </p:txBody>
      </p:sp>
    </p:spTree>
    <p:extLst>
      <p:ext uri="{BB962C8B-B14F-4D97-AF65-F5344CB8AC3E}">
        <p14:creationId xmlns:p14="http://schemas.microsoft.com/office/powerpoint/2010/main" val="3923080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type="title"/>
          </p:nvPr>
        </p:nvSpPr>
        <p:spPr/>
        <p:txBody>
          <a:bodyPr/>
          <a:lstStyle/>
          <a:p>
            <a:r>
              <a:rPr lang="tr-TR" b="1" dirty="0"/>
              <a:t>ÖRGÜTSEL ETMENLER </a:t>
            </a:r>
            <a:br>
              <a:rPr lang="tr-TR" dirty="0"/>
            </a:br>
            <a:endParaRPr lang="tr-TR" dirty="0"/>
          </a:p>
        </p:txBody>
      </p:sp>
      <p:sp>
        <p:nvSpPr>
          <p:cNvPr id="6" name="5 İçerik Yer Tutucusu"/>
          <p:cNvSpPr>
            <a:spLocks noGrp="1"/>
          </p:cNvSpPr>
          <p:nvPr>
            <p:ph idx="1"/>
          </p:nvPr>
        </p:nvSpPr>
        <p:spPr/>
        <p:txBody>
          <a:bodyPr/>
          <a:lstStyle/>
          <a:p>
            <a:pPr marL="0" indent="0" algn="just">
              <a:buNone/>
            </a:pPr>
            <a:r>
              <a:rPr lang="tr-TR" dirty="0"/>
              <a:t>Her eğitim sistemi, yaratıcılığı olumlu ya da olumsuz büyük ölçüde etkilemektedir. Okul eğitimi, </a:t>
            </a:r>
            <a:r>
              <a:rPr lang="tr-TR" dirty="0">
                <a:solidFill>
                  <a:srgbClr val="404040"/>
                </a:solidFill>
              </a:rPr>
              <a:t>çocukların düşünce biçimleri algılarını şekillendirmektedir. En iyi sonuçlar okul ve ailenin birbirini tamamlaması ile gerçekleşmektedir</a:t>
            </a:r>
          </a:p>
          <a:p>
            <a:pPr marL="0" indent="0" algn="just">
              <a:buNone/>
            </a:pPr>
            <a:endParaRPr lang="tr-TR" dirty="0"/>
          </a:p>
        </p:txBody>
      </p:sp>
    </p:spTree>
    <p:extLst>
      <p:ext uri="{BB962C8B-B14F-4D97-AF65-F5344CB8AC3E}">
        <p14:creationId xmlns:p14="http://schemas.microsoft.com/office/powerpoint/2010/main" val="3931546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a:solidFill>
                  <a:srgbClr val="009644"/>
                </a:solidFill>
              </a:rPr>
              <a:t>Yaratıcı Çocuklarda </a:t>
            </a:r>
            <a:br>
              <a:rPr lang="tr-TR" sz="3600" dirty="0">
                <a:solidFill>
                  <a:srgbClr val="009644"/>
                </a:solidFill>
              </a:rPr>
            </a:br>
            <a:r>
              <a:rPr lang="tr-TR" sz="3600" dirty="0">
                <a:solidFill>
                  <a:srgbClr val="009644"/>
                </a:solidFill>
              </a:rPr>
              <a:t>Görülen Bazı Ortak Özellikler </a:t>
            </a:r>
          </a:p>
        </p:txBody>
      </p:sp>
      <p:sp>
        <p:nvSpPr>
          <p:cNvPr id="3" name="2 İçerik Yer Tutucusu"/>
          <p:cNvSpPr>
            <a:spLocks noGrp="1"/>
          </p:cNvSpPr>
          <p:nvPr>
            <p:ph idx="1"/>
          </p:nvPr>
        </p:nvSpPr>
        <p:spPr/>
        <p:txBody>
          <a:bodyPr/>
          <a:lstStyle/>
          <a:p>
            <a:pPr lvl="0"/>
            <a:r>
              <a:rPr lang="tr-TR" dirty="0"/>
              <a:t>Karşılarına çıkan fırsatlardan yararlanırlar.</a:t>
            </a:r>
          </a:p>
          <a:p>
            <a:pPr lvl="0"/>
            <a:r>
              <a:rPr lang="tr-TR" dirty="0"/>
              <a:t>Karşılaştıkları güçlükleri yenmek için yeni çözüm yolları bulurlar.</a:t>
            </a:r>
          </a:p>
          <a:p>
            <a:pPr lvl="0"/>
            <a:r>
              <a:rPr lang="tr-TR" dirty="0"/>
              <a:t>Her şeyi merak ederler, soru sorarlar ve tahminlerde bulunurlar.</a:t>
            </a:r>
          </a:p>
          <a:p>
            <a:pPr lvl="0"/>
            <a:r>
              <a:rPr lang="tr-TR" dirty="0"/>
              <a:t>Araştırmaya ve deney yapmaya eğilimleri fazladır.</a:t>
            </a:r>
          </a:p>
          <a:p>
            <a:pPr>
              <a:buNone/>
            </a:pPr>
            <a:endParaRPr lang="tr-TR" dirty="0"/>
          </a:p>
        </p:txBody>
      </p:sp>
    </p:spTree>
    <p:extLst>
      <p:ext uri="{BB962C8B-B14F-4D97-AF65-F5344CB8AC3E}">
        <p14:creationId xmlns:p14="http://schemas.microsoft.com/office/powerpoint/2010/main" val="3342441718"/>
      </p:ext>
    </p:extLst>
  </p:cSld>
  <p:clrMapOvr>
    <a:masterClrMapping/>
  </p:clrMapOvr>
</p:sld>
</file>

<file path=ppt/theme/theme1.xml><?xml version="1.0" encoding="utf-8"?>
<a:theme xmlns:a="http://schemas.openxmlformats.org/drawingml/2006/main" name="Şiirsel tasarım şablonu">
  <a:themeElements>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fontScheme name="Şiirsel tasarım şablonu">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Şiirsel tasarım şablonu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Şiirsel tasarım şablonu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Şiirsel tasarım şablonu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Şiirsel tasarım şablonu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Şiirsel tasarım şablonu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Şiirsel tasarım şablonu</Template>
  <TotalTime>1090</TotalTime>
  <Words>570</Words>
  <Application>Microsoft Office PowerPoint</Application>
  <PresentationFormat>Ekran Gösterisi (4:3)</PresentationFormat>
  <Paragraphs>39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Comic Sans MS</vt:lpstr>
      <vt:lpstr>Times New Roman</vt:lpstr>
      <vt:lpstr>Şiirsel tasarım şablonu</vt:lpstr>
      <vt:lpstr>ÇOCUKLUK DÖNEMİNDE YARATICILIK VE SANAT EĞİTİMİ</vt:lpstr>
      <vt:lpstr>YARATICILIĞI ETKİLEYEN ETMENLER </vt:lpstr>
      <vt:lpstr>PowerPoint Sunusu</vt:lpstr>
      <vt:lpstr>TOPLUMSAL/KÜLTÜREL ETMENLER </vt:lpstr>
      <vt:lpstr>TOPLUMSAL/KÜLTÜREL ETMENLER </vt:lpstr>
      <vt:lpstr>TOPLUMSAL/KÜLTÜREL ETMENLER </vt:lpstr>
      <vt:lpstr>ÖRGÜTSEL ETMENLER  </vt:lpstr>
      <vt:lpstr>ÖRGÜTSEL ETMENLER  </vt:lpstr>
      <vt:lpstr>Yaratıcı Çocuklarda  Görülen Bazı Ortak Özellikler </vt:lpstr>
      <vt:lpstr>Yaratıcı Çocuklarda  Görülen Bazı Ortak Özellikler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Emin Demir</cp:lastModifiedBy>
  <cp:revision>50</cp:revision>
  <dcterms:created xsi:type="dcterms:W3CDTF">2009-04-17T20:58:37Z</dcterms:created>
  <dcterms:modified xsi:type="dcterms:W3CDTF">2020-05-04T20:45:44Z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TC010690541055</vt:lpwstr>
  </property>
</Properties>
</file>