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5" r:id="rId8"/>
    <p:sldId id="268" r:id="rId9"/>
    <p:sldId id="269" r:id="rId10"/>
    <p:sldId id="271" r:id="rId11"/>
    <p:sldId id="272" r:id="rId12"/>
    <p:sldId id="273" r:id="rId13"/>
    <p:sldId id="278" r:id="rId14"/>
    <p:sldId id="286" r:id="rId15"/>
    <p:sldId id="275" r:id="rId16"/>
    <p:sldId id="262" r:id="rId17"/>
    <p:sldId id="264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14E51-912C-4ABD-9317-2A55E3652B4D}" type="datetimeFigureOut">
              <a:rPr lang="tr-TR" smtClean="0"/>
              <a:pPr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2C597-64BF-423A-A9E7-2056426CE1F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1857364"/>
            <a:ext cx="7772400" cy="1870079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 smtClean="0"/>
              <a:t>ETS-MİTOKONDRİAL KOMPLEKSLER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4143372" y="4176730"/>
            <a:ext cx="4357718" cy="1752600"/>
          </a:xfrm>
        </p:spPr>
        <p:txBody>
          <a:bodyPr>
            <a:normAutofit/>
          </a:bodyPr>
          <a:lstStyle/>
          <a:p>
            <a:endParaRPr lang="tr-T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endParaRPr lang="tr-TR" dirty="0" smtClean="0"/>
          </a:p>
          <a:p>
            <a:pPr algn="just">
              <a:buFont typeface="Wingdings" pitchFamily="2" charset="2"/>
              <a:buChar char="Ø"/>
            </a:pPr>
            <a:r>
              <a:rPr lang="tr-TR" dirty="0" err="1" smtClean="0"/>
              <a:t>Süksinattan</a:t>
            </a:r>
            <a:r>
              <a:rPr lang="tr-TR" dirty="0" smtClean="0"/>
              <a:t> kompleks II yapısına elektron aktarılması; </a:t>
            </a:r>
            <a:r>
              <a:rPr lang="tr-TR" dirty="0" err="1" smtClean="0"/>
              <a:t>oksaloasetat</a:t>
            </a:r>
            <a:r>
              <a:rPr lang="tr-TR" dirty="0" smtClean="0"/>
              <a:t> ve </a:t>
            </a:r>
            <a:r>
              <a:rPr lang="tr-TR" dirty="0" err="1" smtClean="0"/>
              <a:t>malonat</a:t>
            </a:r>
            <a:r>
              <a:rPr lang="tr-TR" dirty="0" smtClean="0"/>
              <a:t> tarafından inhibe edilirken,</a:t>
            </a:r>
          </a:p>
          <a:p>
            <a:pPr algn="just">
              <a:buFont typeface="Wingdings" pitchFamily="2" charset="2"/>
              <a:buChar char="Ø"/>
            </a:pPr>
            <a:endParaRPr lang="tr-TR" dirty="0"/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karboksin</a:t>
            </a:r>
            <a:r>
              <a:rPr lang="tr-TR" dirty="0" smtClean="0"/>
              <a:t> ve </a:t>
            </a:r>
            <a:r>
              <a:rPr lang="tr-TR" dirty="0" err="1" smtClean="0"/>
              <a:t>thenoiltrifluoroaseton</a:t>
            </a:r>
            <a:r>
              <a:rPr lang="tr-TR" dirty="0" smtClean="0"/>
              <a:t> ise elektronların kompleks </a:t>
            </a:r>
            <a:r>
              <a:rPr lang="tr-TR" dirty="0" err="1" smtClean="0"/>
              <a:t>II’den</a:t>
            </a:r>
            <a:r>
              <a:rPr lang="tr-TR" dirty="0" smtClean="0"/>
              <a:t> </a:t>
            </a:r>
            <a:r>
              <a:rPr lang="tr-TR" dirty="0" err="1" smtClean="0"/>
              <a:t>ubikinona</a:t>
            </a:r>
            <a:r>
              <a:rPr lang="tr-TR" dirty="0" smtClean="0"/>
              <a:t> aktarılmasını inhibe ederler.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ln w="38100">
            <a:solidFill>
              <a:schemeClr val="accent4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Kompleks III: </a:t>
            </a:r>
            <a:r>
              <a:rPr lang="tr-TR" b="1" dirty="0" err="1"/>
              <a:t>Ubikinon</a:t>
            </a:r>
            <a:r>
              <a:rPr lang="tr-TR" b="1" dirty="0"/>
              <a:t>—&gt; Sitokrom </a:t>
            </a:r>
            <a:r>
              <a:rPr lang="tr-TR" b="1" i="1" dirty="0"/>
              <a:t>c </a:t>
            </a:r>
            <a:endParaRPr lang="tr-TR" b="1" i="1" dirty="0" smtClean="0"/>
          </a:p>
          <a:p>
            <a:endParaRPr lang="tr-TR" b="1" i="1" dirty="0" smtClean="0"/>
          </a:p>
          <a:p>
            <a:r>
              <a:rPr lang="tr-TR" dirty="0" smtClean="0"/>
              <a:t>Bir </a:t>
            </a:r>
            <a:r>
              <a:rPr lang="tr-TR" dirty="0"/>
              <a:t>sonraki </a:t>
            </a:r>
            <a:r>
              <a:rPr lang="tr-TR" dirty="0" smtClean="0"/>
              <a:t>solunumsal kompleks </a:t>
            </a:r>
            <a:r>
              <a:rPr lang="tr-TR" dirty="0"/>
              <a:t>olan </a:t>
            </a:r>
            <a:r>
              <a:rPr lang="tr-TR" b="1" dirty="0"/>
              <a:t>Kompleks III, sitokrom </a:t>
            </a:r>
            <a:r>
              <a:rPr lang="tr-TR" dirty="0" smtClean="0"/>
              <a:t>bc1</a:t>
            </a:r>
            <a:r>
              <a:rPr lang="tr-TR" i="1" dirty="0" smtClean="0"/>
              <a:t> </a:t>
            </a:r>
            <a:r>
              <a:rPr lang="tr-TR" b="1" dirty="0"/>
              <a:t>kompleksi </a:t>
            </a:r>
            <a:r>
              <a:rPr lang="tr-TR" dirty="0"/>
              <a:t>veya </a:t>
            </a:r>
            <a:r>
              <a:rPr lang="tr-TR" b="1" dirty="0" err="1"/>
              <a:t>ubikinon</a:t>
            </a:r>
            <a:r>
              <a:rPr lang="tr-TR" b="1" dirty="0"/>
              <a:t>: sitokrom c</a:t>
            </a:r>
            <a:r>
              <a:rPr lang="tr-TR" i="1" dirty="0"/>
              <a:t> </a:t>
            </a:r>
            <a:r>
              <a:rPr lang="tr-TR" b="1" dirty="0" err="1"/>
              <a:t>oksidoredüktaz</a:t>
            </a:r>
            <a:r>
              <a:rPr lang="tr-TR" b="1" dirty="0"/>
              <a:t> </a:t>
            </a:r>
            <a:r>
              <a:rPr lang="tr-TR" dirty="0"/>
              <a:t>olarak da bilinir. </a:t>
            </a:r>
            <a:endParaRPr lang="tr-TR" dirty="0" smtClean="0"/>
          </a:p>
          <a:p>
            <a:r>
              <a:rPr lang="tr-TR" dirty="0" err="1" smtClean="0"/>
              <a:t>Ubikinolden</a:t>
            </a:r>
            <a:r>
              <a:rPr lang="tr-TR" dirty="0" smtClean="0"/>
              <a:t> (QH2</a:t>
            </a:r>
            <a:r>
              <a:rPr lang="tr-TR" dirty="0"/>
              <a:t>) sitokrom </a:t>
            </a:r>
            <a:r>
              <a:rPr lang="tr-TR" dirty="0" err="1"/>
              <a:t>c’ye</a:t>
            </a:r>
            <a:r>
              <a:rPr lang="tr-TR" dirty="0"/>
              <a:t> elektron aktarırken, </a:t>
            </a:r>
            <a:r>
              <a:rPr lang="tr-TR" dirty="0" err="1"/>
              <a:t>matriksten</a:t>
            </a:r>
            <a:r>
              <a:rPr lang="tr-TR" dirty="0"/>
              <a:t> </a:t>
            </a:r>
            <a:r>
              <a:rPr lang="tr-TR" dirty="0" err="1" smtClean="0"/>
              <a:t>zarlararası</a:t>
            </a:r>
            <a:r>
              <a:rPr lang="tr-TR" dirty="0" smtClean="0"/>
              <a:t> boşluğa </a:t>
            </a:r>
            <a:r>
              <a:rPr lang="tr-TR" dirty="0"/>
              <a:t>protonların </a:t>
            </a:r>
            <a:r>
              <a:rPr lang="tr-TR" dirty="0" err="1"/>
              <a:t>vektöriyal</a:t>
            </a:r>
            <a:r>
              <a:rPr lang="tr-TR" dirty="0"/>
              <a:t> transferini de sağlar.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571612"/>
            <a:ext cx="4429156" cy="504351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tr-TR" sz="2400" dirty="0" err="1"/>
              <a:t>Dimerik</a:t>
            </a:r>
            <a:r>
              <a:rPr lang="tr-TR" sz="2400" dirty="0"/>
              <a:t> yapı fonksiyon için </a:t>
            </a:r>
            <a:r>
              <a:rPr lang="tr-TR" sz="2400" dirty="0" err="1"/>
              <a:t>esansiyeldir</a:t>
            </a:r>
            <a:r>
              <a:rPr lang="tr-TR" sz="2400" dirty="0" smtClean="0"/>
              <a:t>.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dirty="0"/>
              <a:t>- Kompleks </a:t>
            </a:r>
            <a:r>
              <a:rPr lang="tr-TR" sz="2400" dirty="0" err="1"/>
              <a:t>ubikinon</a:t>
            </a:r>
            <a:r>
              <a:rPr lang="tr-TR" sz="2400" dirty="0"/>
              <a:t> için iki</a:t>
            </a:r>
            <a:br>
              <a:rPr lang="tr-TR" sz="2400" dirty="0"/>
            </a:br>
            <a:r>
              <a:rPr lang="tr-TR" sz="2400" dirty="0"/>
              <a:t>farklı bağlanma bölgesi taşır (</a:t>
            </a:r>
            <a:r>
              <a:rPr lang="tr-TR" sz="2400" dirty="0" smtClean="0"/>
              <a:t>Q</a:t>
            </a:r>
            <a:r>
              <a:rPr lang="tr-TR" sz="2400" baseline="-25000" dirty="0" smtClean="0"/>
              <a:t>N</a:t>
            </a:r>
            <a:r>
              <a:rPr lang="tr-TR" sz="2400" dirty="0" smtClean="0"/>
              <a:t> ve Q</a:t>
            </a:r>
            <a:r>
              <a:rPr lang="tr-TR" sz="2400" baseline="-25000" dirty="0" smtClean="0"/>
              <a:t>P</a:t>
            </a:r>
            <a:r>
              <a:rPr lang="tr-TR" sz="2400" dirty="0"/>
              <a:t>). </a:t>
            </a:r>
            <a:endParaRPr lang="tr-TR" sz="2400" dirty="0" smtClean="0"/>
          </a:p>
          <a:p>
            <a:r>
              <a:rPr lang="tr-TR" sz="2400" dirty="0" err="1" smtClean="0"/>
              <a:t>Monomerler</a:t>
            </a:r>
            <a:r>
              <a:rPr lang="tr-TR" sz="2400" dirty="0" smtClean="0"/>
              <a:t> </a:t>
            </a:r>
            <a:r>
              <a:rPr lang="tr-TR" sz="2400" dirty="0"/>
              <a:t>arasındaki boşluk her bir </a:t>
            </a:r>
            <a:r>
              <a:rPr lang="tr-TR" sz="2400" dirty="0" err="1"/>
              <a:t>monomerde</a:t>
            </a:r>
            <a:r>
              <a:rPr lang="tr-TR" sz="2400" dirty="0"/>
              <a:t> biri olmak üzere bu bağlanma bölgelerini içerir. </a:t>
            </a:r>
            <a:endParaRPr lang="tr-TR" sz="2400" dirty="0" smtClean="0"/>
          </a:p>
          <a:p>
            <a:r>
              <a:rPr lang="tr-TR" sz="2400" dirty="0" err="1" smtClean="0"/>
              <a:t>Ubikinon</a:t>
            </a:r>
            <a:r>
              <a:rPr lang="tr-TR" sz="2400" dirty="0" smtClean="0"/>
              <a:t> </a:t>
            </a:r>
            <a:r>
              <a:rPr lang="tr-TR" sz="2400" dirty="0" err="1"/>
              <a:t>intermediyerleri</a:t>
            </a:r>
            <a:r>
              <a:rPr lang="tr-TR" sz="2400" dirty="0"/>
              <a:t> bu boşluk içerisinde elektron ve protonları iç </a:t>
            </a:r>
            <a:r>
              <a:rPr lang="tr-TR" sz="2400" dirty="0" err="1"/>
              <a:t>mitokondriyel</a:t>
            </a:r>
            <a:r>
              <a:rPr lang="tr-TR" sz="2400" dirty="0"/>
              <a:t> </a:t>
            </a:r>
            <a:r>
              <a:rPr lang="tr-TR" sz="2400" dirty="0" err="1"/>
              <a:t>membrana</a:t>
            </a:r>
            <a:r>
              <a:rPr lang="tr-TR" sz="2400" dirty="0"/>
              <a:t> taşırlar.</a:t>
            </a:r>
            <a:br>
              <a:rPr lang="tr-TR" sz="2400" dirty="0"/>
            </a:br>
            <a:r>
              <a:rPr lang="tr-TR" sz="2400" dirty="0"/>
              <a:t/>
            </a:r>
            <a:br>
              <a:rPr lang="tr-TR" sz="2400" dirty="0"/>
            </a:br>
            <a:endParaRPr lang="tr-TR" sz="24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2800" dirty="0"/>
              <a:t>Q </a:t>
            </a:r>
            <a:r>
              <a:rPr lang="tr-TR" sz="2800" dirty="0" smtClean="0"/>
              <a:t>döngüsü: </a:t>
            </a:r>
            <a:r>
              <a:rPr lang="tr-TR" sz="2800" dirty="0"/>
              <a:t>Kompleks III üzerinden elektronların akışı</a:t>
            </a:r>
            <a:br>
              <a:rPr lang="tr-TR" sz="2800" dirty="0"/>
            </a:br>
            <a:r>
              <a:rPr lang="tr-TR" sz="2800" dirty="0"/>
              <a:t>mavi oklarla gösterilmiştir. Zarın P tarafında Q</a:t>
            </a:r>
            <a:r>
              <a:rPr lang="tr-TR" sz="2800" baseline="-25000" dirty="0"/>
              <a:t>P</a:t>
            </a:r>
            <a:r>
              <a:rPr lang="tr-TR" sz="2800" dirty="0"/>
              <a:t> bölgesinde iki molekül QH2, </a:t>
            </a:r>
            <a:r>
              <a:rPr lang="tr-TR" sz="2800" dirty="0" err="1"/>
              <a:t>Q'ya</a:t>
            </a:r>
            <a:r>
              <a:rPr lang="tr-TR" sz="2800" dirty="0"/>
              <a:t> oksitlenirken dört proton da </a:t>
            </a:r>
            <a:r>
              <a:rPr lang="tr-TR" sz="2800" dirty="0" err="1"/>
              <a:t>zarlararası</a:t>
            </a:r>
            <a:r>
              <a:rPr lang="tr-TR" sz="2800" dirty="0"/>
              <a:t> boşluğa salınır. </a:t>
            </a:r>
            <a:endParaRPr lang="tr-TR" sz="2800" dirty="0" smtClean="0"/>
          </a:p>
          <a:p>
            <a:pPr algn="just"/>
            <a:r>
              <a:rPr lang="tr-TR" sz="2800" dirty="0" smtClean="0"/>
              <a:t>Her </a:t>
            </a:r>
            <a:r>
              <a:rPr lang="tr-TR" sz="2800" dirty="0"/>
              <a:t>QH2 bir elektronunu </a:t>
            </a:r>
            <a:r>
              <a:rPr lang="tr-TR" sz="2800" dirty="0" err="1" smtClean="0"/>
              <a:t>sitokrom</a:t>
            </a:r>
            <a:r>
              <a:rPr lang="tr-TR" sz="2800" dirty="0" smtClean="0"/>
              <a:t> </a:t>
            </a:r>
            <a:r>
              <a:rPr lang="tr-TR" sz="2800" dirty="0" err="1" smtClean="0"/>
              <a:t>c’ye</a:t>
            </a:r>
            <a:r>
              <a:rPr lang="tr-TR" sz="2800" dirty="0" smtClean="0"/>
              <a:t> (</a:t>
            </a:r>
            <a:r>
              <a:rPr lang="tr-TR" sz="2800" dirty="0" err="1" smtClean="0"/>
              <a:t>Rieske</a:t>
            </a:r>
            <a:r>
              <a:rPr lang="tr-TR" sz="2800" dirty="0" smtClean="0"/>
              <a:t> </a:t>
            </a:r>
            <a:r>
              <a:rPr lang="tr-TR" sz="2800" dirty="0" err="1"/>
              <a:t>Fe</a:t>
            </a:r>
            <a:r>
              <a:rPr lang="tr-TR" sz="2800" dirty="0"/>
              <a:t>-S merkezi üzerinden) ve bir </a:t>
            </a:r>
            <a:r>
              <a:rPr lang="tr-TR" sz="2800" dirty="0" smtClean="0"/>
              <a:t>elektronunu da </a:t>
            </a:r>
            <a:r>
              <a:rPr lang="tr-TR" sz="2800" dirty="0" err="1" smtClean="0"/>
              <a:t>Q’nun</a:t>
            </a:r>
            <a:r>
              <a:rPr lang="tr-TR" sz="2800" dirty="0" smtClean="0"/>
              <a:t> Q</a:t>
            </a:r>
            <a:r>
              <a:rPr lang="tr-TR" sz="2800" baseline="-25000" dirty="0" smtClean="0"/>
              <a:t>N</a:t>
            </a:r>
            <a:r>
              <a:rPr lang="tr-TR" sz="2800" dirty="0" smtClean="0"/>
              <a:t> bölgesindeki </a:t>
            </a:r>
            <a:r>
              <a:rPr lang="tr-TR" sz="2800" dirty="0"/>
              <a:t>bir moleküle (sitokrom </a:t>
            </a:r>
            <a:r>
              <a:rPr lang="tr-TR" sz="2800" i="1" dirty="0"/>
              <a:t>b </a:t>
            </a:r>
            <a:r>
              <a:rPr lang="tr-TR" sz="2800" dirty="0" smtClean="0"/>
              <a:t>aracılığıyla</a:t>
            </a:r>
            <a:r>
              <a:rPr lang="tr-TR" sz="2800" dirty="0"/>
              <a:t>) vererek, </a:t>
            </a:r>
            <a:r>
              <a:rPr lang="tr-TR" sz="2800" dirty="0" err="1" smtClean="0"/>
              <a:t>Q’yu</a:t>
            </a:r>
            <a:r>
              <a:rPr lang="tr-TR" sz="2800" dirty="0" smtClean="0"/>
              <a:t> </a:t>
            </a:r>
            <a:r>
              <a:rPr lang="tr-TR" sz="2800" dirty="0"/>
              <a:t>iki basamakta QH2'ye indirger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 Bu indirgenme </a:t>
            </a:r>
            <a:r>
              <a:rPr lang="tr-TR" sz="2800" dirty="0"/>
              <a:t>aynı zamanda </a:t>
            </a:r>
            <a:r>
              <a:rPr lang="tr-TR" sz="2800" dirty="0" err="1"/>
              <a:t>matriksten</a:t>
            </a:r>
            <a:r>
              <a:rPr lang="tr-TR" sz="2800" dirty="0"/>
              <a:t> alınan iki protonu </a:t>
            </a:r>
            <a:r>
              <a:rPr lang="tr-TR" sz="2800" dirty="0" smtClean="0"/>
              <a:t>da kullanır</a:t>
            </a:r>
            <a:r>
              <a:rPr lang="tr-TR" sz="2800" dirty="0"/>
              <a:t>.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tr-TR" b="1" dirty="0" err="1"/>
              <a:t>Antimycin</a:t>
            </a:r>
            <a:r>
              <a:rPr lang="tr-TR" b="1" dirty="0"/>
              <a:t> A: </a:t>
            </a:r>
            <a:r>
              <a:rPr lang="tr-TR" dirty="0" err="1"/>
              <a:t>Membranın</a:t>
            </a:r>
            <a:r>
              <a:rPr lang="tr-TR" dirty="0"/>
              <a:t> N (</a:t>
            </a:r>
            <a:r>
              <a:rPr lang="tr-TR" dirty="0" err="1"/>
              <a:t>matriks</a:t>
            </a:r>
            <a:r>
              <a:rPr lang="tr-TR" dirty="0"/>
              <a:t>) yüzünde </a:t>
            </a:r>
            <a:r>
              <a:rPr lang="tr-TR" dirty="0" err="1"/>
              <a:t>QN’e</a:t>
            </a:r>
            <a:r>
              <a:rPr lang="tr-TR" dirty="0"/>
              <a:t> bağlanarak hem </a:t>
            </a:r>
            <a:r>
              <a:rPr lang="tr-TR" dirty="0" err="1"/>
              <a:t>b</a:t>
            </a:r>
            <a:r>
              <a:rPr lang="tr-TR" baseline="-25000" dirty="0" err="1"/>
              <a:t>H</a:t>
            </a:r>
            <a:r>
              <a:rPr lang="tr-TR" dirty="0"/>
              <a:t> dan </a:t>
            </a:r>
            <a:r>
              <a:rPr lang="tr-TR" dirty="0" err="1"/>
              <a:t>Q’ya</a:t>
            </a:r>
            <a:r>
              <a:rPr lang="tr-TR" dirty="0"/>
              <a:t> elektron akışını durdurur.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tr-TR" b="1" dirty="0" err="1" smtClean="0"/>
              <a:t>Myxothiazol</a:t>
            </a:r>
            <a:r>
              <a:rPr lang="tr-TR" b="1" dirty="0"/>
              <a:t>: </a:t>
            </a:r>
            <a:r>
              <a:rPr lang="tr-TR" dirty="0" err="1"/>
              <a:t>Membranın</a:t>
            </a:r>
            <a:r>
              <a:rPr lang="tr-TR" dirty="0"/>
              <a:t> P yüzünde 2Fe-2S merkezi ve hem </a:t>
            </a:r>
            <a:r>
              <a:rPr lang="tr-TR" dirty="0" err="1" smtClean="0"/>
              <a:t>b</a:t>
            </a:r>
            <a:r>
              <a:rPr lang="tr-TR" baseline="-25000" dirty="0" err="1" smtClean="0"/>
              <a:t>L</a:t>
            </a:r>
            <a:r>
              <a:rPr lang="tr-TR" dirty="0" smtClean="0"/>
              <a:t> </a:t>
            </a:r>
            <a:r>
              <a:rPr lang="tr-TR" dirty="0"/>
              <a:t>‘</a:t>
            </a:r>
            <a:r>
              <a:rPr lang="tr-TR" dirty="0" err="1"/>
              <a:t>nin</a:t>
            </a:r>
            <a:r>
              <a:rPr lang="tr-TR" dirty="0"/>
              <a:t> yanındaki QP‘ye bağlanarak QH2’den </a:t>
            </a:r>
            <a:r>
              <a:rPr lang="tr-TR" dirty="0" err="1"/>
              <a:t>Rieske</a:t>
            </a:r>
            <a:r>
              <a:rPr lang="tr-TR" dirty="0"/>
              <a:t> demir-sülfür proteinine elektron akışını engeller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Kompleks IV: Sitokrom </a:t>
            </a:r>
            <a:r>
              <a:rPr lang="tr-TR" i="1" dirty="0"/>
              <a:t>c </a:t>
            </a:r>
            <a:r>
              <a:rPr lang="tr-TR" i="1" dirty="0" smtClean="0"/>
              <a:t>—&gt;</a:t>
            </a:r>
            <a:r>
              <a:rPr lang="tr-TR" b="1" i="1" dirty="0" smtClean="0"/>
              <a:t>0</a:t>
            </a:r>
            <a:r>
              <a:rPr lang="tr-TR" b="1" baseline="-25000" dirty="0" smtClean="0"/>
              <a:t>2</a:t>
            </a:r>
            <a:r>
              <a:rPr lang="tr-TR" b="1" dirty="0" smtClean="0"/>
              <a:t>, </a:t>
            </a:r>
            <a:r>
              <a:rPr lang="tr-TR" b="1" dirty="0"/>
              <a:t>sitokrom </a:t>
            </a:r>
            <a:r>
              <a:rPr lang="tr-TR" b="1" dirty="0" err="1" smtClean="0"/>
              <a:t>oksidaz</a:t>
            </a:r>
            <a:r>
              <a:rPr lang="tr-TR" b="1" dirty="0" smtClean="0"/>
              <a:t> </a:t>
            </a:r>
            <a:r>
              <a:rPr lang="tr-TR" dirty="0" smtClean="0"/>
              <a:t>olarak </a:t>
            </a:r>
            <a:r>
              <a:rPr lang="tr-TR" dirty="0"/>
              <a:t>da bilinir; solunum zincirinin son basamağında </a:t>
            </a:r>
            <a:r>
              <a:rPr lang="tr-TR" dirty="0" smtClean="0"/>
              <a:t>elektronları </a:t>
            </a:r>
            <a:r>
              <a:rPr lang="tr-TR" dirty="0" err="1" smtClean="0"/>
              <a:t>sitokrom</a:t>
            </a:r>
            <a:r>
              <a:rPr lang="tr-TR" dirty="0" smtClean="0"/>
              <a:t> </a:t>
            </a:r>
            <a:r>
              <a:rPr lang="tr-TR" dirty="0" err="1"/>
              <a:t>c’den</a:t>
            </a:r>
            <a:r>
              <a:rPr lang="tr-TR" dirty="0"/>
              <a:t> moleküler oksijene taşırken oksijeni de suya </a:t>
            </a:r>
            <a:r>
              <a:rPr lang="tr-TR" dirty="0" smtClean="0"/>
              <a:t>indirger</a:t>
            </a:r>
            <a:r>
              <a:rPr lang="tr-TR" dirty="0"/>
              <a:t>. 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Kompleks </a:t>
            </a:r>
            <a:r>
              <a:rPr lang="tr-TR" dirty="0"/>
              <a:t>IV mitokondri iç zarının </a:t>
            </a:r>
            <a:r>
              <a:rPr lang="tr-TR" dirty="0" smtClean="0"/>
              <a:t>büyük </a:t>
            </a:r>
            <a:r>
              <a:rPr lang="tr-TR" dirty="0"/>
              <a:t>bir enzimidir (</a:t>
            </a:r>
            <a:r>
              <a:rPr lang="tr-TR" dirty="0" smtClean="0"/>
              <a:t>13 </a:t>
            </a:r>
            <a:r>
              <a:rPr lang="tr-TR" dirty="0" err="1" smtClean="0"/>
              <a:t>altbirim</a:t>
            </a:r>
            <a:r>
              <a:rPr lang="tr-TR" dirty="0"/>
              <a:t>; </a:t>
            </a:r>
            <a:r>
              <a:rPr lang="tr-TR" i="1" dirty="0"/>
              <a:t>Mr</a:t>
            </a:r>
            <a:r>
              <a:rPr lang="tr-TR" dirty="0"/>
              <a:t>204,000).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104298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tr-TR" sz="9600" dirty="0"/>
              <a:t>Solunum zincirindeki dört kompleksten, </a:t>
            </a:r>
            <a:r>
              <a:rPr lang="tr-TR" sz="9600" dirty="0" smtClean="0"/>
              <a:t>elektron ve </a:t>
            </a:r>
            <a:r>
              <a:rPr lang="tr-TR" sz="9600" dirty="0"/>
              <a:t>proton akışının özeti</a:t>
            </a:r>
            <a:r>
              <a:rPr lang="tr-TR" dirty="0"/>
              <a:t>.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071670" y="2500306"/>
            <a:ext cx="6357982" cy="523212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square" lIns="91431" tIns="45716" rIns="91431" bIns="45716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dirty="0"/>
              <a:t>1mol </a:t>
            </a:r>
            <a:r>
              <a:rPr lang="tr-TR" sz="2800" dirty="0" err="1"/>
              <a:t>NADH’tan</a:t>
            </a:r>
            <a:r>
              <a:rPr lang="tr-TR" sz="2800" dirty="0"/>
              <a:t> e’ aktarılınca    </a:t>
            </a:r>
            <a:r>
              <a:rPr lang="tr-TR" sz="2800" b="1" dirty="0"/>
              <a:t>10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5720" y="1428736"/>
            <a:ext cx="8502868" cy="523212"/>
          </a:xfrm>
          <a:prstGeom prst="rect">
            <a:avLst/>
          </a:prstGeom>
          <a:solidFill>
            <a:srgbClr val="99FFCC"/>
          </a:solidFill>
          <a:ln w="9525">
            <a:noFill/>
            <a:miter lim="800000"/>
            <a:headEnd/>
            <a:tailEnd/>
          </a:ln>
        </p:spPr>
        <p:txBody>
          <a:bodyPr wrap="square" lIns="91431" tIns="45716" rIns="91431" bIns="45716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dirty="0" err="1"/>
              <a:t>İntermembran</a:t>
            </a:r>
            <a:r>
              <a:rPr lang="tr-TR" sz="2800" dirty="0"/>
              <a:t> aralığa pompalanan H</a:t>
            </a:r>
            <a:r>
              <a:rPr lang="tr-TR" sz="2800" baseline="30000" dirty="0"/>
              <a:t>+</a:t>
            </a:r>
            <a:r>
              <a:rPr lang="tr-TR" sz="2800" dirty="0"/>
              <a:t> sayısı: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071670" y="3714752"/>
            <a:ext cx="6357982" cy="523212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square" lIns="91431" tIns="45716" rIns="91431" bIns="45716">
            <a:spAutoFit/>
          </a:bodyPr>
          <a:lstStyle/>
          <a:p>
            <a:pPr>
              <a:spcBef>
                <a:spcPct val="50000"/>
              </a:spcBef>
            </a:pPr>
            <a:r>
              <a:rPr lang="tr-TR" sz="2800" dirty="0"/>
              <a:t>1mol FADH</a:t>
            </a:r>
            <a:r>
              <a:rPr lang="tr-TR" sz="2800" baseline="-25000" dirty="0"/>
              <a:t>2</a:t>
            </a:r>
            <a:r>
              <a:rPr lang="tr-TR" sz="2800" dirty="0"/>
              <a:t>’den  e’ aktarılınca    </a:t>
            </a:r>
            <a:r>
              <a:rPr lang="tr-TR" sz="2800" b="1" dirty="0"/>
              <a:t>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/>
              <a:t>Elektron Taşıyıcıları </a:t>
            </a:r>
            <a:r>
              <a:rPr lang="tr-TR" sz="3200" b="1" dirty="0" err="1" smtClean="0"/>
              <a:t>Multienzim</a:t>
            </a:r>
            <a:r>
              <a:rPr lang="tr-TR" sz="3200" b="1" dirty="0" smtClean="0"/>
              <a:t> Kompleksleri Halinde Çalışırlar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2"/>
          </a:xfrm>
          <a:ln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3000" dirty="0" smtClean="0"/>
              <a:t> Solunum </a:t>
            </a:r>
            <a:r>
              <a:rPr lang="tr-TR" sz="3000" dirty="0"/>
              <a:t>zincirindeki elektron taşıyıcıları fiziksel olarak </a:t>
            </a:r>
            <a:r>
              <a:rPr lang="tr-TR" sz="3000" dirty="0" smtClean="0"/>
              <a:t>kolayca ayrılabilecek </a:t>
            </a:r>
            <a:r>
              <a:rPr lang="tr-TR" sz="3000" dirty="0"/>
              <a:t>şekilde (</a:t>
            </a:r>
            <a:r>
              <a:rPr lang="tr-TR" sz="3000" dirty="0" err="1"/>
              <a:t>mesala</a:t>
            </a:r>
            <a:r>
              <a:rPr lang="tr-TR" sz="3000" dirty="0"/>
              <a:t> deterjanlarla) </a:t>
            </a:r>
            <a:r>
              <a:rPr lang="tr-TR" sz="3000" dirty="0" err="1" smtClean="0"/>
              <a:t>membrana</a:t>
            </a:r>
            <a:r>
              <a:rPr lang="tr-TR" sz="3000" dirty="0" smtClean="0"/>
              <a:t>-gömülü </a:t>
            </a:r>
            <a:r>
              <a:rPr lang="tr-TR" sz="3000" dirty="0" err="1" smtClean="0"/>
              <a:t>supramoleküler</a:t>
            </a:r>
            <a:r>
              <a:rPr lang="tr-TR" sz="3000" dirty="0" smtClean="0"/>
              <a:t> </a:t>
            </a:r>
            <a:r>
              <a:rPr lang="tr-TR" sz="3000" dirty="0"/>
              <a:t>kompleksler olarak organize olmuşlardır.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  <a:ln w="28575">
            <a:solidFill>
              <a:srgbClr val="00B0F0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Kompleks </a:t>
            </a:r>
            <a:r>
              <a:rPr lang="tr-TR" dirty="0"/>
              <a:t>I ve II, </a:t>
            </a:r>
            <a:r>
              <a:rPr lang="tr-TR" dirty="0" err="1"/>
              <a:t>ubikinona</a:t>
            </a:r>
            <a:r>
              <a:rPr lang="tr-TR" dirty="0"/>
              <a:t> iki </a:t>
            </a:r>
            <a:r>
              <a:rPr lang="tr-TR" dirty="0" smtClean="0"/>
              <a:t>ayrı elektron vericisinden </a:t>
            </a:r>
            <a:r>
              <a:rPr lang="tr-TR" dirty="0"/>
              <a:t>elektron aktarır: NADH (Kompleks I) </a:t>
            </a:r>
            <a:r>
              <a:rPr lang="tr-TR" dirty="0" smtClean="0"/>
              <a:t>ve </a:t>
            </a:r>
            <a:r>
              <a:rPr lang="tr-TR" dirty="0" err="1" smtClean="0"/>
              <a:t>süksinat</a:t>
            </a:r>
            <a:r>
              <a:rPr lang="tr-TR" dirty="0" smtClean="0"/>
              <a:t> </a:t>
            </a:r>
            <a:r>
              <a:rPr lang="tr-TR" dirty="0"/>
              <a:t>(Kompleks II). 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Kompleks </a:t>
            </a:r>
            <a:r>
              <a:rPr lang="tr-TR" dirty="0"/>
              <a:t>III elektronları </a:t>
            </a:r>
            <a:r>
              <a:rPr lang="tr-TR" dirty="0" err="1" smtClean="0"/>
              <a:t>ubikinondan</a:t>
            </a:r>
            <a:r>
              <a:rPr lang="tr-TR" dirty="0" smtClean="0"/>
              <a:t> </a:t>
            </a:r>
            <a:r>
              <a:rPr lang="tr-TR" dirty="0"/>
              <a:t>sitokrom </a:t>
            </a:r>
            <a:r>
              <a:rPr lang="tr-TR" dirty="0" err="1"/>
              <a:t>c’ye</a:t>
            </a:r>
            <a:r>
              <a:rPr lang="tr-TR" dirty="0"/>
              <a:t> </a:t>
            </a:r>
            <a:r>
              <a:rPr lang="tr-TR" dirty="0" smtClean="0"/>
              <a:t>taşır.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/>
              <a:t>Kompleks IV ise elektronları sitokrom </a:t>
            </a:r>
            <a:r>
              <a:rPr lang="tr-TR" dirty="0" err="1"/>
              <a:t>c’den</a:t>
            </a:r>
            <a:r>
              <a:rPr lang="tr-TR" dirty="0"/>
              <a:t> </a:t>
            </a:r>
            <a:r>
              <a:rPr lang="tr-TR" dirty="0" smtClean="0"/>
              <a:t>0</a:t>
            </a:r>
            <a:r>
              <a:rPr lang="tr-TR" baseline="-25000" dirty="0" smtClean="0"/>
              <a:t>2</a:t>
            </a:r>
            <a:r>
              <a:rPr lang="tr-TR" dirty="0" smtClean="0"/>
              <a:t>’e kadar </a:t>
            </a:r>
            <a:r>
              <a:rPr lang="tr-TR" dirty="0"/>
              <a:t>taşıyarak zinciri sonuçlandırır.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257800"/>
          </a:xfrm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pPr algn="just"/>
            <a:r>
              <a:rPr lang="tr-TR" sz="3000" dirty="0"/>
              <a:t>Solunum zincirinin işlevsel komplekslerinin </a:t>
            </a:r>
            <a:r>
              <a:rPr lang="tr-TR" sz="3000" dirty="0" smtClean="0"/>
              <a:t>ayrılması: Önce </a:t>
            </a:r>
            <a:r>
              <a:rPr lang="tr-TR" sz="3000" dirty="0"/>
              <a:t>mitokondri dış zarı </a:t>
            </a:r>
            <a:r>
              <a:rPr lang="tr-TR" sz="3000" dirty="0" err="1"/>
              <a:t>digitonin</a:t>
            </a:r>
            <a:r>
              <a:rPr lang="tr-TR" sz="3000" dirty="0"/>
              <a:t> </a:t>
            </a:r>
            <a:r>
              <a:rPr lang="tr-TR" sz="3000" dirty="0" smtClean="0"/>
              <a:t>deterjanıyla muamele </a:t>
            </a:r>
            <a:r>
              <a:rPr lang="tr-TR" sz="3000" dirty="0"/>
              <a:t>edilerek uzaklaştırılır. Sonra mitokondri </a:t>
            </a:r>
            <a:r>
              <a:rPr lang="tr-TR" sz="3000" dirty="0" err="1" smtClean="0"/>
              <a:t>ozmotik</a:t>
            </a:r>
            <a:r>
              <a:rPr lang="tr-TR" sz="3000" dirty="0" smtClean="0"/>
              <a:t> olarak </a:t>
            </a:r>
            <a:r>
              <a:rPr lang="tr-TR" sz="3000" dirty="0"/>
              <a:t>parçalanıp iç zar kısımları elde edilir ve bu </a:t>
            </a:r>
            <a:r>
              <a:rPr lang="tr-TR" sz="3000" dirty="0" smtClean="0"/>
              <a:t>kısımlar ikinci </a:t>
            </a:r>
            <a:r>
              <a:rPr lang="tr-TR" sz="3000" dirty="0"/>
              <a:t>bir deterjanda hassasça çözülür. </a:t>
            </a:r>
            <a:endParaRPr lang="tr-TR" sz="3000" dirty="0" smtClean="0"/>
          </a:p>
          <a:p>
            <a:r>
              <a:rPr lang="tr-TR" sz="3000" dirty="0" smtClean="0"/>
              <a:t>İç </a:t>
            </a:r>
            <a:r>
              <a:rPr lang="tr-TR" sz="3000" dirty="0"/>
              <a:t>zar proteinlerinin bu karışımı, iyon-değişim </a:t>
            </a:r>
            <a:r>
              <a:rPr lang="tr-TR" sz="3000" dirty="0" err="1"/>
              <a:t>kromatogratisine</a:t>
            </a:r>
            <a:r>
              <a:rPr lang="tr-TR" sz="3000" dirty="0"/>
              <a:t> tabi tutulur. Solunum zincirinin farklı kompleksleri (</a:t>
            </a:r>
            <a:r>
              <a:rPr lang="tr-TR" sz="3000" dirty="0" err="1"/>
              <a:t>l’den</a:t>
            </a:r>
            <a:r>
              <a:rPr lang="tr-TR" sz="3000" dirty="0"/>
              <a:t> </a:t>
            </a:r>
            <a:r>
              <a:rPr lang="tr-TR" sz="3000" dirty="0" err="1"/>
              <a:t>IV’e</a:t>
            </a:r>
            <a:r>
              <a:rPr lang="tr-TR" sz="3000" dirty="0"/>
              <a:t>), </a:t>
            </a:r>
            <a:r>
              <a:rPr lang="tr-TR" sz="3000" dirty="0" smtClean="0"/>
              <a:t>her bir </a:t>
            </a:r>
            <a:r>
              <a:rPr lang="tr-TR" sz="3000" dirty="0"/>
              <a:t>protein kompleksi </a:t>
            </a:r>
            <a:r>
              <a:rPr lang="tr-TR" sz="3000" dirty="0" smtClean="0"/>
              <a:t>ve </a:t>
            </a:r>
            <a:r>
              <a:rPr lang="tr-TR" sz="3000" dirty="0"/>
              <a:t>ATP </a:t>
            </a:r>
            <a:r>
              <a:rPr lang="tr-TR" sz="3000" dirty="0" err="1" smtClean="0"/>
              <a:t>sentaz</a:t>
            </a:r>
            <a:r>
              <a:rPr lang="tr-TR" sz="3000" dirty="0" smtClean="0"/>
              <a:t> enzimi </a:t>
            </a:r>
            <a:r>
              <a:rPr lang="tr-TR" sz="3000" dirty="0"/>
              <a:t>(bazen Kompleks V denir) elde edilir.</a:t>
            </a:r>
            <a:br>
              <a:rPr lang="tr-TR" sz="3000" dirty="0"/>
            </a:br>
            <a:endParaRPr lang="tr-TR" sz="30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500174"/>
            <a:ext cx="4643470" cy="5286388"/>
          </a:xfrm>
          <a:ln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r>
              <a:rPr lang="tr-TR" sz="2800" dirty="0" err="1"/>
              <a:t>I’den</a:t>
            </a:r>
            <a:r>
              <a:rPr lang="tr-TR" sz="2800" dirty="0"/>
              <a:t> </a:t>
            </a:r>
            <a:r>
              <a:rPr lang="tr-TR" sz="2800" dirty="0" err="1"/>
              <a:t>IV'e</a:t>
            </a:r>
            <a:r>
              <a:rPr lang="tr-TR" sz="2800" dirty="0"/>
              <a:t> kadar ayrılmış olan </a:t>
            </a:r>
            <a:r>
              <a:rPr lang="tr-TR" sz="2800" dirty="0" smtClean="0"/>
              <a:t>bu kompleksler</a:t>
            </a:r>
            <a:r>
              <a:rPr lang="tr-TR" sz="2800" dirty="0"/>
              <a:t>, </a:t>
            </a:r>
            <a:r>
              <a:rPr lang="tr-TR" sz="2800" dirty="0" smtClean="0"/>
              <a:t> görüldüğü </a:t>
            </a:r>
            <a:r>
              <a:rPr lang="tr-TR" sz="2800" dirty="0"/>
              <a:t>gibi, vericiler (NADH ve </a:t>
            </a:r>
            <a:r>
              <a:rPr lang="tr-TR" sz="2800" dirty="0" err="1"/>
              <a:t>süksinat</a:t>
            </a:r>
            <a:r>
              <a:rPr lang="tr-TR" sz="2800" dirty="0"/>
              <a:t>), </a:t>
            </a:r>
            <a:r>
              <a:rPr lang="tr-TR" sz="2800" dirty="0" err="1"/>
              <a:t>araürün</a:t>
            </a:r>
            <a:r>
              <a:rPr lang="tr-TR" sz="2800" dirty="0"/>
              <a:t> taşıyıcıları (Q ve </a:t>
            </a:r>
            <a:r>
              <a:rPr lang="tr-TR" sz="2800" dirty="0" smtClean="0"/>
              <a:t>sitokrom c</a:t>
            </a:r>
            <a:r>
              <a:rPr lang="tr-TR" sz="2800" dirty="0"/>
              <a:t>) ve 02 arasında elektron transferini katalizler. </a:t>
            </a:r>
            <a:endParaRPr lang="tr-TR" sz="2800" dirty="0" smtClean="0"/>
          </a:p>
          <a:p>
            <a:r>
              <a:rPr lang="tr-TR" sz="2800" dirty="0" smtClean="0"/>
              <a:t>İn-</a:t>
            </a:r>
            <a:r>
              <a:rPr lang="tr-TR" sz="2800" dirty="0" err="1" smtClean="0"/>
              <a:t>vitro</a:t>
            </a:r>
            <a:r>
              <a:rPr lang="tr-TR" sz="2800" dirty="0" smtClean="0"/>
              <a:t> olarak</a:t>
            </a:r>
            <a:r>
              <a:rPr lang="tr-TR" sz="2800" dirty="0"/>
              <a:t>, ATP </a:t>
            </a:r>
            <a:r>
              <a:rPr lang="tr-TR" sz="2800" dirty="0" err="1"/>
              <a:t>sentaz</a:t>
            </a:r>
            <a:r>
              <a:rPr lang="tr-TR" sz="2800" dirty="0"/>
              <a:t> sadece ATP parçalar (</a:t>
            </a:r>
            <a:r>
              <a:rPr lang="tr-TR" sz="2800" dirty="0" err="1"/>
              <a:t>ATPaz</a:t>
            </a:r>
            <a:r>
              <a:rPr lang="tr-TR" sz="2800" dirty="0"/>
              <a:t>), </a:t>
            </a:r>
            <a:r>
              <a:rPr lang="tr-TR" sz="2800" dirty="0" smtClean="0"/>
              <a:t>ATP sentezleme </a:t>
            </a:r>
            <a:r>
              <a:rPr lang="tr-TR" sz="2800" dirty="0"/>
              <a:t>aktivitesi yoktur.</a:t>
            </a:r>
            <a:br>
              <a:rPr lang="tr-TR" sz="2800" dirty="0"/>
            </a:b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  <a:ln w="38100">
            <a:solidFill>
              <a:schemeClr val="accent4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Kompleks I: </a:t>
            </a:r>
            <a:r>
              <a:rPr lang="tr-TR" dirty="0"/>
              <a:t>NADH </a:t>
            </a:r>
            <a:r>
              <a:rPr lang="tr-TR" dirty="0" smtClean="0"/>
              <a:t>—» </a:t>
            </a:r>
            <a:r>
              <a:rPr lang="tr-TR" dirty="0" err="1" smtClean="0"/>
              <a:t>Ubikinon</a:t>
            </a:r>
            <a:r>
              <a:rPr lang="tr-TR" dirty="0" smtClean="0"/>
              <a:t>, </a:t>
            </a:r>
            <a:r>
              <a:rPr lang="tr-TR" dirty="0"/>
              <a:t>Kompleks I ve </a:t>
            </a:r>
            <a:r>
              <a:rPr lang="tr-TR" dirty="0" err="1" smtClean="0"/>
              <a:t>II’nin</a:t>
            </a:r>
            <a:r>
              <a:rPr lang="tr-TR" dirty="0"/>
              <a:t>, </a:t>
            </a:r>
            <a:r>
              <a:rPr lang="tr-TR" dirty="0" err="1"/>
              <a:t>ubikinon</a:t>
            </a:r>
            <a:r>
              <a:rPr lang="tr-TR" dirty="0"/>
              <a:t> ile arasındaki ilişkiyi göstermektedir. </a:t>
            </a:r>
            <a:endParaRPr lang="tr-TR" dirty="0" smtClean="0"/>
          </a:p>
          <a:p>
            <a:endParaRPr lang="tr-TR" dirty="0" smtClean="0"/>
          </a:p>
          <a:p>
            <a:r>
              <a:rPr lang="tr-TR" b="1" dirty="0" smtClean="0"/>
              <a:t>NADH:</a:t>
            </a:r>
            <a:r>
              <a:rPr lang="tr-TR" b="1" dirty="0" err="1" smtClean="0"/>
              <a:t>ubikinon</a:t>
            </a:r>
            <a:r>
              <a:rPr lang="tr-TR" b="1" dirty="0" smtClean="0"/>
              <a:t> </a:t>
            </a:r>
            <a:r>
              <a:rPr lang="tr-TR" b="1" dirty="0" err="1"/>
              <a:t>oksidoredüktaz</a:t>
            </a:r>
            <a:r>
              <a:rPr lang="tr-TR" b="1" dirty="0"/>
              <a:t> </a:t>
            </a:r>
            <a:r>
              <a:rPr lang="tr-TR" dirty="0"/>
              <a:t>da denilen </a:t>
            </a:r>
            <a:r>
              <a:rPr lang="tr-TR" b="1" dirty="0"/>
              <a:t>Kompleks I, </a:t>
            </a:r>
            <a:r>
              <a:rPr lang="tr-TR" dirty="0"/>
              <a:t>bir adet FMN-içeren </a:t>
            </a:r>
            <a:r>
              <a:rPr lang="tr-TR" dirty="0" err="1"/>
              <a:t>flavoprotein</a:t>
            </a:r>
            <a:r>
              <a:rPr lang="tr-TR" dirty="0"/>
              <a:t> ve en az altı </a:t>
            </a:r>
            <a:r>
              <a:rPr lang="tr-TR" dirty="0" smtClean="0"/>
              <a:t>demir-sülfür </a:t>
            </a:r>
            <a:r>
              <a:rPr lang="tr-TR" dirty="0"/>
              <a:t>merkezi bulunan 42 farklı </a:t>
            </a:r>
            <a:r>
              <a:rPr lang="tr-TR" dirty="0" err="1"/>
              <a:t>polipeptit</a:t>
            </a:r>
            <a:r>
              <a:rPr lang="tr-TR" dirty="0"/>
              <a:t> zincirinden oluşan büyük bir </a:t>
            </a:r>
            <a:r>
              <a:rPr lang="tr-TR" dirty="0" smtClean="0"/>
              <a:t>enzimdir.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2786058"/>
            <a:ext cx="8229600" cy="1643074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tr-TR" sz="2800" dirty="0"/>
              <a:t>NADH, </a:t>
            </a:r>
            <a:r>
              <a:rPr lang="tr-TR" sz="2800" dirty="0" err="1"/>
              <a:t>süksinat</a:t>
            </a:r>
            <a:r>
              <a:rPr lang="tr-TR" sz="2800" dirty="0"/>
              <a:t>, yağ </a:t>
            </a:r>
            <a:r>
              <a:rPr lang="tr-TR" sz="2800" dirty="0" err="1"/>
              <a:t>açili</a:t>
            </a:r>
            <a:r>
              <a:rPr lang="tr-TR" sz="2800" dirty="0"/>
              <a:t>-</a:t>
            </a:r>
            <a:r>
              <a:rPr lang="tr-TR" sz="2800" dirty="0" err="1"/>
              <a:t>KoA</a:t>
            </a:r>
            <a:r>
              <a:rPr lang="tr-TR" sz="2800" dirty="0"/>
              <a:t> ve </a:t>
            </a:r>
            <a:r>
              <a:rPr lang="tr-TR" sz="2800" dirty="0" err="1"/>
              <a:t>gliserol</a:t>
            </a:r>
            <a:r>
              <a:rPr lang="tr-TR" sz="2800" dirty="0"/>
              <a:t> </a:t>
            </a:r>
            <a:r>
              <a:rPr lang="tr-TR" sz="2800" dirty="0" smtClean="0"/>
              <a:t>3-fosfattan </a:t>
            </a:r>
            <a:r>
              <a:rPr lang="tr-TR" sz="2800" dirty="0" err="1"/>
              <a:t>ubikinona</a:t>
            </a:r>
            <a:r>
              <a:rPr lang="tr-TR" sz="2800" dirty="0"/>
              <a:t> elektronların geçiş yolu. 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600200"/>
            <a:ext cx="8401080" cy="4972072"/>
          </a:xfrm>
          <a:ln w="38100">
            <a:solidFill>
              <a:schemeClr val="accent6">
                <a:lumMod val="75000"/>
              </a:schemeClr>
            </a:solidFill>
          </a:ln>
        </p:spPr>
        <p:txBody>
          <a:bodyPr>
            <a:noAutofit/>
          </a:bodyPr>
          <a:lstStyle/>
          <a:p>
            <a:r>
              <a:rPr lang="tr-TR" sz="2800" b="1" dirty="0"/>
              <a:t>Kompleks II: </a:t>
            </a:r>
            <a:r>
              <a:rPr lang="tr-TR" sz="2800" dirty="0" err="1"/>
              <a:t>Süksinat</a:t>
            </a:r>
            <a:r>
              <a:rPr lang="tr-TR" sz="2800" dirty="0"/>
              <a:t> —&gt; </a:t>
            </a:r>
            <a:r>
              <a:rPr lang="tr-TR" sz="2800" dirty="0" err="1" smtClean="0"/>
              <a:t>Ubikinon</a:t>
            </a:r>
            <a:r>
              <a:rPr lang="tr-TR" sz="2800" dirty="0" smtClean="0"/>
              <a:t>; sitrik </a:t>
            </a:r>
            <a:r>
              <a:rPr lang="tr-TR" sz="2800" dirty="0"/>
              <a:t>asit döngüsündeki zara bağlı tek enzim olan </a:t>
            </a:r>
            <a:r>
              <a:rPr lang="tr-TR" sz="2800" b="1" dirty="0" err="1"/>
              <a:t>süksinat</a:t>
            </a:r>
            <a:r>
              <a:rPr lang="tr-TR" sz="2800" b="1" dirty="0"/>
              <a:t> </a:t>
            </a:r>
            <a:r>
              <a:rPr lang="tr-TR" sz="2800" b="1" dirty="0" err="1" smtClean="0"/>
              <a:t>dehidrogenaz</a:t>
            </a:r>
            <a:r>
              <a:rPr lang="tr-TR" sz="2800" dirty="0" err="1" smtClean="0"/>
              <a:t>dır</a:t>
            </a:r>
            <a:r>
              <a:rPr lang="tr-TR" sz="2800" dirty="0" smtClean="0"/>
              <a:t>. </a:t>
            </a:r>
          </a:p>
          <a:p>
            <a:r>
              <a:rPr lang="tr-TR" sz="2800" dirty="0" smtClean="0"/>
              <a:t>Kompleks </a:t>
            </a:r>
            <a:r>
              <a:rPr lang="tr-TR" sz="2800" dirty="0" err="1"/>
              <a:t>I’den</a:t>
            </a:r>
            <a:r>
              <a:rPr lang="tr-TR" sz="2800" dirty="0"/>
              <a:t> </a:t>
            </a:r>
            <a:r>
              <a:rPr lang="tr-TR" sz="2800" dirty="0" smtClean="0"/>
              <a:t>daha küçük </a:t>
            </a:r>
            <a:r>
              <a:rPr lang="tr-TR" sz="2800" dirty="0"/>
              <a:t>ve basit olmakla beraber, iki tip </a:t>
            </a:r>
            <a:r>
              <a:rPr lang="tr-TR" sz="2800" dirty="0" err="1"/>
              <a:t>prostetik</a:t>
            </a:r>
            <a:r>
              <a:rPr lang="tr-TR" sz="2800" dirty="0"/>
              <a:t> grup ve en az </a:t>
            </a:r>
            <a:r>
              <a:rPr lang="tr-TR" sz="2800" dirty="0" smtClean="0"/>
              <a:t>dört farklı protein içerir. </a:t>
            </a:r>
          </a:p>
          <a:p>
            <a:r>
              <a:rPr lang="tr-TR" sz="2800" dirty="0" smtClean="0"/>
              <a:t>Bir </a:t>
            </a:r>
            <a:r>
              <a:rPr lang="tr-TR" sz="2800" dirty="0"/>
              <a:t>proteinde, </a:t>
            </a:r>
            <a:r>
              <a:rPr lang="tr-TR" sz="2800" dirty="0" err="1"/>
              <a:t>kovalent</a:t>
            </a:r>
            <a:r>
              <a:rPr lang="tr-TR" sz="2800" dirty="0"/>
              <a:t> </a:t>
            </a:r>
            <a:r>
              <a:rPr lang="tr-TR" sz="2800" dirty="0" smtClean="0"/>
              <a:t>bağlı FAD </a:t>
            </a:r>
            <a:r>
              <a:rPr lang="tr-TR" sz="2800" dirty="0"/>
              <a:t>ve dört </a:t>
            </a:r>
            <a:r>
              <a:rPr lang="tr-TR" sz="2800" dirty="0" err="1"/>
              <a:t>Fe</a:t>
            </a:r>
            <a:r>
              <a:rPr lang="tr-TR" sz="2800" dirty="0"/>
              <a:t> atomlu bir </a:t>
            </a:r>
            <a:r>
              <a:rPr lang="tr-TR" sz="2800" dirty="0" err="1"/>
              <a:t>Fe</a:t>
            </a:r>
            <a:r>
              <a:rPr lang="tr-TR" sz="2800" dirty="0"/>
              <a:t>-S merkezi vardır; ikinci bir </a:t>
            </a:r>
            <a:r>
              <a:rPr lang="tr-TR" sz="2800" dirty="0" err="1"/>
              <a:t>demirsülfür</a:t>
            </a:r>
            <a:r>
              <a:rPr lang="tr-TR" sz="2800" dirty="0"/>
              <a:t> protein de </a:t>
            </a:r>
            <a:r>
              <a:rPr lang="tr-TR" sz="2800" dirty="0" smtClean="0"/>
              <a:t>bulunur. </a:t>
            </a:r>
          </a:p>
          <a:p>
            <a:r>
              <a:rPr lang="tr-TR" sz="2800" dirty="0" smtClean="0"/>
              <a:t>Elektronlar </a:t>
            </a:r>
            <a:r>
              <a:rPr lang="tr-TR" sz="2800" dirty="0" err="1" smtClean="0"/>
              <a:t>süksinattan</a:t>
            </a:r>
            <a:r>
              <a:rPr lang="tr-TR" sz="2800" dirty="0" smtClean="0"/>
              <a:t> </a:t>
            </a:r>
            <a:r>
              <a:rPr lang="tr-TR" sz="2800" dirty="0" err="1"/>
              <a:t>FAD’ye</a:t>
            </a:r>
            <a:r>
              <a:rPr lang="tr-TR" sz="2800" dirty="0"/>
              <a:t> sonra </a:t>
            </a:r>
            <a:r>
              <a:rPr lang="tr-TR" sz="2800" dirty="0" err="1"/>
              <a:t>Fe</a:t>
            </a:r>
            <a:r>
              <a:rPr lang="tr-TR" sz="2800" dirty="0"/>
              <a:t>-S merkezler üzerinden </a:t>
            </a:r>
            <a:r>
              <a:rPr lang="tr-TR" sz="2800" dirty="0" err="1"/>
              <a:t>ubikinona</a:t>
            </a:r>
            <a:r>
              <a:rPr lang="tr-TR" sz="2800" dirty="0"/>
              <a:t> </a:t>
            </a:r>
            <a:r>
              <a:rPr lang="tr-TR" sz="2800" dirty="0" smtClean="0"/>
              <a:t>geçer.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tr-TR" sz="3600" b="1" dirty="0" smtClean="0"/>
              <a:t>ETS-MİTOKONDRİAL KOMPLEKSLER</a:t>
            </a:r>
            <a:endParaRPr lang="tr-TR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554</Words>
  <Application>Microsoft Office PowerPoint</Application>
  <PresentationFormat>Ekran Gösterisi (4:3)</PresentationFormat>
  <Paragraphs>60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ETS-MİTOKONDRİAL KOMPLEKSLER</vt:lpstr>
      <vt:lpstr>Elektron Taşıyıcıları Multienzim Kompleksleri Halinde Çalışırlar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  <vt:lpstr>ETS-MİTOKONDRİAL KOMPLEKSLER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ETS-MİTOKONDRİAL KOMPLEKSLER</dc:title>
  <dc:creator>cigdem</dc:creator>
  <cp:lastModifiedBy>user</cp:lastModifiedBy>
  <cp:revision>20</cp:revision>
  <dcterms:created xsi:type="dcterms:W3CDTF">2018-03-21T19:22:10Z</dcterms:created>
  <dcterms:modified xsi:type="dcterms:W3CDTF">2018-05-17T11:09:51Z</dcterms:modified>
</cp:coreProperties>
</file>