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CC"/>
    <a:srgbClr val="942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2"/>
    <p:restoredTop sz="94643"/>
  </p:normalViewPr>
  <p:slideViewPr>
    <p:cSldViewPr snapToGrid="0" snapToObjects="1">
      <p:cViewPr varScale="1">
        <p:scale>
          <a:sx n="108" d="100"/>
          <a:sy n="108" d="100"/>
        </p:scale>
        <p:origin x="6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22AAC9A-34BA-8A4D-946D-AC8F14BB64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D302794D-BDD8-BA4C-80DC-3A094DC5E9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28BC7DC-CDFA-2841-83A7-4F7366BEA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41EDA-61A7-D54E-BE56-28029D1D4389}" type="datetimeFigureOut">
              <a:rPr lang="tr-TR" smtClean="0"/>
              <a:t>2.06.2020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EC1F8DA-76AE-4E4B-A92C-1292B9DF8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9F1EE1C-726B-0447-A70B-2E32C5296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EDE17-6871-9E42-8474-C489955D095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288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A05E1ED-D875-814E-8C7E-08511A4EF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9182E00E-C2F6-884F-808E-CC46B56429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6290232-E4B6-5842-85D4-8885BDC7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41EDA-61A7-D54E-BE56-28029D1D4389}" type="datetimeFigureOut">
              <a:rPr lang="tr-TR" smtClean="0"/>
              <a:t>2.06.2020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5BECAEA-4BBF-DB4B-8F08-E16E1A636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393AABE-BDDB-5347-B888-DD5D01FDF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EDE17-6871-9E42-8474-C489955D095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1700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152A1EB1-EE3D-AA44-B7F5-C43252FEC3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121B18EB-814D-3B49-BD47-9FB326A65E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21E81B1-108F-F04E-B704-C80818B1A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41EDA-61A7-D54E-BE56-28029D1D4389}" type="datetimeFigureOut">
              <a:rPr lang="tr-TR" smtClean="0"/>
              <a:t>2.06.2020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1CACE4D-0263-9147-8402-92CEEEA6A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0405CD7-07F6-F44D-8433-D5DF58BEF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EDE17-6871-9E42-8474-C489955D095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6585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E923CC82-D3CF-634C-B4AD-720F07B21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BA6472C-0196-5A45-A580-41780BFAA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543BAB4-8A98-004E-ACD6-66BF2069E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41EDA-61A7-D54E-BE56-28029D1D4389}" type="datetimeFigureOut">
              <a:rPr lang="tr-TR" smtClean="0"/>
              <a:t>2.06.2020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54F1DB6-A0B0-514C-95DD-211ECBC96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7ACAF3C-56F2-CF49-8A5B-89F386DC5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EDE17-6871-9E42-8474-C489955D095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60004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853454D4-A684-D846-B9C0-193805084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C511454D-D387-534A-BF15-0EEBFD997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8F58CE5-5E98-1543-AAA7-034D52968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41EDA-61A7-D54E-BE56-28029D1D4389}" type="datetimeFigureOut">
              <a:rPr lang="tr-TR" smtClean="0"/>
              <a:t>2.06.2020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A437CF7-88B3-094C-8025-BA8D44A88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B63EF68-27F2-AE4E-9315-5088138D1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EDE17-6871-9E42-8474-C489955D095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8928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0CC46ABB-96BA-5C4D-8E2D-7F535BD63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5082045-17D0-FF4F-9309-BC16650C60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87825FB-4CA9-0042-9242-9F0D2065D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E0FC59C-F950-D04E-9C4F-AE6551797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41EDA-61A7-D54E-BE56-28029D1D4389}" type="datetimeFigureOut">
              <a:rPr lang="tr-TR" smtClean="0"/>
              <a:t>2.06.2020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85B7D229-77EC-C945-A03C-DDB1A7DA1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B80CFF2-6121-8F44-91D2-DC9D5FA11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EDE17-6871-9E42-8474-C489955D095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035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D1E0482F-C40B-1546-B792-8DBF9F0FB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321F0AA5-D7FC-4B43-B713-5C4B6F9B2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99A786E2-4216-924C-B368-B9691B89D6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10E04CD1-29C2-FD4E-A649-18F999761A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B803E817-319B-034E-9EE7-56CC578601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DAD82F6D-61B4-AF46-89BC-586B157E6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41EDA-61A7-D54E-BE56-28029D1D4389}" type="datetimeFigureOut">
              <a:rPr lang="tr-TR" smtClean="0"/>
              <a:t>2.06.2020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70135160-A3C8-4848-AE5A-E95AAF8DC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0EE5EF47-6681-7349-9F85-CC6AFA54C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EDE17-6871-9E42-8474-C489955D095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3769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7FB708EA-A02F-D74C-8879-7DFC3D448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BA09F85D-4864-2844-A039-BE1FB2782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41EDA-61A7-D54E-BE56-28029D1D4389}" type="datetimeFigureOut">
              <a:rPr lang="tr-TR" smtClean="0"/>
              <a:t>2.06.2020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1B72CFC0-C212-EB45-8D20-7DA1D032F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0669A52-E9A2-F94E-A5FA-234F466A8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EDE17-6871-9E42-8474-C489955D095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6816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3EC4618C-661C-7347-A2BC-874040B32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41EDA-61A7-D54E-BE56-28029D1D4389}" type="datetimeFigureOut">
              <a:rPr lang="tr-TR" smtClean="0"/>
              <a:t>2.06.2020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DEDC87B0-C221-8047-9B5F-BB66BC07D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1AD39B9-138A-3544-86A7-C0EBEBEB0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EDE17-6871-9E42-8474-C489955D095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7486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F23236E1-5039-6147-ADD3-5D4FE3B97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A218868-70EB-0542-A92A-1E7D27052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04A6D967-EF6C-4242-B9EE-DB883753B6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472C4872-3B95-E64B-BDAD-BE828B198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41EDA-61A7-D54E-BE56-28029D1D4389}" type="datetimeFigureOut">
              <a:rPr lang="tr-TR" smtClean="0"/>
              <a:t>2.06.2020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F62EF57-A0DD-E546-A8D3-AF3269392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7B27C24-E76B-6447-968F-75F83CD69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EDE17-6871-9E42-8474-C489955D095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3938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F41DEF5A-FFA0-2C4C-B633-19A4A13CE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10FD3EA4-AA0A-3C47-BAF5-C56076CA55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D863DE0E-86EF-804F-8793-4644EB2C79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C0D2873-F73C-C04F-8101-8AA0E99E6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41EDA-61A7-D54E-BE56-28029D1D4389}" type="datetimeFigureOut">
              <a:rPr lang="tr-TR" smtClean="0"/>
              <a:t>2.06.2020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9913036-FA20-A041-B40B-76AA5B76B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FA78A21-A18A-2D4B-BE20-6F4E0A821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EDE17-6871-9E42-8474-C489955D095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9282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F921AD80-B911-224F-861A-A81BD23DF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D1ACA9A-0BE2-AC43-B3B3-7647C10726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A952A91-215A-1944-9191-09BA6385E8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41EDA-61A7-D54E-BE56-28029D1D4389}" type="datetimeFigureOut">
              <a:rPr lang="tr-TR" smtClean="0"/>
              <a:t>2.06.2020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B0030AF-ADE1-1548-9B50-4FCF0C259F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195E924-AD8D-C140-9FA1-CE7E013136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EDE17-6871-9E42-8474-C489955D095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9474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biologyreader.com/complement-fixation-test.html#Procedure" TargetMode="Externa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734002F1-CE2D-1C4C-8A84-B83F012A69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tr-TR" dirty="0">
                <a:solidFill>
                  <a:srgbClr val="0070C0"/>
                </a:solidFill>
              </a:rPr>
            </a:br>
            <a:br>
              <a:rPr lang="tr-TR" dirty="0">
                <a:solidFill>
                  <a:srgbClr val="0070C0"/>
                </a:solidFill>
              </a:rPr>
            </a:br>
            <a:r>
              <a:rPr lang="tr-TR" dirty="0">
                <a:solidFill>
                  <a:srgbClr val="0070C0"/>
                </a:solidFill>
              </a:rPr>
              <a:t> </a:t>
            </a:r>
            <a:r>
              <a:rPr lang="tr-TR" dirty="0" err="1">
                <a:solidFill>
                  <a:srgbClr val="0070C0"/>
                </a:solidFill>
              </a:rPr>
              <a:t>Complement</a:t>
            </a:r>
            <a:r>
              <a:rPr lang="tr-TR" dirty="0">
                <a:solidFill>
                  <a:srgbClr val="0070C0"/>
                </a:solidFill>
              </a:rPr>
              <a:t> </a:t>
            </a:r>
            <a:r>
              <a:rPr lang="tr-TR" dirty="0" err="1">
                <a:solidFill>
                  <a:srgbClr val="0070C0"/>
                </a:solidFill>
              </a:rPr>
              <a:t>Fixation</a:t>
            </a:r>
            <a:r>
              <a:rPr lang="tr-TR" dirty="0">
                <a:solidFill>
                  <a:srgbClr val="0070C0"/>
                </a:solidFill>
              </a:rPr>
              <a:t> Test 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E8CEB16-8BAE-B645-89A6-C30E7864BE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17531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A1C1F691-6368-6447-8345-340C66724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108" y="0"/>
            <a:ext cx="8345212" cy="6562303"/>
          </a:xfrm>
          <a:prstGeom prst="rect">
            <a:avLst/>
          </a:prstGeom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72C0BCB7-0789-8D4F-9FE7-894F56071F0F}"/>
              </a:ext>
            </a:extLst>
          </p:cNvPr>
          <p:cNvSpPr/>
          <p:nvPr/>
        </p:nvSpPr>
        <p:spPr>
          <a:xfrm>
            <a:off x="690465" y="6562303"/>
            <a:ext cx="113273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100" dirty="0" err="1">
                <a:effectLst/>
                <a:latin typeface="Arial" panose="020B0604020202020204" pitchFamily="34" charset="0"/>
              </a:rPr>
              <a:t>Li</a:t>
            </a:r>
            <a:r>
              <a:rPr lang="tr-TR" sz="1100" dirty="0">
                <a:effectLst/>
                <a:latin typeface="Arial" panose="020B0604020202020204" pitchFamily="34" charset="0"/>
              </a:rPr>
              <a:t>, M., </a:t>
            </a:r>
            <a:r>
              <a:rPr lang="tr-TR" sz="1100" dirty="0" err="1">
                <a:effectLst/>
                <a:latin typeface="Arial" panose="020B0604020202020204" pitchFamily="34" charset="0"/>
              </a:rPr>
              <a:t>Shi</a:t>
            </a:r>
            <a:r>
              <a:rPr lang="tr-TR" sz="1100" dirty="0">
                <a:effectLst/>
                <a:latin typeface="Arial" panose="020B0604020202020204" pitchFamily="34" charset="0"/>
              </a:rPr>
              <a:t>, Z., </a:t>
            </a:r>
            <a:r>
              <a:rPr lang="tr-TR" sz="1100" dirty="0" err="1">
                <a:effectLst/>
                <a:latin typeface="Arial" panose="020B0604020202020204" pitchFamily="34" charset="0"/>
              </a:rPr>
              <a:t>Fang</a:t>
            </a:r>
            <a:r>
              <a:rPr lang="tr-TR" sz="1100" dirty="0">
                <a:effectLst/>
                <a:latin typeface="Arial" panose="020B0604020202020204" pitchFamily="34" charset="0"/>
              </a:rPr>
              <a:t>, C., </a:t>
            </a:r>
            <a:r>
              <a:rPr lang="tr-TR" sz="1100" dirty="0" err="1">
                <a:effectLst/>
                <a:latin typeface="Arial" panose="020B0604020202020204" pitchFamily="34" charset="0"/>
              </a:rPr>
              <a:t>Gao</a:t>
            </a:r>
            <a:r>
              <a:rPr lang="tr-TR" sz="1100" dirty="0">
                <a:effectLst/>
                <a:latin typeface="Arial" panose="020B0604020202020204" pitchFamily="34" charset="0"/>
              </a:rPr>
              <a:t>, A., </a:t>
            </a:r>
            <a:r>
              <a:rPr lang="tr-TR" sz="1100" dirty="0" err="1">
                <a:effectLst/>
                <a:latin typeface="Arial" panose="020B0604020202020204" pitchFamily="34" charset="0"/>
              </a:rPr>
              <a:t>Li</a:t>
            </a:r>
            <a:r>
              <a:rPr lang="tr-TR" sz="1100" dirty="0">
                <a:effectLst/>
                <a:latin typeface="Arial" panose="020B0604020202020204" pitchFamily="34" charset="0"/>
              </a:rPr>
              <a:t>, C. M., &amp; </a:t>
            </a:r>
            <a:r>
              <a:rPr lang="tr-TR" sz="1100" dirty="0" err="1">
                <a:effectLst/>
                <a:latin typeface="Arial" panose="020B0604020202020204" pitchFamily="34" charset="0"/>
              </a:rPr>
              <a:t>Yu</a:t>
            </a:r>
            <a:r>
              <a:rPr lang="tr-TR" sz="1100" dirty="0">
                <a:effectLst/>
                <a:latin typeface="Arial" panose="020B0604020202020204" pitchFamily="34" charset="0"/>
              </a:rPr>
              <a:t>, L. (2016). </a:t>
            </a:r>
            <a:r>
              <a:rPr lang="tr-TR" sz="1100" dirty="0" err="1">
                <a:effectLst/>
                <a:latin typeface="Arial" panose="020B0604020202020204" pitchFamily="34" charset="0"/>
              </a:rPr>
              <a:t>Versatilemicrofluidiccomplementfixationtest</a:t>
            </a:r>
            <a:r>
              <a:rPr lang="tr-TR" sz="1100" dirty="0">
                <a:latin typeface="Arial" panose="020B0604020202020204" pitchFamily="34" charset="0"/>
              </a:rPr>
              <a:t> </a:t>
            </a:r>
            <a:r>
              <a:rPr lang="tr-TR" sz="1100" dirty="0">
                <a:effectLst/>
                <a:latin typeface="Arial" panose="020B0604020202020204" pitchFamily="34" charset="0"/>
              </a:rPr>
              <a:t>fordiseasebiomarkerdetection.</a:t>
            </a:r>
            <a:r>
              <a:rPr lang="tr-TR" sz="1100" i="1" dirty="0">
                <a:effectLst/>
                <a:latin typeface="Arial" panose="020B0604020202020204" pitchFamily="34" charset="0"/>
              </a:rPr>
              <a:t>Analyticachimicaacta</a:t>
            </a:r>
            <a:r>
              <a:rPr lang="tr-TR" sz="1100" dirty="0">
                <a:effectLst/>
                <a:latin typeface="Arial" panose="020B0604020202020204" pitchFamily="34" charset="0"/>
              </a:rPr>
              <a:t>,</a:t>
            </a:r>
            <a:r>
              <a:rPr lang="tr-TR" sz="1100" i="1" dirty="0">
                <a:effectLst/>
                <a:latin typeface="Arial" panose="020B0604020202020204" pitchFamily="34" charset="0"/>
              </a:rPr>
              <a:t>916</a:t>
            </a:r>
            <a:r>
              <a:rPr lang="tr-TR" sz="1100" dirty="0">
                <a:effectLst/>
                <a:latin typeface="Arial" panose="020B0604020202020204" pitchFamily="34" charset="0"/>
              </a:rPr>
              <a:t>, 67-76.</a:t>
            </a:r>
          </a:p>
        </p:txBody>
      </p:sp>
    </p:spTree>
    <p:extLst>
      <p:ext uri="{BB962C8B-B14F-4D97-AF65-F5344CB8AC3E}">
        <p14:creationId xmlns:p14="http://schemas.microsoft.com/office/powerpoint/2010/main" val="1364266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ACC0B87-B1CF-0E4D-A88D-B82838877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364" y="1527046"/>
            <a:ext cx="7522029" cy="4351338"/>
          </a:xfrm>
        </p:spPr>
        <p:txBody>
          <a:bodyPr/>
          <a:lstStyle/>
          <a:p>
            <a:pPr marL="0" indent="0">
              <a:buNone/>
            </a:pPr>
            <a:r>
              <a:rPr lang="tr-TR" dirty="0" err="1"/>
              <a:t>Suspected</a:t>
            </a:r>
            <a:r>
              <a:rPr lang="tr-TR" dirty="0"/>
              <a:t>  </a:t>
            </a:r>
            <a:r>
              <a:rPr lang="tr-TR" dirty="0" err="1"/>
              <a:t>virus</a:t>
            </a:r>
            <a:r>
              <a:rPr lang="tr-TR" dirty="0"/>
              <a:t>	     </a:t>
            </a:r>
            <a:r>
              <a:rPr lang="tr-TR" dirty="0" err="1"/>
              <a:t>Hemolysis</a:t>
            </a:r>
            <a:r>
              <a:rPr lang="tr-TR" dirty="0"/>
              <a:t>	      CFT</a:t>
            </a:r>
          </a:p>
          <a:p>
            <a:r>
              <a:rPr lang="tr-TR" dirty="0"/>
              <a:t>Ab </a:t>
            </a:r>
            <a:r>
              <a:rPr lang="tr-TR" dirty="0" err="1"/>
              <a:t>specific</a:t>
            </a:r>
            <a:r>
              <a:rPr lang="tr-TR" dirty="0"/>
              <a:t>		         (-)		      (+)</a:t>
            </a:r>
          </a:p>
          <a:p>
            <a:r>
              <a:rPr lang="tr-TR" dirty="0"/>
              <a:t>Not </a:t>
            </a:r>
            <a:r>
              <a:rPr lang="tr-TR" dirty="0" err="1"/>
              <a:t>Ag</a:t>
            </a:r>
            <a:r>
              <a:rPr lang="tr-TR" dirty="0"/>
              <a:t> </a:t>
            </a:r>
            <a:r>
              <a:rPr lang="tr-TR" dirty="0" err="1"/>
              <a:t>specific</a:t>
            </a:r>
            <a:r>
              <a:rPr lang="tr-TR" dirty="0"/>
              <a:t> 	         (+)		      (-)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 err="1"/>
              <a:t>Suspected</a:t>
            </a:r>
            <a:r>
              <a:rPr lang="tr-TR" dirty="0"/>
              <a:t> Serum	      </a:t>
            </a:r>
            <a:r>
              <a:rPr lang="tr-TR" dirty="0" err="1"/>
              <a:t>Hemolysis</a:t>
            </a:r>
            <a:r>
              <a:rPr lang="tr-TR" dirty="0"/>
              <a:t>	     CFT</a:t>
            </a:r>
          </a:p>
          <a:p>
            <a:r>
              <a:rPr lang="tr-TR" dirty="0" err="1"/>
              <a:t>Ag</a:t>
            </a:r>
            <a:r>
              <a:rPr lang="tr-TR" dirty="0"/>
              <a:t> </a:t>
            </a:r>
            <a:r>
              <a:rPr lang="tr-TR" dirty="0" err="1"/>
              <a:t>specific</a:t>
            </a:r>
            <a:r>
              <a:rPr lang="tr-TR" dirty="0"/>
              <a:t>		         (-)		     (+)</a:t>
            </a:r>
          </a:p>
          <a:p>
            <a:r>
              <a:rPr lang="tr-TR" dirty="0"/>
              <a:t>Not </a:t>
            </a:r>
            <a:r>
              <a:rPr lang="tr-TR" dirty="0" err="1"/>
              <a:t>Ag</a:t>
            </a:r>
            <a:r>
              <a:rPr lang="tr-TR" dirty="0"/>
              <a:t> </a:t>
            </a:r>
            <a:r>
              <a:rPr lang="tr-TR" dirty="0" err="1"/>
              <a:t>specific</a:t>
            </a:r>
            <a:r>
              <a:rPr lang="tr-TR" dirty="0"/>
              <a:t>	         (+)		      (-)</a:t>
            </a:r>
          </a:p>
          <a:p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25D0A1C3-9312-E641-839F-A8A96D6DB4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292"/>
          <a:stretch/>
        </p:blipFill>
        <p:spPr>
          <a:xfrm>
            <a:off x="7511105" y="0"/>
            <a:ext cx="46808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670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D1847FAD-087A-2B42-B9F2-CC07AEE73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629926F-7D66-C14E-BC6E-A504D482F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91" y="0"/>
            <a:ext cx="6174405" cy="6858000"/>
          </a:xfrm>
          <a:prstGeom prst="rect">
            <a:avLst/>
          </a:prstGeom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4F9B17B3-1C87-E949-B32A-904CC39B47A1}"/>
              </a:ext>
            </a:extLst>
          </p:cNvPr>
          <p:cNvSpPr/>
          <p:nvPr/>
        </p:nvSpPr>
        <p:spPr>
          <a:xfrm>
            <a:off x="7072604" y="2695288"/>
            <a:ext cx="40494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err="1">
                <a:effectLst/>
                <a:latin typeface="Times New Roman" panose="02020603050405020304" pitchFamily="18" charset="0"/>
              </a:rPr>
              <a:t>from</a:t>
            </a:r>
            <a:r>
              <a:rPr lang="tr-TR" sz="2400" dirty="0">
                <a:effectLst/>
                <a:latin typeface="Times New Roman" panose="02020603050405020304" pitchFamily="18" charset="0"/>
              </a:rPr>
              <a:t> </a:t>
            </a:r>
            <a:r>
              <a:rPr lang="tr-TR" sz="2400" dirty="0" err="1">
                <a:effectLst/>
                <a:latin typeface="Times New Roman" panose="02020603050405020304" pitchFamily="18" charset="0"/>
              </a:rPr>
              <a:t>left</a:t>
            </a:r>
            <a:r>
              <a:rPr lang="tr-TR" sz="2400" dirty="0">
                <a:effectLst/>
                <a:latin typeface="Times New Roman" panose="02020603050405020304" pitchFamily="18" charset="0"/>
              </a:rPr>
              <a:t> </a:t>
            </a:r>
            <a:r>
              <a:rPr lang="tr-TR" sz="2400" dirty="0" err="1">
                <a:effectLst/>
                <a:latin typeface="Times New Roman" panose="02020603050405020304" pitchFamily="18" charset="0"/>
              </a:rPr>
              <a:t>to</a:t>
            </a:r>
            <a:r>
              <a:rPr lang="tr-TR" sz="2400" dirty="0">
                <a:effectLst/>
                <a:latin typeface="Times New Roman" panose="02020603050405020304" pitchFamily="18" charset="0"/>
              </a:rPr>
              <a:t> </a:t>
            </a:r>
            <a:r>
              <a:rPr lang="tr-TR" sz="2400" dirty="0" err="1">
                <a:effectLst/>
                <a:latin typeface="Times New Roman" panose="02020603050405020304" pitchFamily="18" charset="0"/>
              </a:rPr>
              <a:t>right</a:t>
            </a:r>
            <a:r>
              <a:rPr lang="tr-TR" sz="2400" dirty="0">
                <a:effectLst/>
                <a:latin typeface="Times New Roman" panose="02020603050405020304" pitchFamily="18" charset="0"/>
              </a:rPr>
              <a:t>, </a:t>
            </a:r>
            <a:r>
              <a:rPr lang="tr-TR" sz="2400" dirty="0" err="1">
                <a:effectLst/>
                <a:latin typeface="Times New Roman" panose="02020603050405020304" pitchFamily="18" charset="0"/>
              </a:rPr>
              <a:t>the</a:t>
            </a:r>
            <a:r>
              <a:rPr lang="tr-TR" sz="2400" dirty="0">
                <a:effectLst/>
                <a:latin typeface="Times New Roman" panose="02020603050405020304" pitchFamily="18" charset="0"/>
              </a:rPr>
              <a:t> </a:t>
            </a:r>
            <a:r>
              <a:rPr lang="tr-TR" sz="2400" dirty="0" err="1">
                <a:effectLst/>
                <a:latin typeface="Times New Roman" panose="02020603050405020304" pitchFamily="18" charset="0"/>
              </a:rPr>
              <a:t>samples</a:t>
            </a:r>
            <a:r>
              <a:rPr lang="tr-TR" sz="2400" dirty="0">
                <a:effectLst/>
                <a:latin typeface="Times New Roman" panose="02020603050405020304" pitchFamily="18" charset="0"/>
              </a:rPr>
              <a:t> </a:t>
            </a:r>
            <a:r>
              <a:rPr lang="tr-TR" sz="2400" dirty="0" err="1">
                <a:effectLst/>
                <a:latin typeface="Times New Roman" panose="02020603050405020304" pitchFamily="18" charset="0"/>
              </a:rPr>
              <a:t>are</a:t>
            </a:r>
            <a:r>
              <a:rPr lang="tr-TR" sz="2400" dirty="0">
                <a:effectLst/>
                <a:latin typeface="Times New Roman" panose="02020603050405020304" pitchFamily="18" charset="0"/>
              </a:rPr>
              <a:t>:</a:t>
            </a:r>
          </a:p>
          <a:p>
            <a:pPr marL="457200" indent="-457200">
              <a:buAutoNum type="arabicParenBoth"/>
            </a:pPr>
            <a:r>
              <a:rPr lang="tr-TR" sz="2400" dirty="0" err="1">
                <a:effectLst/>
                <a:latin typeface="Times New Roman" panose="02020603050405020304" pitchFamily="18" charset="0"/>
              </a:rPr>
              <a:t>Negative</a:t>
            </a:r>
            <a:r>
              <a:rPr lang="tr-TR" sz="2400" dirty="0">
                <a:effectLst/>
                <a:latin typeface="Times New Roman" panose="02020603050405020304" pitchFamily="18" charset="0"/>
              </a:rPr>
              <a:t> </a:t>
            </a:r>
          </a:p>
          <a:p>
            <a:pPr marL="457200" indent="-457200">
              <a:buAutoNum type="arabicParenBoth"/>
            </a:pPr>
            <a:r>
              <a:rPr lang="tr-TR" sz="2400" dirty="0" err="1">
                <a:effectLst/>
                <a:latin typeface="Times New Roman" panose="02020603050405020304" pitchFamily="18" charset="0"/>
              </a:rPr>
              <a:t>positive</a:t>
            </a:r>
            <a:r>
              <a:rPr lang="tr-TR" sz="2400" dirty="0">
                <a:effectLst/>
                <a:latin typeface="Times New Roman" panose="02020603050405020304" pitchFamily="18" charset="0"/>
              </a:rPr>
              <a:t> at 1:8</a:t>
            </a:r>
          </a:p>
          <a:p>
            <a:pPr marL="457200" indent="-457200">
              <a:buAutoNum type="arabicParenBoth"/>
            </a:pPr>
            <a:r>
              <a:rPr lang="tr-TR" sz="2400" dirty="0" err="1">
                <a:effectLst/>
                <a:latin typeface="Times New Roman" panose="02020603050405020304" pitchFamily="18" charset="0"/>
              </a:rPr>
              <a:t>positive</a:t>
            </a:r>
            <a:r>
              <a:rPr lang="tr-TR" sz="2400" dirty="0">
                <a:effectLst/>
                <a:latin typeface="Times New Roman" panose="02020603050405020304" pitchFamily="18" charset="0"/>
              </a:rPr>
              <a:t> at 1:4</a:t>
            </a:r>
          </a:p>
          <a:p>
            <a:pPr marL="457200" indent="-457200">
              <a:buAutoNum type="arabicParenBoth"/>
            </a:pPr>
            <a:r>
              <a:rPr lang="tr-TR" sz="2400" dirty="0" err="1">
                <a:effectLst/>
                <a:latin typeface="Times New Roman" panose="02020603050405020304" pitchFamily="18" charset="0"/>
              </a:rPr>
              <a:t>positive</a:t>
            </a:r>
            <a:r>
              <a:rPr lang="tr-TR" sz="2400" dirty="0">
                <a:effectLst/>
                <a:latin typeface="Times New Roman" panose="02020603050405020304" pitchFamily="18" charset="0"/>
              </a:rPr>
              <a:t> at &gt;1:64 </a:t>
            </a:r>
          </a:p>
        </p:txBody>
      </p:sp>
    </p:spTree>
    <p:extLst>
      <p:ext uri="{BB962C8B-B14F-4D97-AF65-F5344CB8AC3E}">
        <p14:creationId xmlns:p14="http://schemas.microsoft.com/office/powerpoint/2010/main" val="3275238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BBEBCA38-A47C-D048-8B39-5BAF92A3B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7E14DF6-ACCE-D04C-B0E0-277BE1581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It</a:t>
            </a:r>
            <a:r>
              <a:rPr lang="tr-TR" dirty="0"/>
              <a:t> is a </a:t>
            </a:r>
            <a:r>
              <a:rPr lang="tr-TR" dirty="0" err="1"/>
              <a:t>method</a:t>
            </a:r>
            <a:r>
              <a:rPr lang="tr-TR" dirty="0"/>
              <a:t> </a:t>
            </a:r>
            <a:r>
              <a:rPr lang="tr-TR" dirty="0" err="1"/>
              <a:t>that</a:t>
            </a:r>
            <a:r>
              <a:rPr lang="tr-TR" dirty="0"/>
              <a:t> </a:t>
            </a:r>
            <a:r>
              <a:rPr lang="tr-TR" dirty="0" err="1"/>
              <a:t>allows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investigate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presence of </a:t>
            </a:r>
            <a:r>
              <a:rPr lang="tr-TR" dirty="0" err="1"/>
              <a:t>suspected</a:t>
            </a:r>
            <a:r>
              <a:rPr lang="tr-TR" dirty="0"/>
              <a:t> </a:t>
            </a:r>
            <a:r>
              <a:rPr lang="tr-TR" dirty="0" err="1"/>
              <a:t>Ag</a:t>
            </a:r>
            <a:r>
              <a:rPr lang="tr-TR" dirty="0"/>
              <a:t> </a:t>
            </a:r>
            <a:r>
              <a:rPr lang="tr-TR" dirty="0" err="1"/>
              <a:t>or</a:t>
            </a:r>
            <a:r>
              <a:rPr lang="tr-TR" dirty="0"/>
              <a:t> Ab </a:t>
            </a:r>
            <a:r>
              <a:rPr lang="tr-TR" dirty="0" err="1"/>
              <a:t>through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hemolytic</a:t>
            </a:r>
            <a:r>
              <a:rPr lang="tr-TR" dirty="0"/>
              <a:t> </a:t>
            </a:r>
            <a:r>
              <a:rPr lang="tr-TR" dirty="0" err="1"/>
              <a:t>system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using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complement's</a:t>
            </a:r>
            <a:r>
              <a:rPr lang="tr-TR" dirty="0"/>
              <a:t> </a:t>
            </a:r>
            <a:r>
              <a:rPr lang="tr-TR" dirty="0" err="1"/>
              <a:t>ability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attach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antigen-antibody</a:t>
            </a:r>
            <a:r>
              <a:rPr lang="tr-TR" dirty="0"/>
              <a:t> </a:t>
            </a:r>
            <a:r>
              <a:rPr lang="tr-TR" dirty="0" err="1"/>
              <a:t>complex</a:t>
            </a:r>
            <a:r>
              <a:rPr lang="tr-T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4423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0648B89E-5E42-584C-B451-9DF971FB2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solidFill>
                  <a:srgbClr val="0070C0"/>
                </a:solidFill>
              </a:rPr>
              <a:t>What</a:t>
            </a:r>
            <a:r>
              <a:rPr lang="tr-TR" dirty="0">
                <a:solidFill>
                  <a:srgbClr val="0070C0"/>
                </a:solidFill>
              </a:rPr>
              <a:t> </a:t>
            </a:r>
            <a:r>
              <a:rPr lang="tr-TR" dirty="0" err="1">
                <a:solidFill>
                  <a:srgbClr val="0070C0"/>
                </a:solidFill>
              </a:rPr>
              <a:t>we</a:t>
            </a:r>
            <a:r>
              <a:rPr lang="tr-TR" dirty="0">
                <a:solidFill>
                  <a:srgbClr val="0070C0"/>
                </a:solidFill>
              </a:rPr>
              <a:t> </a:t>
            </a:r>
            <a:r>
              <a:rPr lang="tr-TR" dirty="0" err="1">
                <a:solidFill>
                  <a:srgbClr val="0070C0"/>
                </a:solidFill>
              </a:rPr>
              <a:t>need</a:t>
            </a:r>
            <a:r>
              <a:rPr lang="tr-TR" dirty="0">
                <a:solidFill>
                  <a:srgbClr val="0070C0"/>
                </a:solidFill>
              </a:rPr>
              <a:t> </a:t>
            </a:r>
            <a:r>
              <a:rPr lang="tr-TR" dirty="0" err="1">
                <a:solidFill>
                  <a:srgbClr val="0070C0"/>
                </a:solidFill>
              </a:rPr>
              <a:t>to</a:t>
            </a:r>
            <a:r>
              <a:rPr lang="tr-TR" dirty="0">
                <a:solidFill>
                  <a:srgbClr val="0070C0"/>
                </a:solidFill>
              </a:rPr>
              <a:t> </a:t>
            </a:r>
            <a:r>
              <a:rPr lang="tr-TR" dirty="0" err="1">
                <a:solidFill>
                  <a:srgbClr val="0070C0"/>
                </a:solidFill>
              </a:rPr>
              <a:t>perform</a:t>
            </a:r>
            <a:r>
              <a:rPr lang="tr-TR" dirty="0">
                <a:solidFill>
                  <a:srgbClr val="0070C0"/>
                </a:solidFill>
              </a:rPr>
              <a:t> </a:t>
            </a:r>
            <a:r>
              <a:rPr lang="tr-TR" dirty="0" err="1">
                <a:solidFill>
                  <a:srgbClr val="0070C0"/>
                </a:solidFill>
              </a:rPr>
              <a:t>the</a:t>
            </a:r>
            <a:r>
              <a:rPr lang="tr-TR" dirty="0">
                <a:solidFill>
                  <a:srgbClr val="0070C0"/>
                </a:solidFill>
              </a:rPr>
              <a:t> CFT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3AE077A-037A-5343-AD2A-D79D8067C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Antigen</a:t>
            </a:r>
            <a:r>
              <a:rPr lang="tr-TR" dirty="0"/>
              <a:t> (</a:t>
            </a:r>
            <a:r>
              <a:rPr lang="tr-TR" dirty="0" err="1"/>
              <a:t>suspected</a:t>
            </a:r>
            <a:r>
              <a:rPr lang="tr-TR" dirty="0"/>
              <a:t> </a:t>
            </a:r>
            <a:r>
              <a:rPr lang="tr-TR" dirty="0" err="1"/>
              <a:t>or</a:t>
            </a:r>
            <a:r>
              <a:rPr lang="tr-TR" dirty="0"/>
              <a:t> </a:t>
            </a:r>
            <a:r>
              <a:rPr lang="tr-TR" dirty="0" err="1"/>
              <a:t>known</a:t>
            </a:r>
            <a:r>
              <a:rPr lang="tr-TR" dirty="0"/>
              <a:t>)</a:t>
            </a:r>
          </a:p>
          <a:p>
            <a:r>
              <a:rPr lang="tr-TR" dirty="0" err="1"/>
              <a:t>Antibody</a:t>
            </a:r>
            <a:r>
              <a:rPr lang="tr-TR" dirty="0"/>
              <a:t> (</a:t>
            </a:r>
            <a:r>
              <a:rPr lang="tr-TR" dirty="0" err="1"/>
              <a:t>suspected</a:t>
            </a:r>
            <a:r>
              <a:rPr lang="tr-TR" dirty="0"/>
              <a:t> </a:t>
            </a:r>
            <a:r>
              <a:rPr lang="tr-TR" dirty="0" err="1"/>
              <a:t>or</a:t>
            </a:r>
            <a:r>
              <a:rPr lang="tr-TR" dirty="0"/>
              <a:t> </a:t>
            </a:r>
            <a:r>
              <a:rPr lang="tr-TR" dirty="0" err="1"/>
              <a:t>known</a:t>
            </a:r>
            <a:r>
              <a:rPr lang="tr-TR" dirty="0"/>
              <a:t>)</a:t>
            </a:r>
          </a:p>
          <a:p>
            <a:r>
              <a:rPr lang="tr-TR" dirty="0" err="1"/>
              <a:t>Complement</a:t>
            </a:r>
            <a:r>
              <a:rPr lang="tr-TR" dirty="0"/>
              <a:t> (</a:t>
            </a:r>
            <a:r>
              <a:rPr lang="tr-TR" dirty="0" err="1"/>
              <a:t>Fresh</a:t>
            </a:r>
            <a:r>
              <a:rPr lang="tr-TR" dirty="0"/>
              <a:t> </a:t>
            </a:r>
            <a:r>
              <a:rPr lang="tr-TR" dirty="0" err="1"/>
              <a:t>guinea</a:t>
            </a:r>
            <a:r>
              <a:rPr lang="tr-TR" dirty="0"/>
              <a:t> </a:t>
            </a:r>
            <a:r>
              <a:rPr lang="tr-TR" dirty="0" err="1"/>
              <a:t>pig</a:t>
            </a:r>
            <a:r>
              <a:rPr lang="tr-TR" dirty="0"/>
              <a:t> serum)</a:t>
            </a:r>
          </a:p>
          <a:p>
            <a:r>
              <a:rPr lang="tr-TR" dirty="0" err="1"/>
              <a:t>Haemolytic</a:t>
            </a:r>
            <a:r>
              <a:rPr lang="tr-TR" dirty="0"/>
              <a:t> </a:t>
            </a:r>
            <a:r>
              <a:rPr lang="tr-TR" dirty="0" err="1"/>
              <a:t>system</a:t>
            </a:r>
            <a:endParaRPr lang="tr-TR" dirty="0"/>
          </a:p>
          <a:p>
            <a:pPr lvl="1"/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complement</a:t>
            </a:r>
            <a:r>
              <a:rPr lang="tr-TR" dirty="0"/>
              <a:t> </a:t>
            </a:r>
            <a:r>
              <a:rPr lang="tr-TR" dirty="0" err="1"/>
              <a:t>fixation</a:t>
            </a:r>
            <a:r>
              <a:rPr lang="tr-TR" dirty="0"/>
              <a:t> </a:t>
            </a:r>
            <a:r>
              <a:rPr lang="tr-TR" dirty="0" err="1"/>
              <a:t>assay</a:t>
            </a:r>
            <a:r>
              <a:rPr lang="tr-TR" dirty="0"/>
              <a:t> </a:t>
            </a:r>
            <a:r>
              <a:rPr lang="tr-TR" dirty="0" err="1"/>
              <a:t>indicator</a:t>
            </a:r>
            <a:r>
              <a:rPr lang="tr-TR" dirty="0"/>
              <a:t> </a:t>
            </a:r>
            <a:r>
              <a:rPr lang="tr-TR" dirty="0" err="1"/>
              <a:t>system</a:t>
            </a:r>
            <a:r>
              <a:rPr lang="tr-TR" dirty="0"/>
              <a:t> </a:t>
            </a:r>
            <a:r>
              <a:rPr lang="tr-TR" dirty="0" err="1"/>
              <a:t>uses</a:t>
            </a:r>
            <a:r>
              <a:rPr lang="tr-TR" dirty="0"/>
              <a:t> </a:t>
            </a:r>
            <a:r>
              <a:rPr lang="tr-TR" dirty="0" err="1">
                <a:solidFill>
                  <a:srgbClr val="FF0000"/>
                </a:solidFill>
              </a:rPr>
              <a:t>sheep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red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blood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cells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/>
              <a:t>(SRBC)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u="sng" dirty="0" err="1">
                <a:solidFill>
                  <a:srgbClr val="942093"/>
                </a:solidFill>
              </a:rPr>
              <a:t>amboceptor</a:t>
            </a:r>
            <a:r>
              <a:rPr lang="tr-TR" dirty="0"/>
              <a:t> </a:t>
            </a:r>
          </a:p>
          <a:p>
            <a:pPr lvl="1"/>
            <a:r>
              <a:rPr lang="tr-TR" u="sng" dirty="0" err="1">
                <a:solidFill>
                  <a:srgbClr val="942093"/>
                </a:solidFill>
              </a:rPr>
              <a:t>amboceptor</a:t>
            </a:r>
            <a:r>
              <a:rPr lang="tr-TR" u="sng" dirty="0">
                <a:solidFill>
                  <a:srgbClr val="942093"/>
                </a:solidFill>
              </a:rPr>
              <a:t>: </a:t>
            </a:r>
            <a:r>
              <a:rPr lang="tr-TR" dirty="0" err="1"/>
              <a:t>Hyperimmune</a:t>
            </a:r>
            <a:r>
              <a:rPr lang="tr-TR" dirty="0"/>
              <a:t> serum </a:t>
            </a:r>
            <a:r>
              <a:rPr lang="tr-TR" dirty="0" err="1"/>
              <a:t>obtained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administration</a:t>
            </a:r>
            <a:r>
              <a:rPr lang="tr-TR" dirty="0"/>
              <a:t> of </a:t>
            </a:r>
            <a:r>
              <a:rPr lang="tr-TR" dirty="0" err="1"/>
              <a:t>sheep</a:t>
            </a:r>
            <a:r>
              <a:rPr lang="tr-TR" dirty="0"/>
              <a:t> </a:t>
            </a:r>
            <a:r>
              <a:rPr lang="tr-TR" dirty="0" err="1"/>
              <a:t>erythrocytes</a:t>
            </a:r>
            <a:r>
              <a:rPr lang="tr-TR" dirty="0"/>
              <a:t> </a:t>
            </a:r>
            <a:r>
              <a:rPr lang="tr-TR" dirty="0" err="1"/>
              <a:t>into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rabbit</a:t>
            </a:r>
            <a:r>
              <a:rPr lang="tr-TR" dirty="0"/>
              <a:t> </a:t>
            </a:r>
            <a:r>
              <a:rPr lang="tr-TR" dirty="0" err="1"/>
              <a:t>ear</a:t>
            </a:r>
            <a:r>
              <a:rPr lang="tr-TR" dirty="0"/>
              <a:t> </a:t>
            </a:r>
            <a:r>
              <a:rPr lang="tr-TR" dirty="0" err="1"/>
              <a:t>vein</a:t>
            </a:r>
            <a:r>
              <a:rPr lang="tr-TR" dirty="0">
                <a:solidFill>
                  <a:srgbClr val="7030A0"/>
                </a:solidFill>
              </a:rPr>
              <a:t>. anti-SRBC </a:t>
            </a:r>
            <a:r>
              <a:rPr lang="tr-TR" dirty="0" err="1">
                <a:solidFill>
                  <a:srgbClr val="7030A0"/>
                </a:solidFill>
              </a:rPr>
              <a:t>antibody</a:t>
            </a:r>
            <a:r>
              <a:rPr lang="tr-TR" dirty="0">
                <a:solidFill>
                  <a:srgbClr val="7030A0"/>
                </a:solidFill>
              </a:rPr>
              <a:t>.</a:t>
            </a:r>
          </a:p>
          <a:p>
            <a:pPr lvl="1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50906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7965F76-683B-8C4C-96C4-58FB53EB5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B59FB60-3EE9-FB4D-87D7-749371C818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hemolytic</a:t>
            </a:r>
            <a:r>
              <a:rPr lang="tr-TR" dirty="0"/>
              <a:t> </a:t>
            </a:r>
            <a:r>
              <a:rPr lang="tr-TR" dirty="0" err="1"/>
              <a:t>system</a:t>
            </a:r>
            <a:r>
              <a:rPr lang="tr-TR" dirty="0"/>
              <a:t> is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indicator</a:t>
            </a:r>
            <a:r>
              <a:rPr lang="tr-TR" dirty="0"/>
              <a:t> </a:t>
            </a:r>
            <a:r>
              <a:rPr lang="tr-TR" dirty="0" err="1"/>
              <a:t>medium</a:t>
            </a:r>
            <a:r>
              <a:rPr lang="tr-TR" dirty="0"/>
              <a:t> </a:t>
            </a:r>
            <a:r>
              <a:rPr lang="tr-TR" dirty="0" err="1"/>
              <a:t>required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evaluation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test.</a:t>
            </a:r>
          </a:p>
          <a:p>
            <a:endParaRPr lang="tr-TR" dirty="0"/>
          </a:p>
          <a:p>
            <a:r>
              <a:rPr lang="tr-TR" dirty="0"/>
              <a:t>Since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amboseptor</a:t>
            </a:r>
            <a:r>
              <a:rPr lang="tr-TR" dirty="0"/>
              <a:t>, </a:t>
            </a:r>
            <a:r>
              <a:rPr lang="tr-TR" dirty="0" err="1"/>
              <a:t>used</a:t>
            </a:r>
            <a:r>
              <a:rPr lang="tr-TR" dirty="0"/>
              <a:t> in </a:t>
            </a:r>
            <a:r>
              <a:rPr lang="tr-TR" dirty="0" err="1"/>
              <a:t>this</a:t>
            </a:r>
            <a:r>
              <a:rPr lang="tr-TR" dirty="0"/>
              <a:t> test, is </a:t>
            </a:r>
            <a:r>
              <a:rPr lang="tr-TR" dirty="0" err="1"/>
              <a:t>antibody</a:t>
            </a:r>
            <a:r>
              <a:rPr lang="tr-TR" dirty="0"/>
              <a:t> </a:t>
            </a:r>
            <a:r>
              <a:rPr lang="tr-TR" dirty="0" err="1"/>
              <a:t>specific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sheep</a:t>
            </a:r>
            <a:r>
              <a:rPr lang="tr-TR" dirty="0"/>
              <a:t> </a:t>
            </a:r>
            <a:r>
              <a:rPr lang="tr-TR" dirty="0" err="1"/>
              <a:t>erythrocytes</a:t>
            </a:r>
            <a:r>
              <a:rPr lang="tr-TR" dirty="0"/>
              <a:t>,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amboseptor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sheep</a:t>
            </a:r>
            <a:r>
              <a:rPr lang="tr-TR" dirty="0"/>
              <a:t> </a:t>
            </a:r>
            <a:r>
              <a:rPr lang="tr-TR" dirty="0" err="1"/>
              <a:t>erythrocytes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specific</a:t>
            </a:r>
            <a:r>
              <a:rPr lang="tr-TR" dirty="0"/>
              <a:t> </a:t>
            </a:r>
            <a:r>
              <a:rPr lang="tr-TR" dirty="0" err="1"/>
              <a:t>antigen-antibodies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each</a:t>
            </a:r>
            <a:r>
              <a:rPr lang="tr-TR" dirty="0"/>
              <a:t> </a:t>
            </a:r>
            <a:r>
              <a:rPr lang="tr-TR" dirty="0" err="1"/>
              <a:t>other</a:t>
            </a:r>
            <a:r>
              <a:rPr lang="tr-T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6623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EFF70D71-C6ED-A347-A74B-2DA4A722E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tr-TR" dirty="0" err="1">
                <a:solidFill>
                  <a:srgbClr val="0070C0"/>
                </a:solidFill>
              </a:rPr>
              <a:t>What</a:t>
            </a:r>
            <a:r>
              <a:rPr lang="tr-TR" dirty="0">
                <a:solidFill>
                  <a:srgbClr val="0070C0"/>
                </a:solidFill>
              </a:rPr>
              <a:t> is </a:t>
            </a:r>
            <a:r>
              <a:rPr lang="tr-TR" dirty="0" err="1">
                <a:solidFill>
                  <a:srgbClr val="0070C0"/>
                </a:solidFill>
              </a:rPr>
              <a:t>Complement</a:t>
            </a:r>
            <a:r>
              <a:rPr lang="tr-TR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1E9B228-6CA1-AC4D-B7A1-7D14178D4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351338"/>
          </a:xfrm>
        </p:spPr>
        <p:txBody>
          <a:bodyPr>
            <a:normAutofit/>
          </a:bodyPr>
          <a:lstStyle/>
          <a:p>
            <a:r>
              <a:rPr lang="tr-TR" sz="3200" dirty="0" err="1"/>
              <a:t>It</a:t>
            </a:r>
            <a:r>
              <a:rPr lang="tr-TR" sz="3200" dirty="0"/>
              <a:t> is a protein </a:t>
            </a:r>
            <a:r>
              <a:rPr lang="tr-TR" sz="3200" dirty="0" err="1"/>
              <a:t>substance</a:t>
            </a:r>
            <a:r>
              <a:rPr lang="tr-TR" sz="3200" dirty="0"/>
              <a:t> </a:t>
            </a:r>
            <a:r>
              <a:rPr lang="tr-TR" sz="3200" dirty="0" err="1"/>
              <a:t>that</a:t>
            </a:r>
            <a:r>
              <a:rPr lang="tr-TR" sz="3200" dirty="0"/>
              <a:t> </a:t>
            </a:r>
          </a:p>
          <a:p>
            <a:pPr lvl="1"/>
            <a:r>
              <a:rPr lang="tr-TR" sz="2800" dirty="0"/>
              <a:t>is </a:t>
            </a:r>
            <a:r>
              <a:rPr lang="tr-TR" sz="2800" dirty="0" err="1"/>
              <a:t>found</a:t>
            </a:r>
            <a:r>
              <a:rPr lang="tr-TR" sz="2800" dirty="0"/>
              <a:t> in </a:t>
            </a:r>
            <a:r>
              <a:rPr lang="tr-TR" sz="2800" dirty="0" err="1"/>
              <a:t>the</a:t>
            </a:r>
            <a:r>
              <a:rPr lang="tr-TR" sz="2800" dirty="0"/>
              <a:t> normal </a:t>
            </a:r>
            <a:r>
              <a:rPr lang="tr-TR" sz="2800" dirty="0" err="1"/>
              <a:t>fresh</a:t>
            </a:r>
            <a:r>
              <a:rPr lang="tr-TR" sz="2800" dirty="0"/>
              <a:t> serum of </a:t>
            </a:r>
            <a:r>
              <a:rPr lang="tr-TR" sz="2800" dirty="0" err="1"/>
              <a:t>vertebrates</a:t>
            </a:r>
            <a:r>
              <a:rPr lang="tr-TR" sz="2800" dirty="0"/>
              <a:t>, </a:t>
            </a:r>
          </a:p>
          <a:p>
            <a:pPr lvl="1"/>
            <a:r>
              <a:rPr lang="tr-TR" sz="2800" dirty="0"/>
              <a:t>is not </a:t>
            </a:r>
            <a:r>
              <a:rPr lang="tr-TR" sz="2800" dirty="0" err="1"/>
              <a:t>heat</a:t>
            </a:r>
            <a:r>
              <a:rPr lang="tr-TR" sz="2800" dirty="0"/>
              <a:t> </a:t>
            </a:r>
            <a:r>
              <a:rPr lang="tr-TR" sz="2800" dirty="0" err="1"/>
              <a:t>resistant</a:t>
            </a:r>
            <a:r>
              <a:rPr lang="tr-TR" sz="2800" dirty="0"/>
              <a:t> (can </a:t>
            </a:r>
            <a:r>
              <a:rPr lang="tr-TR" sz="2800" dirty="0">
                <a:solidFill>
                  <a:srgbClr val="00B050"/>
                </a:solidFill>
              </a:rPr>
              <a:t>be </a:t>
            </a:r>
            <a:r>
              <a:rPr lang="tr-TR" sz="2800" dirty="0" err="1">
                <a:solidFill>
                  <a:srgbClr val="00B050"/>
                </a:solidFill>
              </a:rPr>
              <a:t>inactivated</a:t>
            </a:r>
            <a:r>
              <a:rPr lang="tr-TR" sz="2800" dirty="0">
                <a:solidFill>
                  <a:srgbClr val="00B050"/>
                </a:solidFill>
              </a:rPr>
              <a:t> at 56 ° C </a:t>
            </a:r>
            <a:r>
              <a:rPr lang="tr-TR" sz="2800" dirty="0" err="1">
                <a:solidFill>
                  <a:srgbClr val="00B050"/>
                </a:solidFill>
              </a:rPr>
              <a:t>for</a:t>
            </a:r>
            <a:r>
              <a:rPr lang="tr-TR" sz="2800" dirty="0">
                <a:solidFill>
                  <a:srgbClr val="00B050"/>
                </a:solidFill>
              </a:rPr>
              <a:t> 30 </a:t>
            </a:r>
            <a:r>
              <a:rPr lang="tr-TR" sz="2800" dirty="0" err="1">
                <a:solidFill>
                  <a:srgbClr val="00B050"/>
                </a:solidFill>
              </a:rPr>
              <a:t>minutes</a:t>
            </a:r>
            <a:r>
              <a:rPr lang="tr-TR" sz="2800" dirty="0"/>
              <a:t>), </a:t>
            </a:r>
          </a:p>
          <a:p>
            <a:pPr lvl="1"/>
            <a:r>
              <a:rPr lang="tr-TR" sz="2800" dirty="0"/>
              <a:t>is not </a:t>
            </a:r>
            <a:r>
              <a:rPr lang="tr-TR" sz="2800" dirty="0" err="1"/>
              <a:t>associated</a:t>
            </a:r>
            <a:r>
              <a:rPr lang="tr-TR" sz="2800" dirty="0"/>
              <a:t> </a:t>
            </a:r>
            <a:r>
              <a:rPr lang="tr-TR" sz="2800" dirty="0" err="1"/>
              <a:t>with</a:t>
            </a:r>
            <a:r>
              <a:rPr lang="tr-TR" sz="2800" dirty="0"/>
              <a:t> </a:t>
            </a:r>
            <a:r>
              <a:rPr lang="tr-TR" sz="2800" dirty="0" err="1"/>
              <a:t>the</a:t>
            </a:r>
            <a:r>
              <a:rPr lang="tr-TR" sz="2800" dirty="0"/>
              <a:t> </a:t>
            </a:r>
            <a:r>
              <a:rPr lang="tr-TR" sz="2800" dirty="0" err="1"/>
              <a:t>antibody</a:t>
            </a:r>
            <a:r>
              <a:rPr lang="tr-TR" sz="2800" dirty="0"/>
              <a:t>, </a:t>
            </a:r>
            <a:r>
              <a:rPr lang="tr-TR" sz="2800" dirty="0" err="1"/>
              <a:t>however</a:t>
            </a:r>
            <a:r>
              <a:rPr lang="tr-TR" sz="2800" dirty="0"/>
              <a:t>, it can be </a:t>
            </a:r>
            <a:r>
              <a:rPr lang="tr-TR" sz="2800" dirty="0" err="1"/>
              <a:t>attached</a:t>
            </a:r>
            <a:r>
              <a:rPr lang="tr-TR" sz="2800" dirty="0"/>
              <a:t> </a:t>
            </a:r>
            <a:r>
              <a:rPr lang="tr-TR" sz="2800" dirty="0" err="1"/>
              <a:t>to</a:t>
            </a:r>
            <a:r>
              <a:rPr lang="tr-TR" sz="2800" dirty="0"/>
              <a:t> </a:t>
            </a:r>
            <a:r>
              <a:rPr lang="tr-TR" sz="2800" dirty="0" err="1">
                <a:solidFill>
                  <a:srgbClr val="C00000"/>
                </a:solidFill>
              </a:rPr>
              <a:t>the</a:t>
            </a:r>
            <a:r>
              <a:rPr lang="tr-TR" sz="2800" dirty="0">
                <a:solidFill>
                  <a:srgbClr val="C00000"/>
                </a:solidFill>
              </a:rPr>
              <a:t> </a:t>
            </a:r>
            <a:r>
              <a:rPr lang="tr-TR" sz="2800" dirty="0" err="1">
                <a:solidFill>
                  <a:srgbClr val="C00000"/>
                </a:solidFill>
              </a:rPr>
              <a:t>antigen-antibody</a:t>
            </a:r>
            <a:r>
              <a:rPr lang="tr-TR" sz="2800" dirty="0">
                <a:solidFill>
                  <a:srgbClr val="C00000"/>
                </a:solidFill>
              </a:rPr>
              <a:t> </a:t>
            </a:r>
            <a:r>
              <a:rPr lang="tr-TR" sz="2800" dirty="0" err="1">
                <a:solidFill>
                  <a:srgbClr val="C00000"/>
                </a:solidFill>
              </a:rPr>
              <a:t>complex</a:t>
            </a:r>
            <a:r>
              <a:rPr lang="tr-TR" sz="2800" dirty="0">
                <a:solidFill>
                  <a:srgbClr val="C00000"/>
                </a:solidFill>
              </a:rPr>
              <a:t> </a:t>
            </a:r>
            <a:r>
              <a:rPr lang="tr-TR" sz="2800" dirty="0" err="1"/>
              <a:t>under</a:t>
            </a:r>
            <a:r>
              <a:rPr lang="tr-TR" sz="2800" dirty="0"/>
              <a:t> </a:t>
            </a:r>
            <a:r>
              <a:rPr lang="tr-TR" sz="2800" dirty="0" err="1"/>
              <a:t>appropriate</a:t>
            </a:r>
            <a:r>
              <a:rPr lang="tr-TR" sz="2800" dirty="0"/>
              <a:t> </a:t>
            </a:r>
            <a:r>
              <a:rPr lang="tr-TR" sz="2800" dirty="0" err="1"/>
              <a:t>conditions</a:t>
            </a:r>
            <a:r>
              <a:rPr lang="tr-TR" sz="2800" dirty="0"/>
              <a:t> </a:t>
            </a:r>
            <a:r>
              <a:rPr lang="tr-TR" sz="2800" dirty="0" err="1"/>
              <a:t>and</a:t>
            </a:r>
            <a:r>
              <a:rPr lang="tr-TR" sz="2800" dirty="0"/>
              <a:t> </a:t>
            </a:r>
            <a:r>
              <a:rPr lang="tr-TR" sz="2800" dirty="0" err="1"/>
              <a:t>causes</a:t>
            </a:r>
            <a:r>
              <a:rPr lang="tr-TR" sz="2800" dirty="0"/>
              <a:t> </a:t>
            </a:r>
            <a:r>
              <a:rPr lang="tr-TR" sz="2800" dirty="0" err="1"/>
              <a:t>cytolysis</a:t>
            </a:r>
            <a:r>
              <a:rPr lang="tr-TR" sz="2800" dirty="0"/>
              <a:t> in </a:t>
            </a:r>
            <a:r>
              <a:rPr lang="tr-TR" sz="2800" dirty="0" err="1"/>
              <a:t>this</a:t>
            </a:r>
            <a:r>
              <a:rPr lang="tr-TR" sz="2800" dirty="0"/>
              <a:t> </a:t>
            </a:r>
            <a:r>
              <a:rPr lang="tr-TR" sz="2800" dirty="0" err="1"/>
              <a:t>way</a:t>
            </a:r>
            <a:r>
              <a:rPr lang="tr-TR" sz="2800" dirty="0"/>
              <a:t>.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CE8FC092-6D7E-EA45-B10A-70EE9C0D97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81" t="5324" r="23538" b="71428"/>
          <a:stretch/>
        </p:blipFill>
        <p:spPr>
          <a:xfrm>
            <a:off x="2960914" y="4364502"/>
            <a:ext cx="3135086" cy="2109001"/>
          </a:xfrm>
          <a:prstGeom prst="rect">
            <a:avLst/>
          </a:prstGeom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1522C4F6-EAFD-BF41-A5CE-98E304E8BACD}"/>
              </a:ext>
            </a:extLst>
          </p:cNvPr>
          <p:cNvSpPr/>
          <p:nvPr/>
        </p:nvSpPr>
        <p:spPr>
          <a:xfrm>
            <a:off x="7155875" y="5030570"/>
            <a:ext cx="41979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İt is </a:t>
            </a:r>
            <a:r>
              <a:rPr lang="tr-TR" dirty="0" err="1"/>
              <a:t>capable</a:t>
            </a:r>
            <a:r>
              <a:rPr lang="tr-TR" dirty="0"/>
              <a:t> of </a:t>
            </a:r>
            <a:r>
              <a:rPr lang="tr-TR" dirty="0" err="1"/>
              <a:t>binding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antigen-antibody</a:t>
            </a:r>
            <a:r>
              <a:rPr lang="tr-TR" dirty="0"/>
              <a:t> </a:t>
            </a:r>
            <a:r>
              <a:rPr lang="tr-TR" dirty="0" err="1"/>
              <a:t>complex</a:t>
            </a:r>
            <a:r>
              <a:rPr lang="tr-T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5165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9EC7242-619D-D943-9A94-E6247AB3D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0070C0"/>
                </a:solidFill>
              </a:rPr>
              <a:t>Using </a:t>
            </a:r>
            <a:r>
              <a:rPr lang="tr-TR" dirty="0" err="1">
                <a:solidFill>
                  <a:srgbClr val="0070C0"/>
                </a:solidFill>
              </a:rPr>
              <a:t>Purpose</a:t>
            </a:r>
            <a:endParaRPr lang="tr-TR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BB3A9A5-4A62-424C-AB62-0E59C03A63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3200" dirty="0"/>
              <a:t>1. </a:t>
            </a:r>
            <a:r>
              <a:rPr lang="tr-TR" sz="3200" dirty="0" err="1"/>
              <a:t>Antigen</a:t>
            </a:r>
            <a:r>
              <a:rPr lang="tr-TR" sz="3200" dirty="0"/>
              <a:t> </a:t>
            </a:r>
            <a:r>
              <a:rPr lang="tr-TR" sz="3200" dirty="0" err="1"/>
              <a:t>identification</a:t>
            </a:r>
            <a:endParaRPr lang="tr-TR" sz="3200" dirty="0"/>
          </a:p>
          <a:p>
            <a:pPr lvl="1"/>
            <a:r>
              <a:rPr lang="tr-TR" sz="2800" dirty="0"/>
              <a:t>(</a:t>
            </a:r>
            <a:r>
              <a:rPr lang="tr-TR" sz="2800" dirty="0" err="1"/>
              <a:t>Suspected</a:t>
            </a:r>
            <a:r>
              <a:rPr lang="tr-TR" sz="2800" dirty="0"/>
              <a:t> </a:t>
            </a:r>
            <a:r>
              <a:rPr lang="tr-TR" sz="2800" dirty="0" err="1"/>
              <a:t>virus</a:t>
            </a:r>
            <a:r>
              <a:rPr lang="tr-TR" sz="2800" dirty="0"/>
              <a:t>, </a:t>
            </a:r>
            <a:r>
              <a:rPr lang="tr-TR" sz="2800" dirty="0" err="1"/>
              <a:t>known</a:t>
            </a:r>
            <a:r>
              <a:rPr lang="tr-TR" sz="2800" dirty="0"/>
              <a:t> serum)</a:t>
            </a:r>
          </a:p>
          <a:p>
            <a:pPr marL="0" indent="0">
              <a:buNone/>
            </a:pPr>
            <a:r>
              <a:rPr lang="tr-TR" sz="3200" dirty="0"/>
              <a:t>2. </a:t>
            </a:r>
            <a:r>
              <a:rPr lang="tr-TR" sz="3200" dirty="0" err="1"/>
              <a:t>Detection</a:t>
            </a:r>
            <a:r>
              <a:rPr lang="tr-TR" sz="3200" dirty="0"/>
              <a:t> of </a:t>
            </a:r>
            <a:r>
              <a:rPr lang="tr-TR" sz="3200" dirty="0" err="1"/>
              <a:t>antibody</a:t>
            </a:r>
            <a:r>
              <a:rPr lang="tr-TR" sz="3200" dirty="0"/>
              <a:t> presence / </a:t>
            </a:r>
            <a:r>
              <a:rPr lang="tr-TR" sz="3200" dirty="0" err="1"/>
              <a:t>antibody</a:t>
            </a:r>
            <a:r>
              <a:rPr lang="tr-TR" sz="3200" dirty="0"/>
              <a:t> </a:t>
            </a:r>
            <a:r>
              <a:rPr lang="tr-TR" sz="3200" dirty="0" err="1"/>
              <a:t>titer</a:t>
            </a:r>
            <a:endParaRPr lang="tr-TR" sz="3200" dirty="0"/>
          </a:p>
          <a:p>
            <a:pPr lvl="1"/>
            <a:r>
              <a:rPr lang="tr-TR" sz="2800" dirty="0"/>
              <a:t>(</a:t>
            </a:r>
            <a:r>
              <a:rPr lang="tr-TR" sz="2800" dirty="0" err="1"/>
              <a:t>Known</a:t>
            </a:r>
            <a:r>
              <a:rPr lang="tr-TR" sz="2800" dirty="0"/>
              <a:t> </a:t>
            </a:r>
            <a:r>
              <a:rPr lang="tr-TR" sz="2800" dirty="0" err="1"/>
              <a:t>virus</a:t>
            </a:r>
            <a:r>
              <a:rPr lang="tr-TR" sz="2800" dirty="0"/>
              <a:t> / </a:t>
            </a:r>
            <a:r>
              <a:rPr lang="tr-TR" sz="2800" dirty="0" err="1"/>
              <a:t>suspected</a:t>
            </a:r>
            <a:r>
              <a:rPr lang="tr-TR" sz="2800" dirty="0"/>
              <a:t> serum)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926B3B9-53E5-9641-A761-F0099F207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081" y="4203798"/>
            <a:ext cx="7620000" cy="1968500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33072E30-7D7E-894F-9562-1D2FD5187B0D}"/>
              </a:ext>
            </a:extLst>
          </p:cNvPr>
          <p:cNvSpPr/>
          <p:nvPr/>
        </p:nvSpPr>
        <p:spPr>
          <a:xfrm>
            <a:off x="9626081" y="6451346"/>
            <a:ext cx="237917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050" dirty="0">
                <a:effectLst/>
                <a:latin typeface="Arial" panose="020B0604020202020204" pitchFamily="34" charset="0"/>
              </a:rPr>
              <a:t>http://biosiva.50webs.org/</a:t>
            </a:r>
            <a:r>
              <a:rPr lang="tr-TR" sz="1050" dirty="0" err="1">
                <a:effectLst/>
                <a:latin typeface="Arial" panose="020B0604020202020204" pitchFamily="34" charset="0"/>
              </a:rPr>
              <a:t>compft.htm</a:t>
            </a:r>
            <a:endParaRPr lang="tr-TR" sz="105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951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69B5914-EB11-E540-83B3-B1D4A4D8C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555" y="1097838"/>
            <a:ext cx="10515600" cy="4351338"/>
          </a:xfrm>
        </p:spPr>
        <p:txBody>
          <a:bodyPr>
            <a:normAutofit/>
          </a:bodyPr>
          <a:lstStyle/>
          <a:p>
            <a:r>
              <a:rPr lang="tr-TR" sz="3200" dirty="0" err="1"/>
              <a:t>If</a:t>
            </a:r>
            <a:r>
              <a:rPr lang="tr-TR" sz="3200" dirty="0"/>
              <a:t> </a:t>
            </a:r>
            <a:r>
              <a:rPr lang="tr-TR" sz="3200" dirty="0" err="1"/>
              <a:t>the</a:t>
            </a:r>
            <a:r>
              <a:rPr lang="tr-TR" sz="3200" dirty="0"/>
              <a:t> </a:t>
            </a:r>
            <a:r>
              <a:rPr lang="tr-TR" sz="3200" dirty="0" err="1"/>
              <a:t>antibody</a:t>
            </a:r>
            <a:r>
              <a:rPr lang="tr-TR" sz="3200" dirty="0"/>
              <a:t> is </a:t>
            </a:r>
            <a:r>
              <a:rPr lang="tr-TR" sz="3200" dirty="0" err="1"/>
              <a:t>present</a:t>
            </a:r>
            <a:r>
              <a:rPr lang="tr-TR" sz="3200" dirty="0"/>
              <a:t> in </a:t>
            </a:r>
            <a:r>
              <a:rPr lang="tr-TR" sz="3200" dirty="0" err="1"/>
              <a:t>the</a:t>
            </a:r>
            <a:r>
              <a:rPr lang="tr-TR" sz="3200" dirty="0"/>
              <a:t> serum, it </a:t>
            </a:r>
            <a:r>
              <a:rPr lang="tr-TR" sz="3200" dirty="0" err="1"/>
              <a:t>binds</a:t>
            </a:r>
            <a:r>
              <a:rPr lang="tr-TR" sz="3200" dirty="0"/>
              <a:t> </a:t>
            </a:r>
            <a:r>
              <a:rPr lang="tr-TR" sz="3200" dirty="0" err="1"/>
              <a:t>to</a:t>
            </a:r>
            <a:r>
              <a:rPr lang="tr-TR" sz="3200" dirty="0"/>
              <a:t> </a:t>
            </a:r>
            <a:r>
              <a:rPr lang="tr-TR" sz="3200" dirty="0" err="1"/>
              <a:t>the</a:t>
            </a:r>
            <a:r>
              <a:rPr lang="tr-TR" sz="3200" dirty="0"/>
              <a:t> </a:t>
            </a:r>
            <a:r>
              <a:rPr lang="tr-TR" sz="3200" dirty="0" err="1"/>
              <a:t>antigen</a:t>
            </a:r>
            <a:r>
              <a:rPr lang="tr-TR" sz="3200" dirty="0"/>
              <a:t>, </a:t>
            </a:r>
            <a:r>
              <a:rPr lang="tr-TR" sz="3200" dirty="0" err="1"/>
              <a:t>and</a:t>
            </a:r>
            <a:r>
              <a:rPr lang="tr-TR" sz="3200" dirty="0"/>
              <a:t> </a:t>
            </a:r>
            <a:r>
              <a:rPr lang="tr-TR" sz="3200" dirty="0" err="1"/>
              <a:t>the</a:t>
            </a:r>
            <a:r>
              <a:rPr lang="tr-TR" sz="3200" dirty="0"/>
              <a:t> </a:t>
            </a:r>
            <a:r>
              <a:rPr lang="tr-TR" sz="3200" dirty="0" err="1"/>
              <a:t>complement</a:t>
            </a:r>
            <a:r>
              <a:rPr lang="tr-TR" sz="3200" dirty="0"/>
              <a:t> </a:t>
            </a:r>
            <a:r>
              <a:rPr lang="tr-TR" sz="3200" dirty="0" err="1"/>
              <a:t>reagent</a:t>
            </a:r>
            <a:r>
              <a:rPr lang="tr-TR" sz="3200" dirty="0"/>
              <a:t> is </a:t>
            </a:r>
            <a:r>
              <a:rPr lang="tr-TR" sz="3200" dirty="0" err="1"/>
              <a:t>completely</a:t>
            </a:r>
            <a:r>
              <a:rPr lang="tr-TR" sz="3200" dirty="0"/>
              <a:t> </a:t>
            </a:r>
            <a:r>
              <a:rPr lang="tr-TR" sz="3200" dirty="0" err="1"/>
              <a:t>consumed</a:t>
            </a:r>
            <a:r>
              <a:rPr lang="tr-TR" sz="3200" dirty="0"/>
              <a:t> in </a:t>
            </a:r>
            <a:r>
              <a:rPr lang="tr-TR" sz="3200" dirty="0" err="1"/>
              <a:t>the</a:t>
            </a:r>
            <a:r>
              <a:rPr lang="tr-TR" sz="3200" dirty="0"/>
              <a:t> </a:t>
            </a:r>
            <a:r>
              <a:rPr lang="tr-TR" sz="3200" dirty="0" err="1"/>
              <a:t>reaction</a:t>
            </a:r>
            <a:r>
              <a:rPr lang="tr-TR" sz="3200" dirty="0"/>
              <a:t>. (</a:t>
            </a:r>
            <a:r>
              <a:rPr lang="tr-TR" sz="3200" dirty="0" err="1"/>
              <a:t>The</a:t>
            </a:r>
            <a:r>
              <a:rPr lang="tr-TR" sz="3200" dirty="0"/>
              <a:t> test can </a:t>
            </a:r>
            <a:r>
              <a:rPr lang="tr-TR" sz="3200" dirty="0" err="1"/>
              <a:t>also</a:t>
            </a:r>
            <a:r>
              <a:rPr lang="tr-TR" sz="3200" dirty="0"/>
              <a:t> be </a:t>
            </a:r>
            <a:r>
              <a:rPr lang="tr-TR" sz="3200" dirty="0" err="1"/>
              <a:t>used</a:t>
            </a:r>
            <a:r>
              <a:rPr lang="tr-TR" sz="3200" dirty="0"/>
              <a:t> </a:t>
            </a:r>
            <a:r>
              <a:rPr lang="tr-TR" sz="3200" dirty="0" err="1"/>
              <a:t>to</a:t>
            </a:r>
            <a:r>
              <a:rPr lang="tr-TR" sz="3200" dirty="0"/>
              <a:t> </a:t>
            </a:r>
            <a:r>
              <a:rPr lang="tr-TR" sz="3200" dirty="0" err="1"/>
              <a:t>look</a:t>
            </a:r>
            <a:r>
              <a:rPr lang="tr-TR" sz="3200" dirty="0"/>
              <a:t> </a:t>
            </a:r>
            <a:r>
              <a:rPr lang="tr-TR" sz="3200" dirty="0" err="1"/>
              <a:t>for</a:t>
            </a:r>
            <a:r>
              <a:rPr lang="tr-TR" sz="3200" dirty="0"/>
              <a:t> </a:t>
            </a:r>
            <a:r>
              <a:rPr lang="tr-TR" sz="3200" dirty="0" err="1"/>
              <a:t>antigen</a:t>
            </a:r>
            <a:r>
              <a:rPr lang="tr-TR" sz="3200" dirty="0"/>
              <a:t> in </a:t>
            </a:r>
            <a:r>
              <a:rPr lang="tr-TR" sz="3200" dirty="0" err="1"/>
              <a:t>the</a:t>
            </a:r>
            <a:r>
              <a:rPr lang="tr-TR" sz="3200" dirty="0"/>
              <a:t> serum </a:t>
            </a:r>
            <a:r>
              <a:rPr lang="tr-TR" sz="3200" dirty="0" err="1"/>
              <a:t>by</a:t>
            </a:r>
            <a:r>
              <a:rPr lang="tr-TR" sz="3200" dirty="0"/>
              <a:t> </a:t>
            </a:r>
            <a:r>
              <a:rPr lang="tr-TR" sz="3200" dirty="0" err="1"/>
              <a:t>modifying</a:t>
            </a:r>
            <a:r>
              <a:rPr lang="tr-TR" sz="3200" dirty="0"/>
              <a:t> </a:t>
            </a:r>
            <a:r>
              <a:rPr lang="tr-TR" sz="3200" dirty="0" err="1"/>
              <a:t>the</a:t>
            </a:r>
            <a:r>
              <a:rPr lang="tr-TR" sz="3200" dirty="0"/>
              <a:t> </a:t>
            </a:r>
            <a:r>
              <a:rPr lang="tr-TR" sz="3200" dirty="0" err="1"/>
              <a:t>reagents</a:t>
            </a:r>
            <a:r>
              <a:rPr lang="tr-TR" sz="3200" dirty="0"/>
              <a:t> </a:t>
            </a:r>
            <a:r>
              <a:rPr lang="tr-TR" sz="3200" dirty="0" err="1"/>
              <a:t>used</a:t>
            </a:r>
            <a:r>
              <a:rPr lang="tr-TR" sz="3200" dirty="0"/>
              <a:t>).</a:t>
            </a:r>
          </a:p>
          <a:p>
            <a:endParaRPr lang="tr-TR" sz="3200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0D28197-A421-2E43-A7EA-46709E48D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855" y="3273507"/>
            <a:ext cx="6985000" cy="2514600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F93B8C3A-1695-0946-A68B-1AD11E70337B}"/>
              </a:ext>
            </a:extLst>
          </p:cNvPr>
          <p:cNvSpPr/>
          <p:nvPr/>
        </p:nvSpPr>
        <p:spPr>
          <a:xfrm>
            <a:off x="8409991" y="6454265"/>
            <a:ext cx="378200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900" dirty="0">
                <a:hlinkClick r:id="rId3"/>
              </a:rPr>
              <a:t>https://biologyreader.com/complement-fixation-test.html#Procedure</a:t>
            </a:r>
            <a:endParaRPr lang="tr-TR" sz="900" dirty="0"/>
          </a:p>
        </p:txBody>
      </p:sp>
    </p:spTree>
    <p:extLst>
      <p:ext uri="{BB962C8B-B14F-4D97-AF65-F5344CB8AC3E}">
        <p14:creationId xmlns:p14="http://schemas.microsoft.com/office/powerpoint/2010/main" val="1836375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744BF5E3-DD31-1940-AE16-51DE042F2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tr-TR" dirty="0">
                <a:solidFill>
                  <a:srgbClr val="0070C0"/>
                </a:solidFill>
              </a:rPr>
              <a:t>Protocol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35159FE-F2A0-8E44-AEB9-4AD60F4F5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5079"/>
            <a:ext cx="10515600" cy="4351338"/>
          </a:xfrm>
        </p:spPr>
        <p:txBody>
          <a:bodyPr/>
          <a:lstStyle/>
          <a:p>
            <a:r>
              <a:rPr lang="tr-TR" dirty="0" err="1"/>
              <a:t>incubate</a:t>
            </a:r>
            <a:r>
              <a:rPr lang="tr-TR" dirty="0"/>
              <a:t> an </a:t>
            </a:r>
            <a:r>
              <a:rPr lang="tr-TR" dirty="0" err="1"/>
              <a:t>antigen</a:t>
            </a:r>
            <a:r>
              <a:rPr lang="tr-TR" dirty="0"/>
              <a:t> (</a:t>
            </a:r>
            <a:r>
              <a:rPr lang="tr-TR" dirty="0" err="1"/>
              <a:t>suspected</a:t>
            </a:r>
            <a:r>
              <a:rPr lang="tr-TR" dirty="0"/>
              <a:t>), </a:t>
            </a:r>
            <a:r>
              <a:rPr lang="tr-TR" dirty="0" err="1"/>
              <a:t>inactivated</a:t>
            </a:r>
            <a:r>
              <a:rPr lang="tr-TR" dirty="0"/>
              <a:t> serum (Ab) </a:t>
            </a:r>
            <a:r>
              <a:rPr lang="tr-TR" dirty="0" err="1"/>
              <a:t>and</a:t>
            </a:r>
            <a:r>
              <a:rPr lang="tr-TR" dirty="0"/>
              <a:t> a </a:t>
            </a:r>
            <a:r>
              <a:rPr lang="tr-TR" dirty="0" err="1"/>
              <a:t>complement</a:t>
            </a:r>
            <a:r>
              <a:rPr lang="tr-TR" dirty="0"/>
              <a:t> in a </a:t>
            </a:r>
            <a:r>
              <a:rPr lang="tr-TR" dirty="0" err="1"/>
              <a:t>tube</a:t>
            </a:r>
            <a:r>
              <a:rPr lang="tr-TR" dirty="0"/>
              <a:t>.</a:t>
            </a:r>
            <a:br>
              <a:rPr lang="tr-TR" dirty="0"/>
            </a:br>
            <a:endParaRPr lang="tr-TR" dirty="0"/>
          </a:p>
          <a:p>
            <a:r>
              <a:rPr lang="tr-TR" dirty="0"/>
              <a:t>At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end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time </a:t>
            </a:r>
            <a:r>
              <a:rPr lang="tr-TR" dirty="0" err="1"/>
              <a:t>hemolytic</a:t>
            </a:r>
            <a:r>
              <a:rPr lang="tr-TR" dirty="0"/>
              <a:t> </a:t>
            </a:r>
            <a:r>
              <a:rPr lang="tr-TR" dirty="0" err="1"/>
              <a:t>system</a:t>
            </a:r>
            <a:r>
              <a:rPr lang="tr-TR" dirty="0"/>
              <a:t>, </a:t>
            </a:r>
            <a:r>
              <a:rPr lang="tr-TR" dirty="0" err="1"/>
              <a:t>sheep</a:t>
            </a:r>
            <a:r>
              <a:rPr lang="tr-TR" dirty="0"/>
              <a:t> </a:t>
            </a:r>
            <a:r>
              <a:rPr lang="tr-TR" dirty="0" err="1"/>
              <a:t>red</a:t>
            </a:r>
            <a:r>
              <a:rPr lang="tr-TR" dirty="0"/>
              <a:t> </a:t>
            </a:r>
            <a:r>
              <a:rPr lang="tr-TR" dirty="0" err="1"/>
              <a:t>blood</a:t>
            </a:r>
            <a:r>
              <a:rPr lang="tr-TR" dirty="0"/>
              <a:t> </a:t>
            </a:r>
            <a:r>
              <a:rPr lang="tr-TR" dirty="0" err="1"/>
              <a:t>cells</a:t>
            </a:r>
            <a:r>
              <a:rPr lang="tr-TR" dirty="0"/>
              <a:t> (SRBC) + </a:t>
            </a:r>
            <a:r>
              <a:rPr lang="tr-TR" dirty="0" err="1"/>
              <a:t>amboseptor</a:t>
            </a:r>
            <a:r>
              <a:rPr lang="tr-TR" dirty="0"/>
              <a:t>)  </a:t>
            </a:r>
            <a:r>
              <a:rPr lang="tr-TR" dirty="0" err="1"/>
              <a:t>were</a:t>
            </a:r>
            <a:r>
              <a:rPr lang="tr-TR" dirty="0"/>
              <a:t> </a:t>
            </a:r>
            <a:r>
              <a:rPr lang="tr-TR" dirty="0" err="1"/>
              <a:t>added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incubated</a:t>
            </a:r>
            <a:r>
              <a:rPr lang="tr-TR" dirty="0"/>
              <a:t>.</a:t>
            </a:r>
          </a:p>
          <a:p>
            <a:endParaRPr lang="tr-TR" dirty="0"/>
          </a:p>
          <a:p>
            <a:r>
              <a:rPr lang="tr-TR" dirty="0"/>
              <a:t>Read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result</a:t>
            </a:r>
            <a:r>
              <a:rPr lang="tr-TR" dirty="0"/>
              <a:t>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92984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2C8BC3FC-53EC-4E43-86F8-C054E166EB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19"/>
          <a:stretch/>
        </p:blipFill>
        <p:spPr>
          <a:xfrm>
            <a:off x="984260" y="-3563"/>
            <a:ext cx="10195706" cy="6447455"/>
          </a:xfrm>
          <a:prstGeom prst="rect">
            <a:avLst/>
          </a:prstGeom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C017A469-60C2-CC4C-93B1-82CF2DF5D201}"/>
              </a:ext>
            </a:extLst>
          </p:cNvPr>
          <p:cNvSpPr/>
          <p:nvPr/>
        </p:nvSpPr>
        <p:spPr>
          <a:xfrm>
            <a:off x="3047999" y="6443892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200" dirty="0" err="1">
                <a:effectLst/>
                <a:latin typeface="Arial" panose="020B0604020202020204" pitchFamily="34" charset="0"/>
              </a:rPr>
              <a:t>C.Staak</a:t>
            </a:r>
            <a:r>
              <a:rPr lang="tr-TR" sz="1200" dirty="0">
                <a:effectLst/>
                <a:latin typeface="Arial" panose="020B0604020202020204" pitchFamily="34" charset="0"/>
              </a:rPr>
              <a:t>, </a:t>
            </a:r>
            <a:r>
              <a:rPr lang="tr-TR" sz="1200" dirty="0" err="1">
                <a:effectLst/>
                <a:latin typeface="Arial" panose="020B0604020202020204" pitchFamily="34" charset="0"/>
              </a:rPr>
              <a:t>F.Salchow</a:t>
            </a:r>
            <a:r>
              <a:rPr lang="tr-TR" sz="1200" dirty="0">
                <a:effectLst/>
                <a:latin typeface="Arial" panose="020B0604020202020204" pitchFamily="34" charset="0"/>
              </a:rPr>
              <a:t>, </a:t>
            </a:r>
            <a:r>
              <a:rPr lang="tr-TR" sz="1200" dirty="0" err="1">
                <a:effectLst/>
                <a:latin typeface="Arial" panose="020B0604020202020204" pitchFamily="34" charset="0"/>
              </a:rPr>
              <a:t>N.Denzin</a:t>
            </a:r>
            <a:r>
              <a:rPr lang="tr-TR" sz="1200" dirty="0">
                <a:effectLst/>
                <a:latin typeface="Arial" panose="020B0604020202020204" pitchFamily="34" charset="0"/>
              </a:rPr>
              <a:t> : </a:t>
            </a:r>
            <a:r>
              <a:rPr lang="tr-TR" sz="1200" dirty="0" err="1">
                <a:effectLst/>
                <a:latin typeface="Arial" panose="020B0604020202020204" pitchFamily="34" charset="0"/>
              </a:rPr>
              <a:t>Practical</a:t>
            </a:r>
            <a:r>
              <a:rPr lang="tr-TR" sz="1200" dirty="0">
                <a:effectLst/>
                <a:latin typeface="Arial" panose="020B0604020202020204" pitchFamily="34" charset="0"/>
              </a:rPr>
              <a:t> </a:t>
            </a:r>
            <a:r>
              <a:rPr lang="tr-TR" sz="1200" dirty="0" err="1">
                <a:effectLst/>
                <a:latin typeface="Arial" panose="020B0604020202020204" pitchFamily="34" charset="0"/>
              </a:rPr>
              <a:t>Serology</a:t>
            </a:r>
            <a:r>
              <a:rPr lang="tr-TR" sz="1200" dirty="0">
                <a:effectLst/>
                <a:latin typeface="Arial" panose="020B0604020202020204" pitchFamily="34" charset="0"/>
              </a:rPr>
              <a:t> </a:t>
            </a:r>
            <a:r>
              <a:rPr lang="tr-TR" sz="1200" dirty="0" err="1">
                <a:effectLst/>
                <a:latin typeface="Arial" panose="020B0604020202020204" pitchFamily="34" charset="0"/>
              </a:rPr>
              <a:t>from</a:t>
            </a:r>
            <a:r>
              <a:rPr lang="tr-TR" sz="1200" dirty="0">
                <a:effectLst/>
                <a:latin typeface="Arial" panose="020B0604020202020204" pitchFamily="34" charset="0"/>
              </a:rPr>
              <a:t> </a:t>
            </a:r>
            <a:r>
              <a:rPr lang="tr-TR" sz="1200" dirty="0" err="1">
                <a:effectLst/>
                <a:latin typeface="Arial" panose="020B0604020202020204" pitchFamily="34" charset="0"/>
              </a:rPr>
              <a:t>the</a:t>
            </a:r>
            <a:r>
              <a:rPr lang="tr-TR" sz="1200" dirty="0">
                <a:effectLst/>
                <a:latin typeface="Arial" panose="020B0604020202020204" pitchFamily="34" charset="0"/>
              </a:rPr>
              <a:t> Basics </a:t>
            </a:r>
            <a:r>
              <a:rPr lang="tr-TR" sz="1200" dirty="0" err="1">
                <a:effectLst/>
                <a:latin typeface="Arial" panose="020B0604020202020204" pitchFamily="34" charset="0"/>
              </a:rPr>
              <a:t>to</a:t>
            </a:r>
            <a:r>
              <a:rPr lang="tr-TR" sz="1200" dirty="0">
                <a:effectLst/>
                <a:latin typeface="Arial" panose="020B0604020202020204" pitchFamily="34" charset="0"/>
              </a:rPr>
              <a:t> </a:t>
            </a:r>
            <a:r>
              <a:rPr lang="tr-TR" sz="1200" dirty="0" err="1">
                <a:effectLst/>
                <a:latin typeface="Arial" panose="020B0604020202020204" pitchFamily="34" charset="0"/>
              </a:rPr>
              <a:t>the</a:t>
            </a:r>
            <a:r>
              <a:rPr lang="tr-TR" sz="1200" dirty="0">
                <a:effectLst/>
                <a:latin typeface="Arial" panose="020B0604020202020204" pitchFamily="34" charset="0"/>
              </a:rPr>
              <a:t> </a:t>
            </a:r>
            <a:r>
              <a:rPr lang="tr-TR" sz="1200" dirty="0" err="1">
                <a:effectLst/>
                <a:latin typeface="Arial" panose="020B0604020202020204" pitchFamily="34" charset="0"/>
              </a:rPr>
              <a:t>testing</a:t>
            </a:r>
            <a:r>
              <a:rPr lang="tr-TR" sz="1200" dirty="0">
                <a:effectLst/>
                <a:latin typeface="Arial" panose="020B0604020202020204" pitchFamily="34" charset="0"/>
              </a:rPr>
              <a:t>, 2001. </a:t>
            </a:r>
          </a:p>
        </p:txBody>
      </p:sp>
    </p:spTree>
    <p:extLst>
      <p:ext uri="{BB962C8B-B14F-4D97-AF65-F5344CB8AC3E}">
        <p14:creationId xmlns:p14="http://schemas.microsoft.com/office/powerpoint/2010/main" val="32448618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498</Words>
  <Application>Microsoft Office PowerPoint</Application>
  <PresentationFormat>Geniş ekran</PresentationFormat>
  <Paragraphs>45</Paragraphs>
  <Slides>12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Teması</vt:lpstr>
      <vt:lpstr>   Complement Fixation Test </vt:lpstr>
      <vt:lpstr>PowerPoint Sunusu</vt:lpstr>
      <vt:lpstr>What we need to perform the CFT</vt:lpstr>
      <vt:lpstr>PowerPoint Sunusu</vt:lpstr>
      <vt:lpstr>What is Complement?</vt:lpstr>
      <vt:lpstr>Using Purpose</vt:lpstr>
      <vt:lpstr>PowerPoint Sunusu</vt:lpstr>
      <vt:lpstr>Protocol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Complement Fixation Assay</dc:title>
  <dc:creator>Microsoft Office Kullanıcısı</dc:creator>
  <cp:lastModifiedBy>Z</cp:lastModifiedBy>
  <cp:revision>27</cp:revision>
  <dcterms:created xsi:type="dcterms:W3CDTF">2020-04-06T15:52:13Z</dcterms:created>
  <dcterms:modified xsi:type="dcterms:W3CDTF">2020-06-02T07:19:28Z</dcterms:modified>
</cp:coreProperties>
</file>