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Apoptosi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60425"/>
            <a:ext cx="7772400" cy="641350"/>
          </a:xfrm>
        </p:spPr>
        <p:txBody>
          <a:bodyPr/>
          <a:lstStyle/>
          <a:p>
            <a:r>
              <a:rPr lang="tr-TR" sz="3600" b="1">
                <a:latin typeface="Times New Roman" pitchFamily="18" charset="0"/>
              </a:rPr>
              <a:t>Okzaloasetat açığa çıkartanlar: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  <a:latin typeface="Times New Roman" pitchFamily="18" charset="0"/>
              </a:rPr>
              <a:t>Asparagin</a:t>
            </a:r>
            <a:r>
              <a:rPr lang="tr-TR">
                <a:latin typeface="Times New Roman" pitchFamily="18" charset="0"/>
              </a:rPr>
              <a:t>, önce asparaginazla aspartata çevrilir.</a:t>
            </a:r>
          </a:p>
          <a:p>
            <a:r>
              <a:rPr lang="tr-TR">
                <a:solidFill>
                  <a:schemeClr val="tx2"/>
                </a:solidFill>
                <a:latin typeface="Times New Roman" pitchFamily="18" charset="0"/>
              </a:rPr>
              <a:t>Aspartat</a:t>
            </a:r>
            <a:r>
              <a:rPr lang="tr-TR">
                <a:latin typeface="Times New Roman" pitchFamily="18" charset="0"/>
              </a:rPr>
              <a:t>, AST ile okzaloasetat açığa çıkartır. Okzaloasetat, glukoneogenez ve SAS’na katılır.</a:t>
            </a:r>
          </a:p>
          <a:p>
            <a:endParaRPr lang="tr-TR">
              <a:latin typeface="Times New Roman" pitchFamily="18" charset="0"/>
            </a:endParaRPr>
          </a:p>
          <a:p>
            <a:pPr algn="r">
              <a:buFontTx/>
              <a:buNone/>
            </a:pPr>
            <a:endParaRPr lang="tr-TR" sz="1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72400" cy="641350"/>
          </a:xfrm>
        </p:spPr>
        <p:txBody>
          <a:bodyPr/>
          <a:lstStyle/>
          <a:p>
            <a:r>
              <a:rPr lang="tr-TR" sz="3600" b="1">
                <a:latin typeface="Times New Roman" pitchFamily="18" charset="0"/>
                <a:sym typeface="Symbol" pitchFamily="18" charset="2"/>
              </a:rPr>
              <a:t>-ketoglutarat açığa çıkartanlar:</a:t>
            </a:r>
            <a:endParaRPr lang="tr-TR" sz="3600" b="1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96975"/>
            <a:ext cx="7772400" cy="4899025"/>
          </a:xfrm>
        </p:spPr>
        <p:txBody>
          <a:bodyPr>
            <a:normAutofit lnSpcReduction="10000"/>
          </a:bodyPr>
          <a:lstStyle/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Glutamin,</a:t>
            </a:r>
            <a:r>
              <a:rPr lang="tr-TR" sz="2800">
                <a:latin typeface="Times New Roman" pitchFamily="18" charset="0"/>
              </a:rPr>
              <a:t> glutaminazla glutamata çevrilir.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</a:rPr>
              <a:t>Glutamat</a:t>
            </a:r>
            <a:r>
              <a:rPr lang="tr-TR" sz="2800">
                <a:latin typeface="Times New Roman" pitchFamily="18" charset="0"/>
              </a:rPr>
              <a:t>, glutamat dehidrogenazla </a:t>
            </a:r>
          </a:p>
          <a:p>
            <a:pPr>
              <a:buFontTx/>
              <a:buNone/>
            </a:pPr>
            <a:r>
              <a:rPr lang="tr-TR" sz="2800">
                <a:latin typeface="Times New Roman" pitchFamily="18" charset="0"/>
                <a:sym typeface="Symbol" pitchFamily="18" charset="2"/>
              </a:rPr>
              <a:t>    -ketoglutarata çevrilir.</a:t>
            </a:r>
          </a:p>
          <a:p>
            <a:r>
              <a:rPr lang="tr-TR" sz="28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Prolin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, prolin dehidrogenazla glutamat--semialdehide sonra glutamata ve -ketoglutarata çevrilir. P.dehidrogenaz eksikliğinde hiperprolinemi tip I, glutamat--semialdehid dehidrogenaz eksikliğinde Tip II olur. </a:t>
            </a:r>
          </a:p>
          <a:p>
            <a:pPr algn="just"/>
            <a:r>
              <a:rPr lang="tr-TR" sz="28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Arginin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, üre siklusu yoluyla arginaz ile ornitine çevrilir. Ornitin, glutamat üzerinden -ketoglutarata dönüşür.</a:t>
            </a:r>
          </a:p>
          <a:p>
            <a:pPr algn="r">
              <a:buFontTx/>
              <a:buNone/>
            </a:pPr>
            <a:endParaRPr lang="tr-TR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57400"/>
            <a:ext cx="7772400" cy="1554163"/>
          </a:xfrm>
        </p:spPr>
        <p:txBody>
          <a:bodyPr>
            <a:normAutofit fontScale="90000"/>
          </a:bodyPr>
          <a:lstStyle/>
          <a:p>
            <a:pPr algn="just">
              <a:buFontTx/>
              <a:buChar char="•"/>
            </a:pPr>
            <a:r>
              <a:rPr lang="tr-TR" sz="3200">
                <a:latin typeface="Times New Roman" pitchFamily="18" charset="0"/>
              </a:rPr>
              <a:t>Histidin, </a:t>
            </a:r>
            <a:r>
              <a:rPr lang="tr-TR" sz="3200">
                <a:solidFill>
                  <a:schemeClr val="tx1"/>
                </a:solidFill>
                <a:latin typeface="Times New Roman" pitchFamily="18" charset="0"/>
              </a:rPr>
              <a:t>formiminoglutamat ve glutamat üzerinden, folik asit koenzim olarak kullanılarak </a:t>
            </a:r>
            <a:r>
              <a:rPr lang="tr-TR" sz="320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-ketoglutarata çevrilir.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28600"/>
            <a:ext cx="7772400" cy="59277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sz="2800">
                <a:latin typeface="Times New Roman" pitchFamily="18" charset="0"/>
              </a:rPr>
              <a:t>Histidin 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    Ürokanat  </a:t>
            </a:r>
            <a: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  <a:t>(Histidaz)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>Ürokanat   İmidazolon propiyonat  </a:t>
            </a:r>
            <a: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600">
                <a:latin typeface="Times New Roman" pitchFamily="18" charset="0"/>
                <a:sym typeface="Symbol" pitchFamily="18" charset="2"/>
              </a:rPr>
              <a:t>İmidazolon propiyonat   </a:t>
            </a:r>
            <a:r>
              <a:rPr lang="tr-TR" sz="26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Formiminoglutamat </a:t>
            </a: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(Figlu)</a:t>
            </a:r>
            <a:b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>Figlu + Tetrahidrofolat    </a:t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>Glutamat  + Formiminotetrahidrofolat     </a:t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>Glutamat   -ketoglutarat  </a:t>
            </a:r>
            <a: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solidFill>
                  <a:schemeClr val="accent1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</a:br>
            <a:r>
              <a:rPr lang="tr-TR" sz="2800">
                <a:latin typeface="Times New Roman" pitchFamily="18" charset="0"/>
                <a:sym typeface="Symbol" pitchFamily="18" charset="2"/>
              </a:rPr>
              <a:t/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r>
              <a:rPr lang="tr-TR" sz="1800">
                <a:latin typeface="Times New Roman" pitchFamily="18" charset="0"/>
                <a:sym typeface="Symbol" pitchFamily="18" charset="2"/>
              </a:rPr>
              <a:t>           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268413"/>
            <a:ext cx="7772400" cy="4114800"/>
          </a:xfrm>
        </p:spPr>
        <p:txBody>
          <a:bodyPr/>
          <a:lstStyle/>
          <a:p>
            <a:r>
              <a:rPr lang="tr-TR" sz="2800">
                <a:latin typeface="Times New Roman" pitchFamily="18" charset="0"/>
                <a:sym typeface="Symbol" pitchFamily="18" charset="2"/>
              </a:rPr>
              <a:t>Histidaz eksikliğinde</a:t>
            </a: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 HİSTİDİNEMİ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olur.</a:t>
            </a:r>
            <a:br>
              <a:rPr lang="tr-TR" sz="2800">
                <a:latin typeface="Times New Roman" pitchFamily="18" charset="0"/>
                <a:sym typeface="Symbol" pitchFamily="18" charset="2"/>
              </a:rPr>
            </a:b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r>
              <a:rPr lang="tr-TR" sz="2800">
                <a:latin typeface="Times New Roman" pitchFamily="18" charset="0"/>
                <a:sym typeface="Symbol" pitchFamily="18" charset="2"/>
              </a:rPr>
              <a:t>Kanda ve idrarda histidin artar.</a:t>
            </a:r>
          </a:p>
          <a:p>
            <a:r>
              <a:rPr lang="tr-TR" sz="2800">
                <a:latin typeface="Times New Roman" pitchFamily="18" charset="0"/>
                <a:sym typeface="Symbol" pitchFamily="18" charset="2"/>
              </a:rPr>
              <a:t>Yıllarca asemptomatik kalabilir. Zeka geriliği görülebilir. Hiperaktivite, konuşma ve öğrenme bozukluğu, gelişim geriliği vardır.</a:t>
            </a:r>
            <a:r>
              <a:rPr lang="tr-TR">
                <a:sym typeface="Symbol" pitchFamily="18" charset="2"/>
              </a:rPr>
              <a:t> </a:t>
            </a:r>
          </a:p>
          <a:p>
            <a:r>
              <a:rPr lang="tr-TR" sz="2800">
                <a:latin typeface="Times New Roman" pitchFamily="18" charset="0"/>
                <a:sym typeface="Symbol" pitchFamily="18" charset="2"/>
              </a:rPr>
              <a:t>İdrar metabolitleri fenilketonüriye benzer olduğundan demir-3-klorür testinde karışabilir.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641350"/>
          </a:xfrm>
        </p:spPr>
        <p:txBody>
          <a:bodyPr/>
          <a:lstStyle/>
          <a:p>
            <a:r>
              <a:rPr lang="tr-TR" sz="3600" b="1">
                <a:latin typeface="Times New Roman" pitchFamily="18" charset="0"/>
              </a:rPr>
              <a:t>Piruvat açığa çıkartanlar: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838200"/>
            <a:ext cx="7772400" cy="5715000"/>
          </a:xfrm>
        </p:spPr>
        <p:txBody>
          <a:bodyPr/>
          <a:lstStyle/>
          <a:p>
            <a:r>
              <a:rPr lang="tr-TR">
                <a:solidFill>
                  <a:schemeClr val="tx2"/>
                </a:solidFill>
                <a:latin typeface="Times New Roman" pitchFamily="18" charset="0"/>
              </a:rPr>
              <a:t>Alanin</a:t>
            </a:r>
            <a:r>
              <a:rPr lang="tr-TR">
                <a:latin typeface="Times New Roman" pitchFamily="18" charset="0"/>
              </a:rPr>
              <a:t>, </a:t>
            </a:r>
            <a:r>
              <a:rPr lang="tr-TR">
                <a:solidFill>
                  <a:schemeClr val="accent1"/>
                </a:solidFill>
                <a:latin typeface="Times New Roman" pitchFamily="18" charset="0"/>
              </a:rPr>
              <a:t>ALT </a:t>
            </a:r>
            <a:r>
              <a:rPr lang="tr-TR">
                <a:latin typeface="Times New Roman" pitchFamily="18" charset="0"/>
              </a:rPr>
              <a:t>kataliziyle direkt olarak piruvata çevrilerek glukoneogeneze gider.</a:t>
            </a:r>
          </a:p>
          <a:p>
            <a:pPr>
              <a:buFontTx/>
              <a:buNone/>
            </a:pPr>
            <a:endParaRPr lang="tr-TR">
              <a:latin typeface="Times New Roman" pitchFamily="18" charset="0"/>
            </a:endParaRPr>
          </a:p>
          <a:p>
            <a:r>
              <a:rPr lang="tr-TR">
                <a:solidFill>
                  <a:schemeClr val="tx2"/>
                </a:solidFill>
                <a:latin typeface="Times New Roman" pitchFamily="18" charset="0"/>
              </a:rPr>
              <a:t>Serin;</a:t>
            </a:r>
            <a:r>
              <a:rPr lang="tr-TR">
                <a:latin typeface="Times New Roman" pitchFamily="18" charset="0"/>
              </a:rPr>
              <a:t> 1- </a:t>
            </a:r>
            <a:r>
              <a:rPr lang="tr-TR">
                <a:solidFill>
                  <a:schemeClr val="accent1"/>
                </a:solidFill>
                <a:latin typeface="Times New Roman" pitchFamily="18" charset="0"/>
              </a:rPr>
              <a:t>Serin-hidroksimetiltransferaz,</a:t>
            </a:r>
            <a:r>
              <a:rPr lang="tr-TR">
                <a:latin typeface="Times New Roman" pitchFamily="18" charset="0"/>
              </a:rPr>
              <a:t>  </a:t>
            </a:r>
            <a:r>
              <a:rPr lang="tr-TR">
                <a:solidFill>
                  <a:srgbClr val="FF0066"/>
                </a:solidFill>
                <a:latin typeface="Times New Roman" pitchFamily="18" charset="0"/>
              </a:rPr>
              <a:t>folik asit</a:t>
            </a:r>
            <a:r>
              <a:rPr lang="tr-TR">
                <a:latin typeface="Times New Roman" pitchFamily="18" charset="0"/>
              </a:rPr>
              <a:t> ve </a:t>
            </a:r>
            <a:r>
              <a:rPr lang="tr-TR">
                <a:solidFill>
                  <a:srgbClr val="FF0066"/>
                </a:solidFill>
                <a:latin typeface="Times New Roman" pitchFamily="18" charset="0"/>
              </a:rPr>
              <a:t>pridoksal fosfat</a:t>
            </a:r>
            <a:r>
              <a:rPr lang="tr-TR">
                <a:latin typeface="Times New Roman" pitchFamily="18" charset="0"/>
              </a:rPr>
              <a:t> kullanılarak glisine çevrilir.</a:t>
            </a:r>
          </a:p>
          <a:p>
            <a:pPr>
              <a:buFontTx/>
              <a:buNone/>
            </a:pPr>
            <a:r>
              <a:rPr lang="tr-TR">
                <a:latin typeface="Times New Roman" pitchFamily="18" charset="0"/>
              </a:rPr>
              <a:t>              2- Transaminasyonla hidroksipiruvat ve gliserata, 2-fosfogliserat üzerinden piruvata çevrilir.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04813"/>
            <a:ext cx="7772400" cy="5691187"/>
          </a:xfrm>
        </p:spPr>
        <p:txBody>
          <a:bodyPr/>
          <a:lstStyle/>
          <a:p>
            <a:r>
              <a:rPr lang="tr-TR" sz="3500">
                <a:solidFill>
                  <a:schemeClr val="tx2"/>
                </a:solidFill>
                <a:latin typeface="Times New Roman" pitchFamily="18" charset="0"/>
              </a:rPr>
              <a:t>Sistein;</a:t>
            </a:r>
            <a:r>
              <a:rPr lang="tr-TR" sz="3500">
                <a:latin typeface="Times New Roman" pitchFamily="18" charset="0"/>
              </a:rPr>
              <a:t> 1- Önce sistein sülfinat, sonra transaminasyonla sülfinilpiruvat ve piruvata çevrilir.</a:t>
            </a:r>
          </a:p>
          <a:p>
            <a:pPr>
              <a:buFontTx/>
              <a:buNone/>
            </a:pPr>
            <a:r>
              <a:rPr lang="tr-TR" sz="3500">
                <a:latin typeface="Times New Roman" pitchFamily="18" charset="0"/>
              </a:rPr>
              <a:t>                 2- Transaminasyonla merkaptopiruvat </a:t>
            </a:r>
            <a:r>
              <a:rPr lang="tr-TR" sz="3500">
                <a:latin typeface="Times New Roman" pitchFamily="18" charset="0"/>
                <a:sym typeface="Symbol" pitchFamily="18" charset="2"/>
              </a:rPr>
              <a:t> merkaptolaktat  idrarla atılır (İdrarda atılan kükürdün kaynağı). Merkaptopiruvat, piruvata da dönüşebilir.</a:t>
            </a:r>
          </a:p>
          <a:p>
            <a:pPr algn="r">
              <a:buFontTx/>
              <a:buNone/>
            </a:pPr>
            <a:endParaRPr lang="tr-TR" sz="2800">
              <a:solidFill>
                <a:srgbClr val="FF3399"/>
              </a:solidFill>
              <a:latin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endParaRPr lang="tr-TR" sz="280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04813"/>
            <a:ext cx="7772400" cy="5691187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 </a:t>
            </a: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 algn="just">
              <a:lnSpc>
                <a:spcPct val="90000"/>
              </a:lnSpc>
              <a:buFontTx/>
              <a:buNone/>
            </a:pP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SİSTİNÜRİ: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Böbrek tübüllerinde sistin, arginin, lisin ve ornitin geri emilim bozukluğu.</a:t>
            </a: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En sık görülen a.a. taşınma bozukluğu. Sistin çökmesiyle böbrek taşları oluşur. Tedavide idrar alkali yapılır.</a:t>
            </a:r>
          </a:p>
          <a:p>
            <a:pPr>
              <a:lnSpc>
                <a:spcPct val="90000"/>
              </a:lnSpc>
            </a:pPr>
            <a:endParaRPr lang="tr-TR" sz="2800">
              <a:latin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tr-TR" sz="2800">
                <a:solidFill>
                  <a:srgbClr val="FF3399"/>
                </a:solidFill>
                <a:latin typeface="Times New Roman" pitchFamily="18" charset="0"/>
                <a:sym typeface="Symbol" pitchFamily="18" charset="2"/>
              </a:rPr>
              <a:t>SİSTİNOZİS: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Lizozomal sistin depo hastalığı, ender görülür. Biriken sistin kristalleri özellikle böbrek ve gözü etkiler.</a:t>
            </a:r>
            <a:r>
              <a:rPr lang="tr-TR" sz="2800">
                <a:sym typeface="Symbol" pitchFamily="18" charset="2"/>
              </a:rPr>
              <a:t> 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Lizozomlarda biriken sistin, </a:t>
            </a:r>
            <a:r>
              <a:rPr lang="tr-TR" sz="2800">
                <a:latin typeface="Times New Roman" pitchFamily="18" charset="0"/>
                <a:sym typeface="Symbol" pitchFamily="18" charset="2"/>
                <a:hlinkClick r:id="rId2" tooltip="Apoptosis"/>
              </a:rPr>
              <a:t>apoptozis</a:t>
            </a:r>
            <a:r>
              <a:rPr lang="tr-TR" sz="2800">
                <a:latin typeface="Times New Roman" pitchFamily="18" charset="0"/>
                <a:sym typeface="Symbol" pitchFamily="18" charset="2"/>
              </a:rPr>
              <a:t> ile böbrek epitel hücrelerinde kayba ve böbrek yetmezliğine neden olur. Tedavide sisteamin ve sodyum sitrat verilir.</a:t>
            </a:r>
          </a:p>
          <a:p>
            <a:pPr>
              <a:lnSpc>
                <a:spcPct val="90000"/>
              </a:lnSpc>
            </a:pPr>
            <a:endParaRPr lang="tr-TR" sz="2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280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Metro</vt:lpstr>
      <vt:lpstr>Okzaloasetat açığa çıkartanlar:</vt:lpstr>
      <vt:lpstr>-ketoglutarat açığa çıkartanlar:</vt:lpstr>
      <vt:lpstr>Histidin, formiminoglutamat ve glutamat üzerinden, folik asit koenzim olarak kullanılarak -ketoglutarata çevrilir.</vt:lpstr>
      <vt:lpstr>Histidin      Ürokanat  (Histidaz)  Ürokanat   İmidazolon propiyonat    İmidazolon propiyonat   Formiminoglutamat (Figlu)  Figlu + Tetrahidrofolat     Glutamat  + Formiminotetrahidrofolat       Glutamat   -ketoglutarat                                                                                                                   </vt:lpstr>
      <vt:lpstr>Slayt 5</vt:lpstr>
      <vt:lpstr>Piruvat açığa çıkartanlar: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Okzaloasetat açığa çıkartanlar:</dc:title>
  <dc:creator>ELGÜN</dc:creator>
  <cp:lastModifiedBy>user</cp:lastModifiedBy>
  <cp:revision>1</cp:revision>
  <dcterms:created xsi:type="dcterms:W3CDTF">2017-09-22T08:49:21Z</dcterms:created>
  <dcterms:modified xsi:type="dcterms:W3CDTF">2017-09-22T08:49:50Z</dcterms:modified>
</cp:coreProperties>
</file>