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48FA7-E6BB-4CDB-B5E5-119BFC5CCBCA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C7AFD-88B4-4084-8CEC-FCBFEEEA96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2409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48FA7-E6BB-4CDB-B5E5-119BFC5CCBCA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C7AFD-88B4-4084-8CEC-FCBFEEEA96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8775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48FA7-E6BB-4CDB-B5E5-119BFC5CCBCA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C7AFD-88B4-4084-8CEC-FCBFEEEA96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7364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48FA7-E6BB-4CDB-B5E5-119BFC5CCBCA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C7AFD-88B4-4084-8CEC-FCBFEEEA96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1253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48FA7-E6BB-4CDB-B5E5-119BFC5CCBCA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C7AFD-88B4-4084-8CEC-FCBFEEEA96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6128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48FA7-E6BB-4CDB-B5E5-119BFC5CCBCA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C7AFD-88B4-4084-8CEC-FCBFEEEA96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606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48FA7-E6BB-4CDB-B5E5-119BFC5CCBCA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C7AFD-88B4-4084-8CEC-FCBFEEEA96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6134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48FA7-E6BB-4CDB-B5E5-119BFC5CCBCA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C7AFD-88B4-4084-8CEC-FCBFEEEA96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2956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48FA7-E6BB-4CDB-B5E5-119BFC5CCBCA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C7AFD-88B4-4084-8CEC-FCBFEEEA96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5131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48FA7-E6BB-4CDB-B5E5-119BFC5CCBCA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C7AFD-88B4-4084-8CEC-FCBFEEEA96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8988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48FA7-E6BB-4CDB-B5E5-119BFC5CCBCA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C7AFD-88B4-4084-8CEC-FCBFEEEA96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4033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748FA7-E6BB-4CDB-B5E5-119BFC5CCBCA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FC7AFD-88B4-4084-8CEC-FCBFEEEA96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2582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Madde Karakteristik Eğrisi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9. Hafta</a:t>
            </a:r>
          </a:p>
          <a:p>
            <a:r>
              <a:rPr lang="tr-TR" dirty="0" smtClean="0"/>
              <a:t>Madde Bilgi Fonksiyonu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537258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/>
              <a:t>*Düşük ayırt edicilik gücüne sahip bir madde istatistiksel olarak neredeyse işe yaramazdır.</a:t>
            </a:r>
          </a:p>
          <a:p>
            <a:pPr marL="0" indent="0" algn="just">
              <a:buNone/>
            </a:pPr>
            <a:r>
              <a:rPr lang="tr-TR" dirty="0"/>
              <a:t>*En fazla ayırt edici maddeler bile yetenek ölçeği üzerindeki bazı yetenek düzeylerinde, daha az ayırt </a:t>
            </a:r>
            <a:r>
              <a:rPr lang="tr-TR" dirty="0" err="1" smtClean="0"/>
              <a:t>edicil</a:t>
            </a:r>
            <a:r>
              <a:rPr lang="tr-TR" dirty="0" smtClean="0"/>
              <a:t> </a:t>
            </a:r>
            <a:r>
              <a:rPr lang="tr-TR" dirty="0"/>
              <a:t>maddelerden </a:t>
            </a:r>
            <a:r>
              <a:rPr lang="tr-TR" dirty="0" smtClean="0"/>
              <a:t>az </a:t>
            </a:r>
            <a:r>
              <a:rPr lang="tr-TR" dirty="0"/>
              <a:t>bilgi verebilir ya da hiç bilgi vermeyebilir. Burada hangi maddenin seçileceği testi geliştiren bireyin testi geliştirme amacı ile ilgilidir.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N. T. Özyeter- ÖDE 6008 Madde Tepki Kuramı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3450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Baker, B. F. &amp; Kim, S. (2017). </a:t>
            </a:r>
            <a:r>
              <a:rPr lang="tr-TR" i="1" dirty="0" err="1" smtClean="0"/>
              <a:t>The</a:t>
            </a:r>
            <a:r>
              <a:rPr lang="tr-TR" i="1" dirty="0" smtClean="0"/>
              <a:t> Basics of </a:t>
            </a:r>
            <a:r>
              <a:rPr lang="tr-TR" i="1" dirty="0" err="1" smtClean="0"/>
              <a:t>Item</a:t>
            </a:r>
            <a:r>
              <a:rPr lang="tr-TR" i="1" dirty="0" smtClean="0"/>
              <a:t> </a:t>
            </a:r>
            <a:r>
              <a:rPr lang="tr-TR" i="1" dirty="0" err="1" smtClean="0"/>
              <a:t>Response</a:t>
            </a:r>
            <a:r>
              <a:rPr lang="tr-TR" i="1" dirty="0" smtClean="0"/>
              <a:t> </a:t>
            </a:r>
            <a:r>
              <a:rPr lang="tr-TR" i="1" dirty="0" err="1" smtClean="0"/>
              <a:t>Theory</a:t>
            </a:r>
            <a:r>
              <a:rPr lang="tr-TR" i="1" dirty="0" smtClean="0"/>
              <a:t> Using R</a:t>
            </a:r>
            <a:r>
              <a:rPr lang="tr-TR" dirty="0" smtClean="0"/>
              <a:t>. </a:t>
            </a:r>
            <a:r>
              <a:rPr lang="tr-TR" dirty="0" err="1" smtClean="0"/>
              <a:t>Switzerland</a:t>
            </a:r>
            <a:r>
              <a:rPr lang="tr-TR" dirty="0" smtClean="0"/>
              <a:t>: </a:t>
            </a:r>
            <a:r>
              <a:rPr lang="tr-TR" dirty="0" err="1" smtClean="0"/>
              <a:t>Springer</a:t>
            </a:r>
            <a:r>
              <a:rPr lang="tr-TR" dirty="0" smtClean="0"/>
              <a:t> International.</a:t>
            </a:r>
          </a:p>
          <a:p>
            <a:r>
              <a:rPr lang="tr-TR" dirty="0" smtClean="0"/>
              <a:t>Baker, B. F. (2016). </a:t>
            </a:r>
            <a:r>
              <a:rPr lang="tr-TR" i="1" dirty="0" smtClean="0"/>
              <a:t>Madde Tepki Kuramının Temelleri</a:t>
            </a:r>
            <a:r>
              <a:rPr lang="tr-TR" dirty="0" smtClean="0"/>
              <a:t> (çev. Neşe Güler). Ankara: </a:t>
            </a:r>
            <a:r>
              <a:rPr lang="tr-TR" dirty="0" err="1" smtClean="0"/>
              <a:t>Pegem</a:t>
            </a:r>
            <a:r>
              <a:rPr lang="tr-TR" dirty="0" smtClean="0"/>
              <a:t> Akademi</a:t>
            </a:r>
          </a:p>
          <a:p>
            <a:r>
              <a:rPr lang="tr-TR" dirty="0" err="1" smtClean="0"/>
              <a:t>Hambleton</a:t>
            </a:r>
            <a:r>
              <a:rPr lang="tr-TR" dirty="0" smtClean="0"/>
              <a:t>, R. K., </a:t>
            </a:r>
            <a:r>
              <a:rPr lang="tr-TR" dirty="0" err="1" smtClean="0"/>
              <a:t>Swaminathan</a:t>
            </a:r>
            <a:r>
              <a:rPr lang="tr-TR" dirty="0" smtClean="0"/>
              <a:t>, H. &amp; </a:t>
            </a:r>
            <a:r>
              <a:rPr lang="tr-TR" dirty="0" err="1" smtClean="0"/>
              <a:t>Rogers</a:t>
            </a:r>
            <a:r>
              <a:rPr lang="tr-TR" dirty="0" smtClean="0"/>
              <a:t>, H. J. (1991). </a:t>
            </a:r>
            <a:r>
              <a:rPr lang="tr-TR" i="1" dirty="0" smtClean="0"/>
              <a:t>Fundamentals of </a:t>
            </a:r>
            <a:r>
              <a:rPr lang="tr-TR" i="1" dirty="0" err="1" smtClean="0"/>
              <a:t>Item</a:t>
            </a:r>
            <a:r>
              <a:rPr lang="tr-TR" i="1" dirty="0" smtClean="0"/>
              <a:t> </a:t>
            </a:r>
            <a:r>
              <a:rPr lang="tr-TR" i="1" dirty="0" err="1" smtClean="0"/>
              <a:t>Response</a:t>
            </a:r>
            <a:r>
              <a:rPr lang="tr-TR" i="1" dirty="0" smtClean="0"/>
              <a:t> </a:t>
            </a:r>
            <a:r>
              <a:rPr lang="tr-TR" i="1" dirty="0" err="1" smtClean="0"/>
              <a:t>Theory</a:t>
            </a:r>
            <a:r>
              <a:rPr lang="tr-TR" i="1" dirty="0" smtClean="0"/>
              <a:t>.</a:t>
            </a:r>
            <a:r>
              <a:rPr lang="tr-TR" dirty="0" smtClean="0"/>
              <a:t> USA: </a:t>
            </a:r>
            <a:r>
              <a:rPr lang="tr-TR" dirty="0" err="1" smtClean="0"/>
              <a:t>Sage</a:t>
            </a:r>
            <a:r>
              <a:rPr lang="tr-TR" dirty="0" smtClean="0"/>
              <a:t> </a:t>
            </a:r>
            <a:r>
              <a:rPr lang="tr-TR" dirty="0" err="1" smtClean="0"/>
              <a:t>Publication</a:t>
            </a:r>
            <a:endParaRPr lang="tr-TR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40353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ctr" rtl="0">
              <a:lnSpc>
                <a:spcPct val="90000"/>
              </a:lnSpc>
              <a:spcBef>
                <a:spcPct val="0"/>
              </a:spcBef>
            </a:pP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Bilgi Fonksiyonu</a:t>
            </a:r>
            <a:r>
              <a:rPr lang="tr-TR" sz="1800" b="1" dirty="0"/>
              <a:t/>
            </a:r>
            <a:br>
              <a:rPr lang="tr-TR" sz="1800" b="1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Bilgi fonksiyonları maddeler ve testin tanımlanması, maddelerin seçilmesi ve hangi testin kullanılacağına karar verilmesi süreçlerinde, testlerin karşılaştırılarak karar verilmesine yardımcı olur. Bu yöntem madde bilgi fonksiyonlarının hesaplanmasını içerir. </a:t>
            </a:r>
            <a:endParaRPr lang="tr-TR" dirty="0" smtClean="0"/>
          </a:p>
          <a:p>
            <a:pPr marL="0" indent="0" algn="just">
              <a:buNone/>
            </a:pPr>
            <a:endParaRPr lang="tr-TR" dirty="0"/>
          </a:p>
          <a:p>
            <a:pPr algn="just"/>
            <a:r>
              <a:rPr lang="tr-TR" dirty="0" err="1"/>
              <a:t>MTK’ya</a:t>
            </a:r>
            <a:r>
              <a:rPr lang="tr-TR" dirty="0"/>
              <a:t> göre her bir madde bir örtük değişkeni ölçer. Bu duruma bağlı olarak her bir maddeye ilişkin yetenek ölçeği boyunca bilgi hesaplanmaktadır. </a:t>
            </a:r>
            <a:r>
              <a:rPr lang="tr-TR" dirty="0" err="1" smtClean="0"/>
              <a:t>Örn</a:t>
            </a:r>
            <a:r>
              <a:rPr lang="tr-TR" dirty="0" smtClean="0"/>
              <a:t>; </a:t>
            </a:r>
            <a:r>
              <a:rPr lang="tr-TR" dirty="0" err="1"/>
              <a:t>I</a:t>
            </a:r>
            <a:r>
              <a:rPr lang="tr-TR" baseline="-25000" dirty="0" err="1"/>
              <a:t>j</a:t>
            </a:r>
            <a:r>
              <a:rPr lang="tr-TR" dirty="0"/>
              <a:t>(</a:t>
            </a:r>
            <a:r>
              <a:rPr lang="tr-TR" dirty="0" err="1"/>
              <a:t>theta</a:t>
            </a:r>
            <a:r>
              <a:rPr lang="tr-TR" dirty="0"/>
              <a:t>) j maddesinin bilgisidir (Baker ve Kim, 2017, 91). Yalnızca tek bir madde olduğunda fonksiyon oldukça az bilgi verir.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N. T. Özyeter- ÖDE 6008 Madde Tepki Kuramı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437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46909" y="554183"/>
            <a:ext cx="9424139" cy="5541124"/>
          </a:xfrm>
          <a:prstGeom prst="rect">
            <a:avLst/>
          </a:prstGeom>
        </p:spPr>
      </p:pic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N. T. Özyeter- ÖDE 6008 Madde Tepki Kuramı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4754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/>
              <a:t>Madde bilgi fonksiyonu, test geliştirme sürecinde maddelerin, yetenek düzeylerini kestirmede ne kadar katkı sunduklarını ortaya koyarak önemli bir rol oynar (</a:t>
            </a:r>
            <a:r>
              <a:rPr lang="tr-TR" dirty="0" err="1"/>
              <a:t>Hambleton</a:t>
            </a:r>
            <a:r>
              <a:rPr lang="tr-TR" dirty="0"/>
              <a:t>, </a:t>
            </a:r>
            <a:r>
              <a:rPr lang="tr-TR" dirty="0" err="1"/>
              <a:t>Swaminathan</a:t>
            </a:r>
            <a:r>
              <a:rPr lang="tr-TR" dirty="0"/>
              <a:t> ve </a:t>
            </a:r>
            <a:r>
              <a:rPr lang="tr-TR" dirty="0" err="1"/>
              <a:t>Rogers</a:t>
            </a:r>
            <a:r>
              <a:rPr lang="tr-TR" dirty="0"/>
              <a:t>, 1991). </a:t>
            </a:r>
            <a:endParaRPr lang="tr-TR" dirty="0" smtClean="0"/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N. T. Özyeter- ÖDE 6008 Madde Tepki Kuramı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5285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/>
              <a:t>Eğer bir maddenin şans ile yanıtlaması en az düzeyde ise, c parametresi 0dır. Bu durumda da </a:t>
            </a:r>
            <a:r>
              <a:rPr lang="tr-TR" dirty="0" err="1"/>
              <a:t>θ</a:t>
            </a:r>
            <a:r>
              <a:rPr lang="tr-TR" baseline="-25000" dirty="0" err="1"/>
              <a:t>max</a:t>
            </a:r>
            <a:r>
              <a:rPr lang="tr-TR" dirty="0"/>
              <a:t>=</a:t>
            </a:r>
            <a:r>
              <a:rPr lang="tr-TR" dirty="0" err="1"/>
              <a:t>b</a:t>
            </a:r>
            <a:r>
              <a:rPr lang="tr-TR" baseline="-25000" dirty="0" err="1"/>
              <a:t>i</a:t>
            </a:r>
            <a:r>
              <a:rPr lang="tr-TR" dirty="0"/>
              <a:t> olur. Genel olarak da eğer c &gt;0 ise, ilgili madde en çok bilgiyi güçlük parametresine denk gelen değerin biraz üzerinde verir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N. T. Özyeter- ÖDE 6008 Madde Tepki Kuramı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6641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N. T. Özyeter- ÖDE 6008 Madde Tepki Kuramı</a:t>
            </a:r>
            <a:endParaRPr lang="tr-TR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7964" y="789709"/>
            <a:ext cx="8257309" cy="506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2347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İçerik Yer Tutucusu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65564" y="1022299"/>
            <a:ext cx="8021781" cy="4602646"/>
          </a:xfrm>
          <a:prstGeom prst="rect">
            <a:avLst/>
          </a:prstGeom>
        </p:spPr>
      </p:pic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N. T. Özyeter- ÖDE 6008 Madde Tepki Kuramı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5095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İçerik Yer Tutucusu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40873" y="777009"/>
            <a:ext cx="8548253" cy="4792518"/>
          </a:xfrm>
          <a:prstGeom prst="rect">
            <a:avLst/>
          </a:prstGeom>
        </p:spPr>
      </p:pic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N. T. Özyeter- ÖDE 6008 Madde Tepki Kuramı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3083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/>
              <a:t>Özetle, madde bilgi fonksiyonlarında; </a:t>
            </a:r>
          </a:p>
          <a:p>
            <a:pPr marL="0" indent="0" algn="just">
              <a:buNone/>
            </a:pPr>
            <a:r>
              <a:rPr lang="tr-TR" dirty="0"/>
              <a:t>*Madde tarafından sağlanan maksimum bilgi madde güçlük düzeyine karşılık gelir (eğer c=0 ise). C&gt;0 ise, güçlük düzeyinin biraz üzerindedir. </a:t>
            </a:r>
          </a:p>
          <a:p>
            <a:pPr marL="0" indent="0" algn="just">
              <a:buNone/>
            </a:pPr>
            <a:r>
              <a:rPr lang="tr-TR" dirty="0"/>
              <a:t>*a parametresi yetenek düzeyinin değerlendirilmesi için gerekli olan bilgiyi etkiler.</a:t>
            </a:r>
          </a:p>
          <a:p>
            <a:pPr marL="0" indent="0" algn="just">
              <a:buNone/>
            </a:pPr>
            <a:r>
              <a:rPr lang="tr-TR" dirty="0"/>
              <a:t>*Diğer parametreler eşit ancak c parametresi farklı olduğunda, yeteneğin değerlendirilmesinde c’si büyük olan madde daha az kullanışlıdır</a:t>
            </a:r>
            <a:r>
              <a:rPr lang="tr-TR" dirty="0" smtClean="0"/>
              <a:t>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N. T. Özyeter- ÖDE 6008 Madde Tepki Kuramı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5136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459</Words>
  <Application>Microsoft Office PowerPoint</Application>
  <PresentationFormat>Geniş ekran</PresentationFormat>
  <Paragraphs>29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Teması</vt:lpstr>
      <vt:lpstr>Madde Karakteristik Eğrisi</vt:lpstr>
      <vt:lpstr>Madde Bilgi Fonksiyonu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Madde Karakteristik Eğrisi</dc:title>
  <dc:creator>neslihan tuğçe şimşek</dc:creator>
  <cp:lastModifiedBy>neslihan tuğçe şimşek</cp:lastModifiedBy>
  <cp:revision>2</cp:revision>
  <dcterms:created xsi:type="dcterms:W3CDTF">2018-10-04T07:27:37Z</dcterms:created>
  <dcterms:modified xsi:type="dcterms:W3CDTF">2018-10-04T07:32:18Z</dcterms:modified>
</cp:coreProperties>
</file>