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4" r:id="rId6"/>
    <p:sldId id="270" r:id="rId7"/>
    <p:sldId id="268" r:id="rId8"/>
    <p:sldId id="327" r:id="rId9"/>
    <p:sldId id="330" r:id="rId10"/>
    <p:sldId id="272" r:id="rId11"/>
    <p:sldId id="275" r:id="rId12"/>
    <p:sldId id="276" r:id="rId13"/>
    <p:sldId id="279" r:id="rId14"/>
    <p:sldId id="266" r:id="rId15"/>
    <p:sldId id="332" r:id="rId16"/>
    <p:sldId id="336" r:id="rId17"/>
    <p:sldId id="342" r:id="rId18"/>
    <p:sldId id="283" r:id="rId19"/>
    <p:sldId id="287" r:id="rId20"/>
    <p:sldId id="299" r:id="rId21"/>
    <p:sldId id="300" r:id="rId22"/>
    <p:sldId id="304"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05" autoAdjust="0"/>
  </p:normalViewPr>
  <p:slideViewPr>
    <p:cSldViewPr>
      <p:cViewPr varScale="1">
        <p:scale>
          <a:sx n="84" d="100"/>
          <a:sy n="84" d="100"/>
        </p:scale>
        <p:origin x="15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BBE439-18FF-410E-BB6F-BBB75DD47814}"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50000">
              <a:schemeClr val="accent3">
                <a:lumMod val="60000"/>
                <a:lumOff val="40000"/>
              </a:schemeClr>
            </a:gs>
            <a:gs pos="100000">
              <a:schemeClr val="accent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BE439-18FF-410E-BB6F-BBB75DD47814}"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0E0D5-1FF8-4C10-A289-BDF06D2351E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57224" y="714356"/>
            <a:ext cx="7772400" cy="3143272"/>
          </a:xfrm>
        </p:spPr>
        <p:txBody>
          <a:bodyPr>
            <a:normAutofit/>
          </a:bodyPr>
          <a:lstStyle/>
          <a:p>
            <a:r>
              <a:rPr lang="tr-TR" sz="3200" b="1" dirty="0" smtClean="0">
                <a:latin typeface="Times New Roman" pitchFamily="18" charset="0"/>
                <a:cs typeface="Times New Roman" pitchFamily="18" charset="0"/>
              </a:rPr>
              <a:t>ÇOCUKLARDA DUYGUSAL GELİŞİMLE İLGİLİ PROBLEMLER VE YOL AÇTIĞI DAVRANIŞ BOZUKLUKLARI</a:t>
            </a:r>
            <a:endParaRPr lang="tr-TR" sz="32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5686436" cy="1143000"/>
          </a:xfrm>
        </p:spPr>
        <p:txBody>
          <a:bodyPr>
            <a:normAutofit fontScale="90000"/>
          </a:bodyPr>
          <a:lstStyle/>
          <a:p>
            <a:r>
              <a:rPr lang="tr-TR" b="1" dirty="0" smtClean="0"/>
              <a:t>Alışkanlık ve Eğitim Problemleri</a:t>
            </a:r>
            <a:endParaRPr lang="tr-TR" b="1" dirty="0"/>
          </a:p>
        </p:txBody>
      </p:sp>
      <p:sp>
        <p:nvSpPr>
          <p:cNvPr id="3" name="2 İçerik Yer Tutucusu"/>
          <p:cNvSpPr>
            <a:spLocks noGrp="1"/>
          </p:cNvSpPr>
          <p:nvPr>
            <p:ph idx="1"/>
          </p:nvPr>
        </p:nvSpPr>
        <p:spPr>
          <a:xfrm>
            <a:off x="500034" y="1643050"/>
            <a:ext cx="8229600" cy="4525963"/>
          </a:xfrm>
        </p:spPr>
        <p:txBody>
          <a:bodyPr>
            <a:normAutofit fontScale="92500" lnSpcReduction="20000"/>
          </a:bodyPr>
          <a:lstStyle/>
          <a:p>
            <a:pPr>
              <a:buNone/>
            </a:pPr>
            <a:r>
              <a:rPr lang="tr-TR" b="1" dirty="0" smtClean="0"/>
              <a:t>     </a:t>
            </a:r>
            <a:r>
              <a:rPr lang="tr-TR" sz="4300" b="1" dirty="0" smtClean="0"/>
              <a:t>Tikler</a:t>
            </a:r>
          </a:p>
          <a:p>
            <a:pPr>
              <a:buNone/>
            </a:pPr>
            <a:r>
              <a:rPr lang="tr-TR" dirty="0" smtClean="0"/>
              <a:t>    Hareket yapabilen motor ya da yarı hareketli vokal kasların istemsiz ve kontrolsüz olarak kasılmaları sonucu görülen ani aralıklı tekrarlayan ritmik olmayan istek dışı davranışlardır.</a:t>
            </a:r>
          </a:p>
          <a:p>
            <a:pPr>
              <a:buNone/>
            </a:pPr>
            <a:r>
              <a:rPr lang="tr-TR" dirty="0" smtClean="0"/>
              <a:t>    </a:t>
            </a:r>
            <a:r>
              <a:rPr lang="tr-TR" b="1" dirty="0" smtClean="0"/>
              <a:t>Motor Tikler:</a:t>
            </a:r>
          </a:p>
          <a:p>
            <a:pPr>
              <a:buNone/>
            </a:pPr>
            <a:r>
              <a:rPr lang="tr-TR" dirty="0" smtClean="0"/>
              <a:t>    Göz kırpma,baş sallama,omuz sallama gibi tikler.Birkaçı  birden de görülebilir.</a:t>
            </a:r>
          </a:p>
          <a:p>
            <a:pPr>
              <a:buNone/>
            </a:pPr>
            <a:r>
              <a:rPr lang="tr-TR" dirty="0" smtClean="0"/>
              <a:t>    Vokal Tikler:Boğaz temizleme,karmaşık sesler çıkartma ya da çeşitli konuşma bozuklukları.</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857232"/>
            <a:ext cx="8229600" cy="4525963"/>
          </a:xfrm>
        </p:spPr>
        <p:txBody>
          <a:bodyPr>
            <a:normAutofit fontScale="77500" lnSpcReduction="20000"/>
          </a:bodyPr>
          <a:lstStyle/>
          <a:p>
            <a:pPr>
              <a:buNone/>
            </a:pPr>
            <a:r>
              <a:rPr lang="tr-TR" b="1" dirty="0" smtClean="0"/>
              <a:t>     </a:t>
            </a:r>
            <a:r>
              <a:rPr lang="tr-TR" sz="5200" b="1" dirty="0" smtClean="0"/>
              <a:t>Tırnak Yeme</a:t>
            </a:r>
            <a:endParaRPr lang="tr-TR" sz="5200" dirty="0" smtClean="0"/>
          </a:p>
          <a:p>
            <a:pPr>
              <a:buNone/>
            </a:pPr>
            <a:r>
              <a:rPr lang="tr-TR" dirty="0" smtClean="0"/>
              <a:t>     Tırnak yeme davranışı, 4-5 yaşlarından itibaren görülmeye başlar. Nadiren daha küçük yaşlarda da görülebilir. Okul çağında tırnak yeme en yoğun şekilde görülür.</a:t>
            </a:r>
          </a:p>
          <a:p>
            <a:pPr>
              <a:buNone/>
            </a:pPr>
            <a:r>
              <a:rPr lang="tr-TR" dirty="0" smtClean="0"/>
              <a:t>    Tırnak yiyen çocuklar, genellikle güvensiz, ruhsal sıkıntılarını ve gerilim duygularını dışa vurmayan veya saldırganlık dürtülerini davranışa dönüştürmeyen çocuklardır.</a:t>
            </a:r>
          </a:p>
          <a:p>
            <a:pPr>
              <a:buNone/>
            </a:pPr>
            <a:r>
              <a:rPr lang="tr-TR" dirty="0" smtClean="0"/>
              <a:t>    Tırnak yeme alışkanlığı olan bir çocuk, baskılı, otoriter, sık sık azarladığı, eleştirildiği, sevgi ve ilginin yetersiz olduğu, sıkıntı ve gerginlik dolu bir ailede büyümüş olabilir. </a:t>
            </a:r>
          </a:p>
          <a:p>
            <a:pPr>
              <a:buNone/>
            </a:pPr>
            <a:r>
              <a:rPr lang="tr-TR" dirty="0" smtClean="0"/>
              <a:t>     Anne-baba çocuk arasında sağlıklı iletişim kurulmadığı takdirde çocuk tırnak yeme davranışına başvuracaktır.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normAutofit fontScale="70000" lnSpcReduction="20000"/>
          </a:bodyPr>
          <a:lstStyle/>
          <a:p>
            <a:pPr>
              <a:buNone/>
            </a:pPr>
            <a:r>
              <a:rPr lang="tr-TR" b="1" dirty="0" smtClean="0"/>
              <a:t>      </a:t>
            </a:r>
            <a:r>
              <a:rPr lang="tr-TR" sz="5700" b="1" dirty="0" smtClean="0"/>
              <a:t>Parmak Emme</a:t>
            </a:r>
            <a:endParaRPr lang="tr-TR" sz="5700" dirty="0" smtClean="0"/>
          </a:p>
          <a:p>
            <a:pPr>
              <a:buNone/>
            </a:pPr>
            <a:r>
              <a:rPr lang="tr-TR" dirty="0" smtClean="0"/>
              <a:t>      Bebekler anne karnından başlayarak parmak emme davranışını gösterirler. Yeni doğan bebekler genellikle bir yaşına kadar başparmaklarını emer ve bundan büyük bir haz duyarlar.</a:t>
            </a:r>
          </a:p>
          <a:p>
            <a:pPr>
              <a:buNone/>
            </a:pPr>
            <a:r>
              <a:rPr lang="tr-TR" dirty="0" smtClean="0"/>
              <a:t>     Çünkü bu dönem oral dönem yani ağızdan zevk alma dönemidir.</a:t>
            </a:r>
          </a:p>
          <a:p>
            <a:pPr>
              <a:buNone/>
            </a:pPr>
            <a:r>
              <a:rPr lang="tr-TR" dirty="0" smtClean="0"/>
              <a:t>     Bebekler parmak emmeyi zamanla geliştirerek, ayak parmaklarını, oyuncaklarını, battaniyesini, eşyaları sık sık ağızlarına götürmeye başlarlar. Bu davranışlarının nedeni çevreyi tanıma ve keşfetme ihtiyacı olarak kabul edilir.</a:t>
            </a:r>
          </a:p>
          <a:p>
            <a:pPr>
              <a:buNone/>
            </a:pPr>
            <a:r>
              <a:rPr lang="tr-TR" dirty="0" smtClean="0"/>
              <a:t>     Parmak emme alışkanlığı yaşla beraber giderek azalır. Kimi çocuklarda 3-4 yaşında, kimilerinde ise ilkokula başlayıncaya kadar devam eder.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642918"/>
            <a:ext cx="8358246" cy="4525963"/>
          </a:xfrm>
        </p:spPr>
        <p:txBody>
          <a:bodyPr>
            <a:noAutofit/>
          </a:bodyPr>
          <a:lstStyle/>
          <a:p>
            <a:pPr>
              <a:buNone/>
            </a:pPr>
            <a:r>
              <a:rPr lang="tr-TR" sz="3600" b="1" dirty="0" smtClean="0"/>
              <a:t>Çocuklarda Görülen Davranış Bozuklukları:</a:t>
            </a:r>
          </a:p>
          <a:p>
            <a:pPr>
              <a:buNone/>
            </a:pPr>
            <a:r>
              <a:rPr lang="tr-TR" sz="3600" b="1" dirty="0" smtClean="0"/>
              <a:t>  Yalancılık</a:t>
            </a:r>
            <a:endParaRPr lang="tr-TR" sz="3600" dirty="0" smtClean="0"/>
          </a:p>
          <a:p>
            <a:pPr>
              <a:buNone/>
            </a:pPr>
            <a:r>
              <a:rPr lang="tr-TR" sz="2800" dirty="0" smtClean="0"/>
              <a:t>     Yalan, insanların doğru olmadığını bildiği bir şeyi, aldatmak, örtbas etmek amacıyla söylemesidir. Yalan söylemek toplum tarafından ayıplanan bir davranıştır.</a:t>
            </a:r>
          </a:p>
          <a:p>
            <a:pPr>
              <a:buNone/>
            </a:pPr>
            <a:r>
              <a:rPr lang="tr-TR" sz="2800" dirty="0" smtClean="0"/>
              <a:t>     Altı yaşından küçük çocuklar, gerçekle hayali birbirinden ayırt edemedikleri için bu yaşa kadar söylenen yalanlar davranış bozukluğu olarak düşünülmez.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857232"/>
            <a:ext cx="8229600" cy="1143000"/>
          </a:xfrm>
        </p:spPr>
        <p:txBody>
          <a:bodyPr>
            <a:normAutofit fontScale="90000"/>
          </a:bodyPr>
          <a:lstStyle/>
          <a:p>
            <a:r>
              <a:rPr lang="tr-TR" b="1" dirty="0" smtClean="0"/>
              <a:t>Saldırganlık</a:t>
            </a:r>
            <a:br>
              <a:rPr lang="tr-TR" b="1" dirty="0" smtClean="0"/>
            </a:br>
            <a:endParaRPr lang="tr-TR" b="1" dirty="0"/>
          </a:p>
        </p:txBody>
      </p:sp>
      <p:sp>
        <p:nvSpPr>
          <p:cNvPr id="3" name="2 İçerik Yer Tutucusu"/>
          <p:cNvSpPr>
            <a:spLocks noGrp="1"/>
          </p:cNvSpPr>
          <p:nvPr>
            <p:ph idx="1"/>
          </p:nvPr>
        </p:nvSpPr>
        <p:spPr>
          <a:xfrm>
            <a:off x="428596" y="1643050"/>
            <a:ext cx="8229600" cy="4525963"/>
          </a:xfrm>
        </p:spPr>
        <p:txBody>
          <a:bodyPr/>
          <a:lstStyle/>
          <a:p>
            <a:pPr>
              <a:buNone/>
            </a:pPr>
            <a:r>
              <a:rPr lang="tr-TR" dirty="0" smtClean="0"/>
              <a:t>    Düşmanlık duygularını içeren bir davranıştır.Saldırgan davranışlar açığa vurulur.Birey,karşıt kişilere rağmen kendi fikirlerini kabul ettirme eğilimindedir.Herhangi bir grup veya toplumda üstünlük elde etme eğilimi vardır.Bu davranışlar alışkanlık haline gelmeden düzeltilebilir: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14290"/>
            <a:ext cx="8715436" cy="6429420"/>
          </a:xfrm>
        </p:spPr>
        <p:txBody>
          <a:bodyPr>
            <a:noAutofit/>
          </a:bodyPr>
          <a:lstStyle/>
          <a:p>
            <a:pPr>
              <a:buNone/>
            </a:pPr>
            <a:r>
              <a:rPr lang="tr-TR" sz="2400" b="1" dirty="0" smtClean="0"/>
              <a:t>            </a:t>
            </a:r>
            <a:r>
              <a:rPr lang="tr-TR" sz="4000" b="1" dirty="0" smtClean="0"/>
              <a:t>KÜFÜR</a:t>
            </a:r>
            <a:endParaRPr lang="tr-TR" sz="4000" dirty="0" smtClean="0"/>
          </a:p>
          <a:p>
            <a:pPr>
              <a:buNone/>
            </a:pPr>
            <a:r>
              <a:rPr lang="tr-TR" sz="2400" b="1" dirty="0" smtClean="0"/>
              <a:t> </a:t>
            </a:r>
            <a:r>
              <a:rPr lang="tr-TR" sz="2400" dirty="0" smtClean="0"/>
              <a:t>        İnsanların genellikle kızgınlık, öfke veya engellenmelerle karşılaştıklarında kullandıkları kötü kelimelere denir. Küfür, bazen insanlara beddua kelimeleri, bazen cinsel içerikli kelimeler, bazen kişinin zekâsıyla ya da hayvan isimlerini içeren kelimeler kullanılarak yapılır.</a:t>
            </a:r>
          </a:p>
          <a:p>
            <a:pPr>
              <a:buNone/>
            </a:pPr>
            <a:r>
              <a:rPr lang="tr-TR" sz="2400" dirty="0" smtClean="0"/>
              <a:t> </a:t>
            </a:r>
            <a:r>
              <a:rPr lang="tr-TR" sz="2400" b="1" dirty="0" smtClean="0"/>
              <a:t>     Nedenleri</a:t>
            </a:r>
            <a:endParaRPr lang="tr-TR" sz="2400" dirty="0" smtClean="0"/>
          </a:p>
          <a:p>
            <a:pPr lvl="0">
              <a:buNone/>
            </a:pPr>
            <a:r>
              <a:rPr lang="tr-TR" sz="2400" dirty="0" smtClean="0"/>
              <a:t>    Anne-baba veya etrafındaki yetişkinleri model alması.</a:t>
            </a:r>
          </a:p>
          <a:p>
            <a:pPr lvl="0">
              <a:buNone/>
            </a:pPr>
            <a:r>
              <a:rPr lang="tr-TR" sz="2400" dirty="0" smtClean="0"/>
              <a:t>   Yetişkinlerin ilgisini çekme isteği.</a:t>
            </a:r>
          </a:p>
          <a:p>
            <a:pPr lvl="0">
              <a:buNone/>
            </a:pPr>
            <a:r>
              <a:rPr lang="tr-TR" sz="2400" dirty="0" smtClean="0"/>
              <a:t>   Büyüdüğünü ispat etme çabası.</a:t>
            </a:r>
          </a:p>
          <a:p>
            <a:pPr lvl="0">
              <a:buNone/>
            </a:pPr>
            <a:r>
              <a:rPr lang="tr-TR" sz="2400" dirty="0" smtClean="0"/>
              <a:t>  Kızgınlık ve öfke durumlarında.</a:t>
            </a:r>
          </a:p>
          <a:p>
            <a:pPr lvl="0">
              <a:buNone/>
            </a:pPr>
            <a:r>
              <a:rPr lang="tr-TR" sz="2400" dirty="0" smtClean="0"/>
              <a:t>  Küfür eden akranları arasında kabul görme isteği.</a:t>
            </a:r>
          </a:p>
          <a:p>
            <a:pPr>
              <a:buNone/>
            </a:pPr>
            <a:r>
              <a:rPr lang="tr-TR" sz="2400" dirty="0" smtClean="0"/>
              <a:t> </a:t>
            </a:r>
          </a:p>
          <a:p>
            <a:endParaRPr lang="tr-T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4357718"/>
          </a:xfrm>
        </p:spPr>
        <p:txBody>
          <a:bodyPr>
            <a:noAutofit/>
          </a:bodyPr>
          <a:lstStyle/>
          <a:p>
            <a:pPr>
              <a:buNone/>
            </a:pPr>
            <a:r>
              <a:rPr lang="tr-TR" sz="2400" b="1" dirty="0" smtClean="0"/>
              <a:t>       SUÇA DÖNÜŞEBİLEN PROBLEMLER</a:t>
            </a:r>
          </a:p>
          <a:p>
            <a:pPr>
              <a:buNone/>
            </a:pPr>
            <a:r>
              <a:rPr lang="tr-TR" sz="2400" b="1" dirty="0" smtClean="0"/>
              <a:t>      ÇALMA</a:t>
            </a:r>
            <a:endParaRPr lang="tr-TR" sz="2400" dirty="0" smtClean="0"/>
          </a:p>
          <a:p>
            <a:pPr>
              <a:buNone/>
            </a:pPr>
            <a:r>
              <a:rPr lang="tr-TR" sz="2400" b="1" dirty="0" smtClean="0"/>
              <a:t> </a:t>
            </a:r>
            <a:r>
              <a:rPr lang="tr-TR" sz="2400" dirty="0" smtClean="0"/>
              <a:t>         Çalma, çocuğun kendine ait olmayan bir eşyayı, bir nesneyi izinsiz olarak alıp ona sahip olmasıdır. </a:t>
            </a:r>
          </a:p>
          <a:p>
            <a:pPr>
              <a:buNone/>
            </a:pPr>
            <a:r>
              <a:rPr lang="tr-TR" sz="2400" dirty="0" smtClean="0"/>
              <a:t>        3–4 yaşındaki bir çocuğun başkasına ait bir oyuncağı almasının çalma olup olmadığına karar vermek için çocuğun bulunduğu dönem özelliklerini iyi bilmek gerekmektedir. Çalma davranışı okul çağlarında sıkça görülür. Önemle üzerinde durulması gereken bir konudur. Bir çocukta 10 yaşından sonra da çalma davranışı devam ederse bu önemli bir problemin göstergesidir ve mutlaka bir uzmana başvurulmalıdır.</a:t>
            </a:r>
          </a:p>
          <a:p>
            <a:pPr>
              <a:buNone/>
            </a:pPr>
            <a:r>
              <a:rPr lang="tr-TR" sz="2400" dirty="0" smtClean="0"/>
              <a:t> </a:t>
            </a:r>
          </a:p>
          <a:p>
            <a:endParaRPr lang="tr-TR" sz="2400" dirty="0"/>
          </a:p>
        </p:txBody>
      </p:sp>
      <p:pic>
        <p:nvPicPr>
          <p:cNvPr id="1026" name="Picture 2" descr="C:\Users\Saba Hoca\Desktop\çalan çoc 1.jpg"/>
          <p:cNvPicPr>
            <a:picLocks noChangeAspect="1" noChangeArrowheads="1"/>
          </p:cNvPicPr>
          <p:nvPr/>
        </p:nvPicPr>
        <p:blipFill>
          <a:blip r:embed="rId2"/>
          <a:srcRect/>
          <a:stretch>
            <a:fillRect/>
          </a:stretch>
        </p:blipFill>
        <p:spPr bwMode="auto">
          <a:xfrm>
            <a:off x="5214942" y="4214818"/>
            <a:ext cx="3271845" cy="236220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75656" y="332656"/>
            <a:ext cx="6357982" cy="6286544"/>
          </a:xfrm>
        </p:spPr>
        <p:txBody>
          <a:bodyPr>
            <a:noAutofit/>
          </a:bodyPr>
          <a:lstStyle/>
          <a:p>
            <a:pPr>
              <a:buNone/>
            </a:pPr>
            <a:r>
              <a:rPr lang="tr-TR" sz="2400" b="1" dirty="0" smtClean="0"/>
              <a:t>OKUL KORKUSU</a:t>
            </a:r>
            <a:endParaRPr lang="tr-TR" sz="2400" dirty="0" smtClean="0"/>
          </a:p>
          <a:p>
            <a:pPr>
              <a:buNone/>
            </a:pPr>
            <a:r>
              <a:rPr lang="tr-TR" sz="2400" b="1" dirty="0" smtClean="0"/>
              <a:t> </a:t>
            </a:r>
            <a:endParaRPr lang="tr-TR" sz="2400" dirty="0" smtClean="0"/>
          </a:p>
          <a:p>
            <a:pPr>
              <a:buNone/>
            </a:pPr>
            <a:r>
              <a:rPr lang="tr-TR" sz="2400" dirty="0" smtClean="0"/>
              <a:t>       Okul korkusu hemen hemen her dönemde ortaya çıkabilir. Çocuğun ısrarla okula gitmek istememesi olarak tanımlanabilir.</a:t>
            </a:r>
          </a:p>
          <a:p>
            <a:pPr>
              <a:buNone/>
            </a:pPr>
            <a:r>
              <a:rPr lang="tr-TR" sz="2400" dirty="0" smtClean="0"/>
              <a:t> </a:t>
            </a:r>
            <a:r>
              <a:rPr lang="tr-TR" sz="2400" b="1" dirty="0" smtClean="0"/>
              <a:t>Belirtileri:</a:t>
            </a:r>
            <a:endParaRPr lang="tr-TR" sz="2400" dirty="0" smtClean="0"/>
          </a:p>
          <a:p>
            <a:pPr lvl="0">
              <a:buNone/>
            </a:pPr>
            <a:r>
              <a:rPr lang="tr-TR" sz="2400" dirty="0" smtClean="0"/>
              <a:t>Sık sık karın ağrısı, baş ağrısı, mide bulantısı, iştahsızlık hatta kusma gibi şikâyetler görülür.</a:t>
            </a:r>
          </a:p>
          <a:p>
            <a:pPr lvl="0">
              <a:buNone/>
            </a:pPr>
            <a:r>
              <a:rPr lang="tr-TR" sz="2400" dirty="0" smtClean="0"/>
              <a:t> Anne-babasının kendisiyle okula gitmesini ister ve gittiklerinde bırakmak istemez. Ağlar, hırçınlaşır.</a:t>
            </a:r>
          </a:p>
          <a:p>
            <a:pPr lvl="0">
              <a:buNone/>
            </a:pPr>
            <a:r>
              <a:rPr lang="tr-TR" sz="2400" dirty="0" smtClean="0"/>
              <a:t>Okul gitmediği zamanlarda son derece rahat ve mutludur.</a:t>
            </a:r>
          </a:p>
          <a:p>
            <a:pPr lvl="0">
              <a:buNone/>
            </a:pPr>
            <a:r>
              <a:rPr lang="tr-TR" sz="2400" dirty="0" smtClean="0"/>
              <a:t>Ödevlerine gereken ilgiyi göstermez. Bazen okula giderken geri döner ve birçok bahane uydurur.</a:t>
            </a:r>
          </a:p>
          <a:p>
            <a:endParaRPr lang="tr-T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85728"/>
            <a:ext cx="8229600" cy="6215106"/>
          </a:xfrm>
        </p:spPr>
        <p:txBody>
          <a:bodyPr>
            <a:noAutofit/>
          </a:bodyPr>
          <a:lstStyle/>
          <a:p>
            <a:pPr>
              <a:buNone/>
            </a:pPr>
            <a:r>
              <a:rPr lang="tr-TR" sz="2400" b="1" dirty="0" smtClean="0"/>
              <a:t>      </a:t>
            </a:r>
            <a:r>
              <a:rPr lang="tr-TR" sz="4000" b="1" dirty="0" smtClean="0"/>
              <a:t>Altını Islatma (</a:t>
            </a:r>
            <a:r>
              <a:rPr lang="tr-TR" sz="4000" b="1" dirty="0" err="1" smtClean="0"/>
              <a:t>Enüresis</a:t>
            </a:r>
            <a:r>
              <a:rPr lang="tr-TR" sz="4000" b="1" dirty="0" smtClean="0"/>
              <a:t>)</a:t>
            </a:r>
            <a:endParaRPr lang="tr-TR" sz="4000" dirty="0" smtClean="0"/>
          </a:p>
          <a:p>
            <a:pPr>
              <a:buNone/>
            </a:pPr>
            <a:r>
              <a:rPr lang="tr-TR" sz="2400" dirty="0" smtClean="0"/>
              <a:t>    </a:t>
            </a:r>
            <a:r>
              <a:rPr lang="tr-TR" sz="2800" dirty="0" smtClean="0"/>
              <a:t>Tuvalet eğitimi kasların olgunlaşmasına paralel olarak iki yaşından itibaren kazanılmaya başlar. Ancak çocuk 4–5 yaşına gelinceye kadar, ara sıra gündüzleri, daha sık olarak da geceleri alını ıslatır.</a:t>
            </a:r>
          </a:p>
          <a:p>
            <a:pPr>
              <a:buNone/>
            </a:pPr>
            <a:r>
              <a:rPr lang="tr-TR" sz="2800" dirty="0" smtClean="0"/>
              <a:t>     İlkokul çağındaki çocukların yaklaşık % 10-15’inde altını ıslatma problemi görülür. Ergenlik çağında yüzde ikiye kadar düşer. </a:t>
            </a:r>
          </a:p>
          <a:p>
            <a:pPr>
              <a:buNone/>
            </a:pPr>
            <a:r>
              <a:rPr lang="tr-TR" sz="2800" dirty="0" smtClean="0"/>
              <a:t>     Altını ıslatma probleminde kalıtımın önemli bir yeri vardır. Yapılan araştırmalar, yatağını ıslatan çocukların aileleri ve akrabalarının yarıya yakın bir bölümünde çocukluk yaşlarında altını ıslatma probleminin olduğunu göstermiştir.</a:t>
            </a:r>
          </a:p>
          <a:p>
            <a:endParaRPr lang="tr-T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229600" cy="6072230"/>
          </a:xfrm>
        </p:spPr>
        <p:txBody>
          <a:bodyPr>
            <a:noAutofit/>
          </a:bodyPr>
          <a:lstStyle/>
          <a:p>
            <a:pPr>
              <a:buNone/>
            </a:pPr>
            <a:r>
              <a:rPr lang="tr-TR" sz="2400" b="1" dirty="0" smtClean="0"/>
              <a:t>           </a:t>
            </a:r>
            <a:r>
              <a:rPr lang="tr-TR" sz="4000" b="1" dirty="0" smtClean="0"/>
              <a:t>Dışkı Kaçırma (</a:t>
            </a:r>
            <a:r>
              <a:rPr lang="tr-TR" sz="4000" b="1" dirty="0" err="1" smtClean="0"/>
              <a:t>Enkopresis</a:t>
            </a:r>
            <a:r>
              <a:rPr lang="tr-TR" sz="4000" b="1" dirty="0" smtClean="0"/>
              <a:t>)</a:t>
            </a:r>
            <a:endParaRPr lang="tr-TR" sz="4000" dirty="0" smtClean="0"/>
          </a:p>
          <a:p>
            <a:pPr>
              <a:buNone/>
            </a:pPr>
            <a:r>
              <a:rPr lang="tr-TR" sz="2400" dirty="0" smtClean="0"/>
              <a:t>       Çocuğun kakasını tutma ve bırakma fonksiyonunu kontrol edebileceği yaşa gelmiş olmasına rağmen tutamamasına dışkı kaçırma adı verilir. 3–4 yaşından sonra, çocuğun ve annenin yaşadıkları kolay değildir. Alt ıslatmaya göre dışkı kaçırma daha ağır bir ruhsal bozukluk olduğunun göstergesidir.</a:t>
            </a:r>
          </a:p>
          <a:p>
            <a:pPr>
              <a:buNone/>
            </a:pPr>
            <a:r>
              <a:rPr lang="tr-TR" sz="2400" dirty="0" smtClean="0"/>
              <a:t>     Alt ıslatmada olduğu gibi, yanlış tuvalet eğitimi nedeniyle baştan beri dışkı tutamama davranışı ile dışkılama düzene girdikten sonra bozulmuş bir dışkılama davranışı da görülebilir. Annenin erken tuvalet eğitimine başlaması, aşırı titiz, katı ve cezalandırıcı olması çocuğun dışkısını tutma ya da kontrol edememe davranışları geliştirmesine neden olabilir.</a:t>
            </a:r>
          </a:p>
          <a:p>
            <a:pPr>
              <a:buNone/>
            </a:pPr>
            <a:r>
              <a:rPr lang="tr-TR" sz="2400" dirty="0" smtClean="0"/>
              <a:t>     Yeni bir kardeşin olması, korkutucu olaylar, hastaneye yatış, yeni bir çevre,  anaokuluna gidiş gibi çocuğu tedirgin edici olaylar, çocukta gerilemeye neden olur.</a:t>
            </a:r>
          </a:p>
          <a:p>
            <a:pPr>
              <a:buNone/>
            </a:pPr>
            <a:r>
              <a:rPr lang="tr-TR" sz="2400" dirty="0" smtClean="0"/>
              <a:t>        </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85728"/>
            <a:ext cx="8229600" cy="1143000"/>
          </a:xfrm>
        </p:spPr>
        <p:txBody>
          <a:bodyPr>
            <a:normAutofit/>
          </a:bodyPr>
          <a:lstStyle/>
          <a:p>
            <a:r>
              <a:rPr lang="tr-TR" sz="4000" dirty="0" smtClean="0">
                <a:latin typeface="Calibri" pitchFamily="34" charset="0"/>
                <a:cs typeface="Calibri" pitchFamily="34" charset="0"/>
              </a:rPr>
              <a:t>Kaygı</a:t>
            </a:r>
            <a:endParaRPr lang="tr-TR" sz="4000" dirty="0">
              <a:latin typeface="Calibri" pitchFamily="34" charset="0"/>
              <a:cs typeface="Calibri" pitchFamily="34" charset="0"/>
            </a:endParaRPr>
          </a:p>
        </p:txBody>
      </p:sp>
      <p:sp>
        <p:nvSpPr>
          <p:cNvPr id="3" name="2 İçerik Yer Tutucusu"/>
          <p:cNvSpPr>
            <a:spLocks noGrp="1"/>
          </p:cNvSpPr>
          <p:nvPr>
            <p:ph idx="1"/>
          </p:nvPr>
        </p:nvSpPr>
        <p:spPr>
          <a:xfrm>
            <a:off x="571472" y="1214422"/>
            <a:ext cx="8229600" cy="3000396"/>
          </a:xfrm>
        </p:spPr>
        <p:txBody>
          <a:bodyPr/>
          <a:lstStyle/>
          <a:p>
            <a:pPr>
              <a:buNone/>
            </a:pPr>
            <a:r>
              <a:rPr lang="tr-TR" dirty="0" smtClean="0">
                <a:cs typeface="Times New Roman" pitchFamily="18" charset="0"/>
              </a:rPr>
              <a:t>     Duygusal gelişimi normal olmayan çocukların duygusal davranışlarında bazı bozukluklar görülür.Kaygı,bedensel olarak denge bozukluğuna neden olan tehlikelere karşı gösterilen tepkidir.</a:t>
            </a:r>
            <a:endParaRPr lang="tr-TR" dirty="0">
              <a:cs typeface="Times New Roman" pitchFamily="18" charset="0"/>
            </a:endParaRPr>
          </a:p>
        </p:txBody>
      </p:sp>
      <p:pic>
        <p:nvPicPr>
          <p:cNvPr id="4" name="Picture 2" descr="C:\Documents and Settings\OEM\Desktop\çocuk ruh sağlığı\çocuk resimler\11.jpg"/>
          <p:cNvPicPr>
            <a:picLocks noChangeAspect="1" noChangeArrowheads="1"/>
          </p:cNvPicPr>
          <p:nvPr/>
        </p:nvPicPr>
        <p:blipFill>
          <a:blip r:embed="rId2"/>
          <a:srcRect/>
          <a:stretch>
            <a:fillRect/>
          </a:stretch>
        </p:blipFill>
        <p:spPr bwMode="auto">
          <a:xfrm>
            <a:off x="6215074" y="3714752"/>
            <a:ext cx="2286000" cy="199072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571480"/>
            <a:ext cx="8358246" cy="5429288"/>
          </a:xfrm>
        </p:spPr>
        <p:txBody>
          <a:bodyPr>
            <a:noAutofit/>
          </a:bodyPr>
          <a:lstStyle/>
          <a:p>
            <a:pPr>
              <a:buNone/>
            </a:pPr>
            <a:r>
              <a:rPr lang="tr-TR" sz="2400" b="1" dirty="0" smtClean="0"/>
              <a:t>         </a:t>
            </a:r>
            <a:r>
              <a:rPr lang="tr-TR" sz="4000" b="1" dirty="0" smtClean="0"/>
              <a:t>Cinsel Problemler</a:t>
            </a:r>
            <a:endParaRPr lang="tr-TR" sz="4000" dirty="0" smtClean="0"/>
          </a:p>
          <a:p>
            <a:pPr>
              <a:buNone/>
            </a:pPr>
            <a:r>
              <a:rPr lang="tr-TR" sz="2400" dirty="0" smtClean="0"/>
              <a:t>       Diğer gelişimler gibi cinsel gelişim de sağlıklı ve sürekli devam eden   bir gelişimdir.</a:t>
            </a:r>
          </a:p>
          <a:p>
            <a:pPr>
              <a:buNone/>
            </a:pPr>
            <a:r>
              <a:rPr lang="tr-TR" sz="2400" dirty="0" smtClean="0"/>
              <a:t>     Çocuk, vücudunda meydana gelen değişiklikleri merak eder ve keşfetmeye çalışır. 3-4  yaşları cinsellikle ilgili soruların başladığı dönemdir. Çocuk nasıl dünyaya geldiğini, farklı  cinsteki kardeşinin cinsel organının neden farklı olduğunu, erkeklerin neden ayakta, kızların   ise oturarak çiş yaptığını sorar. Burada anne-babanın tutumları, çocuğun sorusuna cevap   verme şekli çok önemlidir. </a:t>
            </a:r>
          </a:p>
          <a:p>
            <a:pPr>
              <a:buNone/>
            </a:pPr>
            <a:r>
              <a:rPr lang="tr-TR" sz="2400" dirty="0" smtClean="0"/>
              <a:t>    Çocuğa kızarak, öfkelenerek cevap vermek çok yanlıştır.</a:t>
            </a:r>
          </a:p>
          <a:p>
            <a:pPr>
              <a:buNone/>
            </a:pPr>
            <a:r>
              <a:rPr lang="tr-TR" sz="2400" dirty="0" smtClean="0"/>
              <a:t>     Bu  tutum çocuklarda cinsel problemlere neden olabilmektedir.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428604"/>
            <a:ext cx="8215370" cy="5857915"/>
          </a:xfrm>
        </p:spPr>
        <p:txBody>
          <a:bodyPr>
            <a:noAutofit/>
          </a:bodyPr>
          <a:lstStyle/>
          <a:p>
            <a:pPr>
              <a:buNone/>
            </a:pPr>
            <a:r>
              <a:rPr lang="tr-TR" sz="2800" b="1" dirty="0" smtClean="0"/>
              <a:t>   </a:t>
            </a:r>
            <a:r>
              <a:rPr lang="tr-TR" sz="4000" b="1" dirty="0" smtClean="0"/>
              <a:t>Mastürbasyon</a:t>
            </a:r>
            <a:endParaRPr lang="tr-TR" sz="4000" dirty="0" smtClean="0"/>
          </a:p>
          <a:p>
            <a:pPr>
              <a:buNone/>
            </a:pPr>
            <a:r>
              <a:rPr lang="tr-TR" sz="2800" dirty="0" smtClean="0"/>
              <a:t>    Bebeklik ve erken çocukluk çağlarında özellikle uykuya dalma ya da uyanma sırasında çocuğun cinsel organı ile oynayarak doyuma ulaşmasına “mastürbasyon” denir.</a:t>
            </a:r>
          </a:p>
          <a:p>
            <a:pPr>
              <a:buNone/>
            </a:pPr>
            <a:r>
              <a:rPr lang="tr-TR" sz="2800" dirty="0" smtClean="0"/>
              <a:t>    Çocuk banyo ve tuvaletten sonra temizlenme sırasında cinsel organına olan temastan haz duyar ve bu hazzı yeniden yaşamak için mastürbasyona başvurabilir.</a:t>
            </a:r>
          </a:p>
          <a:p>
            <a:pPr>
              <a:buNone/>
            </a:pPr>
            <a:r>
              <a:rPr lang="tr-TR" sz="2800" dirty="0" smtClean="0"/>
              <a:t>    Mastürbasyonun arada bir görülmesi, bir problem değildir. Aşırı olması ve süreklilik kazanması çocuğun önemli ruhsal gerilimlerin veya doyum ihtiyacının belirtisi kabul edilir.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42852"/>
            <a:ext cx="8229600" cy="5715040"/>
          </a:xfrm>
        </p:spPr>
        <p:txBody>
          <a:bodyPr>
            <a:noAutofit/>
          </a:bodyPr>
          <a:lstStyle/>
          <a:p>
            <a:pPr>
              <a:buNone/>
            </a:pPr>
            <a:r>
              <a:rPr lang="tr-TR" sz="2400" b="1" dirty="0" smtClean="0"/>
              <a:t>        </a:t>
            </a:r>
            <a:r>
              <a:rPr lang="tr-TR" b="1" dirty="0" smtClean="0"/>
              <a:t>Homoseksüellik ve Lezbiyenlik</a:t>
            </a:r>
            <a:endParaRPr lang="tr-TR" dirty="0" smtClean="0"/>
          </a:p>
          <a:p>
            <a:pPr>
              <a:buNone/>
            </a:pPr>
            <a:r>
              <a:rPr lang="tr-TR" sz="2400" dirty="0" smtClean="0"/>
              <a:t>       </a:t>
            </a:r>
            <a:r>
              <a:rPr lang="tr-TR" sz="2800" dirty="0" smtClean="0"/>
              <a:t>Kız ve erkek çocuklar, beden yapıları, cinsel iç salgı bezleri ( hormonlar ) bakımından ayrı yaratılmışlardır. Çocuklar yapılarında var olan cinsel donanımları doğrultusunda gelişirler. Çocuk kendi kimliğinin özelliklerine göre desteklendiğinde cinsiyetine uygun davranışlar geliştirir.</a:t>
            </a:r>
          </a:p>
          <a:p>
            <a:pPr>
              <a:buNone/>
            </a:pPr>
            <a:r>
              <a:rPr lang="tr-TR" sz="2800" dirty="0" smtClean="0"/>
              <a:t>      Çocuğun anne karnında cinsiyeti belirlendikten sonra yetişkinler ona uygun  davranışlar geliştirirler. Çocuğun cinsiyetine uygun kıyafetler ve eşyalar alırlar. Kızlar daha çok süslenir, daha nazlandırılır, erkek çocuklar daha dayanıklı olsunlar diye biraz sertçe sevilirler. </a:t>
            </a:r>
          </a:p>
          <a:p>
            <a:pPr>
              <a:buNone/>
            </a:pPr>
            <a:r>
              <a:rPr lang="tr-TR" sz="2400" dirty="0" smtClean="0"/>
              <a:t>       </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42852"/>
            <a:ext cx="8229600" cy="1143000"/>
          </a:xfrm>
        </p:spPr>
        <p:txBody>
          <a:bodyPr/>
          <a:lstStyle/>
          <a:p>
            <a:r>
              <a:rPr lang="tr-TR" dirty="0" smtClean="0"/>
              <a:t>Korku</a:t>
            </a:r>
            <a:endParaRPr lang="tr-TR" dirty="0"/>
          </a:p>
        </p:txBody>
      </p:sp>
      <p:sp>
        <p:nvSpPr>
          <p:cNvPr id="3" name="2 İçerik Yer Tutucusu"/>
          <p:cNvSpPr>
            <a:spLocks noGrp="1"/>
          </p:cNvSpPr>
          <p:nvPr>
            <p:ph idx="1"/>
          </p:nvPr>
        </p:nvSpPr>
        <p:spPr>
          <a:xfrm>
            <a:off x="357158" y="1000108"/>
            <a:ext cx="7000924" cy="5357850"/>
          </a:xfrm>
        </p:spPr>
        <p:txBody>
          <a:bodyPr>
            <a:noAutofit/>
          </a:bodyPr>
          <a:lstStyle/>
          <a:p>
            <a:pPr>
              <a:buNone/>
            </a:pPr>
            <a:r>
              <a:rPr lang="tr-TR" sz="2800" dirty="0" smtClean="0"/>
              <a:t>     Bütün organizmayı etki altına alabilen tehlikeli sonuçlara yol açabilen bir heyecandır.</a:t>
            </a:r>
          </a:p>
          <a:p>
            <a:pPr>
              <a:buNone/>
            </a:pPr>
            <a:r>
              <a:rPr lang="tr-TR" sz="2800" dirty="0" smtClean="0"/>
              <a:t>    Korku esnasında:</a:t>
            </a:r>
          </a:p>
          <a:p>
            <a:r>
              <a:rPr lang="tr-TR" sz="2800" dirty="0" smtClean="0"/>
              <a:t>Kalp atışları hızlanır</a:t>
            </a:r>
          </a:p>
          <a:p>
            <a:r>
              <a:rPr lang="tr-TR" sz="2800" dirty="0" smtClean="0"/>
              <a:t>İç salgı bezlerinin çalışmasında değişimler olur.</a:t>
            </a:r>
          </a:p>
          <a:p>
            <a:r>
              <a:rPr lang="tr-TR" sz="2800" dirty="0" smtClean="0"/>
              <a:t>Dişler gıcırdar,kaşınma,parmak ve tırnak kemirmeleri olu.</a:t>
            </a:r>
          </a:p>
          <a:p>
            <a:r>
              <a:rPr lang="tr-TR" sz="2800" dirty="0" smtClean="0"/>
              <a:t>Bazen hareketsizlik olurken bazen de umursamazlık görülür.</a:t>
            </a:r>
          </a:p>
          <a:p>
            <a:pPr>
              <a:buNone/>
            </a:pPr>
            <a:endParaRPr lang="tr-TR" sz="2800" dirty="0"/>
          </a:p>
        </p:txBody>
      </p:sp>
      <p:pic>
        <p:nvPicPr>
          <p:cNvPr id="2050" name="Picture 2" descr="C:\Users\Saba Hoca\Desktop\YENİ RESİMLER\AİLE17.jpg"/>
          <p:cNvPicPr>
            <a:picLocks noChangeAspect="1" noChangeArrowheads="1"/>
          </p:cNvPicPr>
          <p:nvPr/>
        </p:nvPicPr>
        <p:blipFill>
          <a:blip r:embed="rId2"/>
          <a:srcRect/>
          <a:stretch>
            <a:fillRect/>
          </a:stretch>
        </p:blipFill>
        <p:spPr bwMode="auto">
          <a:xfrm>
            <a:off x="7248525" y="214290"/>
            <a:ext cx="1895475" cy="24193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42852"/>
            <a:ext cx="8229600" cy="1143000"/>
          </a:xfrm>
        </p:spPr>
        <p:txBody>
          <a:bodyPr/>
          <a:lstStyle/>
          <a:p>
            <a:r>
              <a:rPr lang="tr-TR" dirty="0" smtClean="0"/>
              <a:t>Öfke</a:t>
            </a:r>
            <a:endParaRPr lang="tr-TR" dirty="0"/>
          </a:p>
        </p:txBody>
      </p:sp>
      <p:sp>
        <p:nvSpPr>
          <p:cNvPr id="3" name="2 İçerik Yer Tutucusu"/>
          <p:cNvSpPr>
            <a:spLocks noGrp="1"/>
          </p:cNvSpPr>
          <p:nvPr>
            <p:ph idx="1"/>
          </p:nvPr>
        </p:nvSpPr>
        <p:spPr>
          <a:xfrm>
            <a:off x="500034" y="1000108"/>
            <a:ext cx="8229600" cy="5286412"/>
          </a:xfrm>
        </p:spPr>
        <p:txBody>
          <a:bodyPr>
            <a:noAutofit/>
          </a:bodyPr>
          <a:lstStyle/>
          <a:p>
            <a:pPr>
              <a:buNone/>
            </a:pPr>
            <a:r>
              <a:rPr lang="tr-TR" sz="2800" dirty="0" smtClean="0"/>
              <a:t>   Engellenme ve hayal kırıklığı karşısında gösterilen tepkidir.Nedenleri:</a:t>
            </a:r>
          </a:p>
          <a:p>
            <a:pPr>
              <a:buNone/>
            </a:pPr>
            <a:r>
              <a:rPr lang="tr-TR" sz="2800" dirty="0" smtClean="0"/>
              <a:t>   Çocuğun bedensel rahatsızlık ve kusurları olması,</a:t>
            </a:r>
          </a:p>
          <a:p>
            <a:pPr>
              <a:buNone/>
            </a:pPr>
            <a:r>
              <a:rPr lang="tr-TR" sz="2800" dirty="0" smtClean="0"/>
              <a:t>   Temel gereksinimlerinin karşılanmamış olması,</a:t>
            </a:r>
          </a:p>
          <a:p>
            <a:pPr>
              <a:buNone/>
            </a:pPr>
            <a:r>
              <a:rPr lang="tr-TR" sz="2800" dirty="0" smtClean="0"/>
              <a:t>   Ana-baba ve öğretmenlerin çocuğa farklı tutum sergilemeleri,</a:t>
            </a:r>
          </a:p>
          <a:p>
            <a:pPr>
              <a:buNone/>
            </a:pPr>
            <a:r>
              <a:rPr lang="tr-TR" sz="2800" dirty="0" smtClean="0"/>
              <a:t>   Yetişkinlerin rol model olmaları,</a:t>
            </a:r>
          </a:p>
          <a:p>
            <a:pPr>
              <a:buNone/>
            </a:pPr>
            <a:r>
              <a:rPr lang="tr-TR" sz="2800" dirty="0" smtClean="0"/>
              <a:t>   Ana-baba ve öğretmenlerin çocuğu yargılama hataları,</a:t>
            </a:r>
          </a:p>
          <a:p>
            <a:pPr>
              <a:buNone/>
            </a:pPr>
            <a:r>
              <a:rPr lang="tr-TR" sz="2800" dirty="0" smtClean="0"/>
              <a:t>   Cezaların yanlış kullanımı.</a:t>
            </a:r>
          </a:p>
          <a:p>
            <a:pPr>
              <a:buNone/>
            </a:pPr>
            <a:r>
              <a:rPr lang="tr-TR" sz="2800" dirty="0" smtClean="0"/>
              <a:t> </a:t>
            </a:r>
            <a:endParaRPr lang="tr-TR" sz="2800" dirty="0"/>
          </a:p>
        </p:txBody>
      </p:sp>
      <p:pic>
        <p:nvPicPr>
          <p:cNvPr id="3074" name="Picture 2" descr="C:\Users\Saba Hoca\Desktop\YENİ RESİMLER\AİLE19.jpg"/>
          <p:cNvPicPr>
            <a:picLocks noChangeAspect="1" noChangeArrowheads="1"/>
          </p:cNvPicPr>
          <p:nvPr/>
        </p:nvPicPr>
        <p:blipFill>
          <a:blip r:embed="rId2"/>
          <a:srcRect/>
          <a:stretch>
            <a:fillRect/>
          </a:stretch>
        </p:blipFill>
        <p:spPr bwMode="auto">
          <a:xfrm>
            <a:off x="7358082" y="5143512"/>
            <a:ext cx="1409700" cy="14097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908" y="214290"/>
            <a:ext cx="8229600" cy="1143000"/>
          </a:xfrm>
        </p:spPr>
        <p:txBody>
          <a:bodyPr>
            <a:normAutofit fontScale="90000"/>
          </a:bodyPr>
          <a:lstStyle/>
          <a:p>
            <a:r>
              <a:rPr lang="tr-TR" dirty="0" smtClean="0"/>
              <a:t>İnatçılık</a:t>
            </a:r>
            <a:br>
              <a:rPr lang="tr-TR" dirty="0" smtClean="0"/>
            </a:br>
            <a:endParaRPr lang="tr-TR" dirty="0"/>
          </a:p>
        </p:txBody>
      </p:sp>
      <p:sp>
        <p:nvSpPr>
          <p:cNvPr id="3" name="2 İçerik Yer Tutucusu"/>
          <p:cNvSpPr>
            <a:spLocks noGrp="1"/>
          </p:cNvSpPr>
          <p:nvPr>
            <p:ph idx="1"/>
          </p:nvPr>
        </p:nvSpPr>
        <p:spPr>
          <a:xfrm>
            <a:off x="357158" y="857232"/>
            <a:ext cx="8229600" cy="4525963"/>
          </a:xfrm>
        </p:spPr>
        <p:txBody>
          <a:bodyPr>
            <a:normAutofit lnSpcReduction="10000"/>
          </a:bodyPr>
          <a:lstStyle/>
          <a:p>
            <a:pPr>
              <a:buNone/>
            </a:pPr>
            <a:r>
              <a:rPr lang="tr-TR" dirty="0" smtClean="0"/>
              <a:t>    Kişinin belli bir neden olmaksızın bir davranışta ısrar etmesi,düşünce,tutum ve davranışını değiştirmemesi durumudur.</a:t>
            </a:r>
          </a:p>
          <a:p>
            <a:pPr>
              <a:buNone/>
            </a:pPr>
            <a:r>
              <a:rPr lang="tr-TR" dirty="0" smtClean="0"/>
              <a:t>     Nedenleri:</a:t>
            </a:r>
          </a:p>
          <a:p>
            <a:pPr>
              <a:buNone/>
            </a:pPr>
            <a:r>
              <a:rPr lang="tr-TR" dirty="0" smtClean="0"/>
              <a:t>   Temel gereksinimlerin zamanında karşılanmaması,</a:t>
            </a:r>
          </a:p>
          <a:p>
            <a:pPr>
              <a:buNone/>
            </a:pPr>
            <a:r>
              <a:rPr lang="tr-TR" dirty="0" smtClean="0"/>
              <a:t>    Çocukların anne-baba ve diğer büyüklere isteklerini yaptırma arzuları. İnat,çevre ile etkileşim sonucu oluşur.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850" y="285728"/>
            <a:ext cx="8229600" cy="1143000"/>
          </a:xfrm>
        </p:spPr>
        <p:txBody>
          <a:bodyPr>
            <a:normAutofit/>
          </a:bodyPr>
          <a:lstStyle/>
          <a:p>
            <a:r>
              <a:rPr lang="tr-TR" sz="4000" dirty="0" smtClean="0"/>
              <a:t>Kıskançlık</a:t>
            </a:r>
            <a:endParaRPr lang="tr-TR" sz="4000" dirty="0"/>
          </a:p>
        </p:txBody>
      </p:sp>
      <p:sp>
        <p:nvSpPr>
          <p:cNvPr id="3" name="2 İçerik Yer Tutucusu"/>
          <p:cNvSpPr>
            <a:spLocks noGrp="1"/>
          </p:cNvSpPr>
          <p:nvPr>
            <p:ph idx="1"/>
          </p:nvPr>
        </p:nvSpPr>
        <p:spPr>
          <a:xfrm>
            <a:off x="428596" y="1500174"/>
            <a:ext cx="7072362" cy="4525963"/>
          </a:xfrm>
        </p:spPr>
        <p:txBody>
          <a:bodyPr>
            <a:normAutofit fontScale="85000" lnSpcReduction="10000"/>
          </a:bodyPr>
          <a:lstStyle/>
          <a:p>
            <a:pPr>
              <a:buNone/>
            </a:pPr>
            <a:r>
              <a:rPr lang="tr-TR" dirty="0" smtClean="0"/>
              <a:t>     Çocukların hem kendi benlikleri ile hem de çevrelerindeki kişilerle olumlu iletişim kurmalarına engel olan ve çocuğu mutsuz eden bir durumdur.</a:t>
            </a:r>
          </a:p>
          <a:p>
            <a:pPr>
              <a:buNone/>
            </a:pPr>
            <a:r>
              <a:rPr lang="tr-TR" dirty="0" smtClean="0"/>
              <a:t>    Aşırı durumunda çocuk sürekli huzursuzluk duyar,başkalarına karşı zararlı duygular besler.Aileye yeni katılan bebeğe ilişkin duygular zamanla uyumsuzluğa dönüşebilir.</a:t>
            </a:r>
          </a:p>
          <a:p>
            <a:pPr>
              <a:buNone/>
            </a:pPr>
            <a:r>
              <a:rPr lang="tr-TR" dirty="0" smtClean="0"/>
              <a:t>    Çocuk bebeksi davranışlar gösterebilir.Daha önce yapabildiği kendi işlerini yapmamaya anne ve babasından beklemeye başlar.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222" y="214290"/>
            <a:ext cx="8229600" cy="1143000"/>
          </a:xfrm>
        </p:spPr>
        <p:txBody>
          <a:bodyPr>
            <a:normAutofit fontScale="90000"/>
          </a:bodyPr>
          <a:lstStyle/>
          <a:p>
            <a:r>
              <a:rPr lang="tr-TR" dirty="0" smtClean="0"/>
              <a:t>Utangaçlık</a:t>
            </a:r>
            <a:br>
              <a:rPr lang="tr-TR" dirty="0" smtClean="0"/>
            </a:br>
            <a:endParaRPr lang="tr-TR" dirty="0"/>
          </a:p>
        </p:txBody>
      </p:sp>
      <p:sp>
        <p:nvSpPr>
          <p:cNvPr id="3" name="2 İçerik Yer Tutucusu"/>
          <p:cNvSpPr>
            <a:spLocks noGrp="1"/>
          </p:cNvSpPr>
          <p:nvPr>
            <p:ph idx="1"/>
          </p:nvPr>
        </p:nvSpPr>
        <p:spPr>
          <a:xfrm>
            <a:off x="214282" y="785794"/>
            <a:ext cx="7429552" cy="5000660"/>
          </a:xfrm>
        </p:spPr>
        <p:txBody>
          <a:bodyPr>
            <a:normAutofit lnSpcReduction="10000"/>
          </a:bodyPr>
          <a:lstStyle/>
          <a:p>
            <a:pPr>
              <a:buNone/>
            </a:pPr>
            <a:r>
              <a:rPr lang="tr-TR" dirty="0" smtClean="0"/>
              <a:t>    Bu çocuklar,alışmadığı durumlarda serbest davranamayan çocuklardır.</a:t>
            </a:r>
          </a:p>
          <a:p>
            <a:pPr>
              <a:buNone/>
            </a:pPr>
            <a:r>
              <a:rPr lang="tr-TR" dirty="0" smtClean="0"/>
              <a:t>    Utanma nedeniyle içe dönüklük vardır.</a:t>
            </a:r>
          </a:p>
          <a:p>
            <a:pPr>
              <a:buNone/>
            </a:pPr>
            <a:r>
              <a:rPr lang="tr-TR" dirty="0" smtClean="0"/>
              <a:t>    Başkalarının bulunduğu ortamlarda,olaylardan çekilmeyi tercih ederler.</a:t>
            </a:r>
          </a:p>
          <a:p>
            <a:pPr>
              <a:buNone/>
            </a:pPr>
            <a:r>
              <a:rPr lang="tr-TR" dirty="0" smtClean="0"/>
              <a:t>    Uyumludurlar,ancak kendi benlikleri çatışma içindedir.</a:t>
            </a:r>
          </a:p>
          <a:p>
            <a:pPr>
              <a:buNone/>
            </a:pPr>
            <a:r>
              <a:rPr lang="tr-TR" dirty="0" smtClean="0"/>
              <a:t>    Nedenleri,çevre ile etkileşime bağlanabilir.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14356"/>
            <a:ext cx="5400684" cy="4525963"/>
          </a:xfrm>
        </p:spPr>
        <p:txBody>
          <a:bodyPr>
            <a:normAutofit/>
          </a:bodyPr>
          <a:lstStyle/>
          <a:p>
            <a:pPr>
              <a:buNone/>
            </a:pPr>
            <a:r>
              <a:rPr lang="tr-TR" sz="2400" b="1" dirty="0" smtClean="0"/>
              <a:t>        Kekemelik   </a:t>
            </a:r>
          </a:p>
          <a:p>
            <a:pPr>
              <a:buNone/>
            </a:pPr>
            <a:r>
              <a:rPr lang="tr-TR" sz="2400" dirty="0" smtClean="0"/>
              <a:t>        2 ile 5 yaş arasında birçok çocukta kekemeliğin görülmesi olasıdır. Bazı hecelerin tekrarlanması, uzatılması bazılarında hiç ses çıkarılamayıp takılması mümkündür. </a:t>
            </a:r>
          </a:p>
          <a:p>
            <a:pPr>
              <a:buNone/>
            </a:pPr>
            <a:r>
              <a:rPr lang="tr-TR" sz="2400" dirty="0" smtClean="0"/>
              <a:t>      Çoğu vakada kekemelik 5 yaş civarında kaybolurken, bazı çocuklarda uzun sürebilmektedir.Kekemelik için birçok tedavi yöntemi vardır.</a:t>
            </a:r>
          </a:p>
          <a:p>
            <a:pPr>
              <a:buNone/>
            </a:pPr>
            <a:r>
              <a:rPr lang="tr-TR" sz="2400" dirty="0" smtClean="0"/>
              <a:t> </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42853"/>
            <a:ext cx="8229600" cy="4214842"/>
          </a:xfrm>
        </p:spPr>
        <p:txBody>
          <a:bodyPr>
            <a:normAutofit fontScale="92500" lnSpcReduction="10000"/>
          </a:bodyPr>
          <a:lstStyle/>
          <a:p>
            <a:pPr>
              <a:buNone/>
            </a:pPr>
            <a:r>
              <a:rPr lang="tr-TR" b="1" dirty="0" smtClean="0"/>
              <a:t>      Ani ortaya çıkan kekemelik</a:t>
            </a:r>
            <a:endParaRPr lang="tr-TR" dirty="0" smtClean="0"/>
          </a:p>
          <a:p>
            <a:pPr>
              <a:buNone/>
            </a:pPr>
            <a:r>
              <a:rPr lang="tr-TR" dirty="0" smtClean="0"/>
              <a:t>     3-4 yaşa  kadar normal konuşan bir çocuğun birden kekelemeye başlaması da sık rastlanan bir durumdur. </a:t>
            </a:r>
          </a:p>
          <a:p>
            <a:pPr>
              <a:buNone/>
            </a:pPr>
            <a:r>
              <a:rPr lang="tr-TR" dirty="0" smtClean="0"/>
              <a:t>     Bu durumda çocuğun son 3 hafta içinde ani bir şekilde korkup korkmadığı araştırılmalıdır.</a:t>
            </a:r>
          </a:p>
          <a:p>
            <a:pPr>
              <a:buNone/>
            </a:pPr>
            <a:r>
              <a:rPr lang="tr-TR" dirty="0" smtClean="0"/>
              <a:t>    Örneğin yolda yürürken aniden önüne çıkan bir kediden korkan çocuk da 3 hafta sonra kekeleme davranışı  başlayabilir.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1147</Words>
  <Application>Microsoft Office PowerPoint</Application>
  <PresentationFormat>Ekran Gösterisi (4:3)</PresentationFormat>
  <Paragraphs>108</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Times New Roman</vt:lpstr>
      <vt:lpstr>Ofis Teması</vt:lpstr>
      <vt:lpstr>ÇOCUKLARDA DUYGUSAL GELİŞİMLE İLGİLİ PROBLEMLER VE YOL AÇTIĞI DAVRANIŞ BOZUKLUKLARI</vt:lpstr>
      <vt:lpstr>Kaygı</vt:lpstr>
      <vt:lpstr>Korku</vt:lpstr>
      <vt:lpstr>Öfke</vt:lpstr>
      <vt:lpstr>İnatçılık </vt:lpstr>
      <vt:lpstr>Kıskançlık</vt:lpstr>
      <vt:lpstr>Utangaçlık </vt:lpstr>
      <vt:lpstr>PowerPoint Sunusu</vt:lpstr>
      <vt:lpstr>PowerPoint Sunusu</vt:lpstr>
      <vt:lpstr>Alışkanlık ve Eğitim Problemleri</vt:lpstr>
      <vt:lpstr>PowerPoint Sunusu</vt:lpstr>
      <vt:lpstr>PowerPoint Sunusu</vt:lpstr>
      <vt:lpstr>PowerPoint Sunusu</vt:lpstr>
      <vt:lpstr>Saldırganlık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DUYGUSAL GELİŞİMLE İLGİLİ PROBLEMLER VE YOL AÇTIĞI UYUMSUZ DAVRANIŞLAR</dc:title>
  <dc:creator>Saba Hoca</dc:creator>
  <cp:lastModifiedBy>saba</cp:lastModifiedBy>
  <cp:revision>90</cp:revision>
  <dcterms:created xsi:type="dcterms:W3CDTF">2012-07-13T11:39:30Z</dcterms:created>
  <dcterms:modified xsi:type="dcterms:W3CDTF">2018-02-12T13:18:20Z</dcterms:modified>
</cp:coreProperties>
</file>