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284E-93B7-44AC-8D56-DE6481E0CC04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D2E7-B924-450E-B223-4568879F02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841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284E-93B7-44AC-8D56-DE6481E0CC04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D2E7-B924-450E-B223-4568879F02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103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284E-93B7-44AC-8D56-DE6481E0CC04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D2E7-B924-450E-B223-4568879F02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4639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284E-93B7-44AC-8D56-DE6481E0CC04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D2E7-B924-450E-B223-4568879F02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8823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284E-93B7-44AC-8D56-DE6481E0CC04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D2E7-B924-450E-B223-4568879F02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851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284E-93B7-44AC-8D56-DE6481E0CC04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D2E7-B924-450E-B223-4568879F02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72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284E-93B7-44AC-8D56-DE6481E0CC04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D2E7-B924-450E-B223-4568879F02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0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284E-93B7-44AC-8D56-DE6481E0CC04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D2E7-B924-450E-B223-4568879F02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0537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284E-93B7-44AC-8D56-DE6481E0CC04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D2E7-B924-450E-B223-4568879F02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028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284E-93B7-44AC-8D56-DE6481E0CC04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D2E7-B924-450E-B223-4568879F02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69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284E-93B7-44AC-8D56-DE6481E0CC04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1D2E7-B924-450E-B223-4568879F02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9638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E284E-93B7-44AC-8D56-DE6481E0CC04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1D2E7-B924-450E-B223-4568879F02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8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988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41434"/>
            <a:ext cx="10515600" cy="5735529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smtClean="0"/>
              <a:t>Eleştirel Düşünceye Özgü Yeterlilikler </a:t>
            </a:r>
          </a:p>
          <a:p>
            <a:r>
              <a:rPr lang="tr-TR" dirty="0" smtClean="0"/>
              <a:t>1. Bir soruya yoğunlaşma </a:t>
            </a:r>
          </a:p>
          <a:p>
            <a:r>
              <a:rPr lang="tr-TR" dirty="0" smtClean="0"/>
              <a:t>2. Argümanları çözümleme </a:t>
            </a:r>
          </a:p>
          <a:p>
            <a:r>
              <a:rPr lang="tr-TR" dirty="0" smtClean="0"/>
              <a:t>3. Soru formüle etme ve çözümleme </a:t>
            </a:r>
          </a:p>
          <a:p>
            <a:r>
              <a:rPr lang="tr-TR" dirty="0" smtClean="0"/>
              <a:t>4. Bir kaynağın geçerliliğini değerlendirme </a:t>
            </a:r>
          </a:p>
          <a:p>
            <a:r>
              <a:rPr lang="tr-TR" dirty="0" smtClean="0"/>
              <a:t>5. Gözlem raporlarını gözleme ve inceleme </a:t>
            </a:r>
          </a:p>
          <a:p>
            <a:r>
              <a:rPr lang="tr-TR" dirty="0" smtClean="0"/>
              <a:t>6. Sonuçları hazırlama ve değerlendirme </a:t>
            </a:r>
          </a:p>
          <a:p>
            <a:r>
              <a:rPr lang="tr-TR" dirty="0" smtClean="0"/>
              <a:t>7. Tümevarımları hazırlama ve değerlendirme </a:t>
            </a:r>
          </a:p>
          <a:p>
            <a:r>
              <a:rPr lang="tr-TR" dirty="0" smtClean="0"/>
              <a:t>8. Değer yargılarını formülleştirme ve değerlendirme </a:t>
            </a:r>
          </a:p>
          <a:p>
            <a:r>
              <a:rPr lang="tr-TR" dirty="0" smtClean="0"/>
              <a:t>9. Terimleri tanımlama ve tanımları değerlendirme </a:t>
            </a:r>
          </a:p>
          <a:p>
            <a:r>
              <a:rPr lang="tr-TR" dirty="0" smtClean="0"/>
              <a:t>10. </a:t>
            </a:r>
            <a:r>
              <a:rPr lang="tr-TR" dirty="0" err="1" smtClean="0"/>
              <a:t>Sayıltıları</a:t>
            </a:r>
            <a:r>
              <a:rPr lang="tr-TR" dirty="0" smtClean="0"/>
              <a:t> inceleme </a:t>
            </a:r>
          </a:p>
          <a:p>
            <a:r>
              <a:rPr lang="tr-TR" dirty="0" smtClean="0"/>
              <a:t>11. Bir eylemin karar süreci aşamalarına uyma </a:t>
            </a:r>
          </a:p>
          <a:p>
            <a:r>
              <a:rPr lang="tr-TR" dirty="0" smtClean="0"/>
              <a:t>12. Başka kişilerle etkileşim kurma </a:t>
            </a:r>
          </a:p>
        </p:txBody>
      </p:sp>
    </p:spTree>
    <p:extLst>
      <p:ext uri="{BB962C8B-B14F-4D97-AF65-F5344CB8AC3E}">
        <p14:creationId xmlns:p14="http://schemas.microsoft.com/office/powerpoint/2010/main" val="649807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04497"/>
            <a:ext cx="10515600" cy="5672466"/>
          </a:xfrm>
        </p:spPr>
        <p:txBody>
          <a:bodyPr>
            <a:normAutofit/>
          </a:bodyPr>
          <a:lstStyle/>
          <a:p>
            <a:pPr lvl="0"/>
            <a:r>
              <a:rPr lang="tr-TR" sz="2600" b="1" dirty="0">
                <a:solidFill>
                  <a:prstClr val="black"/>
                </a:solidFill>
              </a:rPr>
              <a:t>Eleştirel Düşünceye Özgü Tutumlar </a:t>
            </a:r>
            <a:endParaRPr lang="tr-TR" sz="2600" b="1" dirty="0" smtClean="0">
              <a:solidFill>
                <a:prstClr val="black"/>
              </a:solidFill>
            </a:endParaRPr>
          </a:p>
          <a:p>
            <a:pPr lvl="0"/>
            <a:r>
              <a:rPr lang="tr-TR" sz="2600" dirty="0" smtClean="0">
                <a:solidFill>
                  <a:prstClr val="black"/>
                </a:solidFill>
              </a:rPr>
              <a:t>1</a:t>
            </a:r>
            <a:r>
              <a:rPr lang="tr-TR" sz="2600" dirty="0">
                <a:solidFill>
                  <a:prstClr val="black"/>
                </a:solidFill>
              </a:rPr>
              <a:t>. Bir problemi açık bir biçimde sunma kuşkusu </a:t>
            </a:r>
            <a:endParaRPr lang="tr-TR" sz="2600" dirty="0" smtClean="0">
              <a:solidFill>
                <a:prstClr val="black"/>
              </a:solidFill>
            </a:endParaRPr>
          </a:p>
          <a:p>
            <a:pPr lvl="0"/>
            <a:r>
              <a:rPr lang="tr-TR" sz="2600" dirty="0" smtClean="0">
                <a:solidFill>
                  <a:prstClr val="black"/>
                </a:solidFill>
              </a:rPr>
              <a:t>2</a:t>
            </a:r>
            <a:r>
              <a:rPr lang="tr-TR" sz="2600" dirty="0">
                <a:solidFill>
                  <a:prstClr val="black"/>
                </a:solidFill>
              </a:rPr>
              <a:t>. Olguların nedenlerini araştırma eğilimi </a:t>
            </a:r>
            <a:endParaRPr lang="tr-TR" sz="2600" dirty="0" smtClean="0">
              <a:solidFill>
                <a:prstClr val="black"/>
              </a:solidFill>
            </a:endParaRPr>
          </a:p>
          <a:p>
            <a:pPr lvl="0"/>
            <a:r>
              <a:rPr lang="tr-TR" sz="2600" dirty="0" smtClean="0">
                <a:solidFill>
                  <a:prstClr val="black"/>
                </a:solidFill>
              </a:rPr>
              <a:t>3</a:t>
            </a:r>
            <a:r>
              <a:rPr lang="tr-TR" sz="2600" dirty="0">
                <a:solidFill>
                  <a:prstClr val="black"/>
                </a:solidFill>
              </a:rPr>
              <a:t>. İyi bilgilenmek için bilgi toplama eğilimi </a:t>
            </a:r>
            <a:endParaRPr lang="tr-TR" sz="2600" dirty="0" smtClean="0">
              <a:solidFill>
                <a:prstClr val="black"/>
              </a:solidFill>
            </a:endParaRPr>
          </a:p>
          <a:p>
            <a:pPr lvl="0"/>
            <a:r>
              <a:rPr lang="tr-TR" sz="2600" dirty="0" smtClean="0">
                <a:solidFill>
                  <a:prstClr val="black"/>
                </a:solidFill>
              </a:rPr>
              <a:t>4</a:t>
            </a:r>
            <a:r>
              <a:rPr lang="tr-TR" sz="2600" dirty="0">
                <a:solidFill>
                  <a:prstClr val="black"/>
                </a:solidFill>
              </a:rPr>
              <a:t>. Geçerli kaynakları kullanma </a:t>
            </a:r>
            <a:endParaRPr lang="tr-TR" sz="2600" dirty="0" smtClean="0">
              <a:solidFill>
                <a:prstClr val="black"/>
              </a:solidFill>
            </a:endParaRPr>
          </a:p>
          <a:p>
            <a:pPr lvl="0"/>
            <a:r>
              <a:rPr lang="tr-TR" sz="2600" dirty="0" smtClean="0">
                <a:solidFill>
                  <a:prstClr val="black"/>
                </a:solidFill>
              </a:rPr>
              <a:t>5</a:t>
            </a:r>
            <a:r>
              <a:rPr lang="tr-TR" sz="2600" dirty="0">
                <a:solidFill>
                  <a:prstClr val="black"/>
                </a:solidFill>
              </a:rPr>
              <a:t>. Genel durumu hesaba katma </a:t>
            </a:r>
            <a:endParaRPr lang="tr-TR" sz="2600" dirty="0" smtClean="0">
              <a:solidFill>
                <a:prstClr val="black"/>
              </a:solidFill>
            </a:endParaRPr>
          </a:p>
          <a:p>
            <a:pPr lvl="0"/>
            <a:r>
              <a:rPr lang="tr-TR" sz="2600" dirty="0" smtClean="0">
                <a:solidFill>
                  <a:prstClr val="black"/>
                </a:solidFill>
              </a:rPr>
              <a:t>6</a:t>
            </a:r>
            <a:r>
              <a:rPr lang="tr-TR" sz="2600" dirty="0">
                <a:solidFill>
                  <a:prstClr val="black"/>
                </a:solidFill>
              </a:rPr>
              <a:t>. Temel konu hakkındaki dikkati sürdürme </a:t>
            </a:r>
            <a:endParaRPr lang="tr-TR" sz="2600" dirty="0" smtClean="0">
              <a:solidFill>
                <a:prstClr val="black"/>
              </a:solidFill>
            </a:endParaRPr>
          </a:p>
          <a:p>
            <a:pPr lvl="0"/>
            <a:r>
              <a:rPr lang="tr-TR" sz="2600" dirty="0" smtClean="0">
                <a:solidFill>
                  <a:prstClr val="black"/>
                </a:solidFill>
              </a:rPr>
              <a:t>7</a:t>
            </a:r>
            <a:r>
              <a:rPr lang="tr-TR" sz="2600" dirty="0">
                <a:solidFill>
                  <a:prstClr val="black"/>
                </a:solidFill>
              </a:rPr>
              <a:t>. Başlangıçtaki düşünceyi koruma kuşkusu </a:t>
            </a:r>
            <a:endParaRPr lang="tr-TR" sz="26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4004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1294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35724"/>
            <a:ext cx="10515600" cy="5441239"/>
          </a:xfrm>
        </p:spPr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8. Sunulan farklı perspektifleri inceleme 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9. Açık bir düşünce ifadesi 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10. Olgular doğruluyorsa ya da nedenler yeterli ise bir </a:t>
            </a:r>
            <a:r>
              <a:rPr lang="tr-TR" dirty="0" err="1">
                <a:solidFill>
                  <a:prstClr val="black"/>
                </a:solidFill>
              </a:rPr>
              <a:t>posizyonu</a:t>
            </a:r>
            <a:r>
              <a:rPr lang="tr-TR" dirty="0">
                <a:solidFill>
                  <a:prstClr val="black"/>
                </a:solidFill>
              </a:rPr>
              <a:t> benimseme ya da değiştirme eğilimi 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11. Açıklamaların, konunun elverdiği ölçüde araştırılması 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12. Karmaşık bir bütünlüğün kısımları ortaya konduğunda, düzenli bir sıra izleme 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13. Eleştirel düşünce yeteneklerini uygulamaya koyma eğilimi 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14. Başkalarının duygularını, bilgi düzeylerini ve entelektüel olgunluk derecelerini değerlendirmeye alma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6754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18047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861848"/>
            <a:ext cx="10515600" cy="5315115"/>
          </a:xfrm>
        </p:spPr>
        <p:txBody>
          <a:bodyPr>
            <a:normAutofit lnSpcReduction="10000"/>
          </a:bodyPr>
          <a:lstStyle/>
          <a:p>
            <a:r>
              <a:rPr lang="tr-TR" dirty="0" err="1"/>
              <a:t>Duyuşsal</a:t>
            </a:r>
            <a:r>
              <a:rPr lang="tr-TR" dirty="0"/>
              <a:t> Stratejiler </a:t>
            </a:r>
            <a:endParaRPr lang="tr-TR" dirty="0" smtClean="0"/>
          </a:p>
          <a:p>
            <a:r>
              <a:rPr lang="tr-TR" dirty="0" smtClean="0"/>
              <a:t>1</a:t>
            </a:r>
            <a:r>
              <a:rPr lang="tr-TR" dirty="0"/>
              <a:t>. Özerk düşünme </a:t>
            </a:r>
            <a:endParaRPr lang="tr-TR" dirty="0" smtClean="0"/>
          </a:p>
          <a:p>
            <a:r>
              <a:rPr lang="tr-TR" dirty="0" smtClean="0"/>
              <a:t>2</a:t>
            </a:r>
            <a:r>
              <a:rPr lang="tr-TR" dirty="0"/>
              <a:t>. Benmerkezciliği ya da </a:t>
            </a:r>
            <a:r>
              <a:rPr lang="tr-TR" dirty="0" smtClean="0"/>
              <a:t>grup </a:t>
            </a:r>
            <a:r>
              <a:rPr lang="tr-TR" dirty="0"/>
              <a:t>düşüncesini kabul etmeme </a:t>
            </a:r>
            <a:endParaRPr lang="tr-TR" dirty="0" smtClean="0"/>
          </a:p>
          <a:p>
            <a:r>
              <a:rPr lang="tr-TR" dirty="0" smtClean="0"/>
              <a:t>3</a:t>
            </a:r>
            <a:r>
              <a:rPr lang="tr-TR" dirty="0"/>
              <a:t>. Tarafsız davranma </a:t>
            </a:r>
            <a:endParaRPr lang="tr-TR" dirty="0" smtClean="0"/>
          </a:p>
          <a:p>
            <a:r>
              <a:rPr lang="tr-TR" dirty="0" smtClean="0"/>
              <a:t>4</a:t>
            </a:r>
            <a:r>
              <a:rPr lang="tr-TR" dirty="0"/>
              <a:t>. Duygularındaki örtük düşünceleri ya da düşüncelerindeki örtük duyguları keşfetme </a:t>
            </a:r>
            <a:endParaRPr lang="tr-TR" dirty="0" smtClean="0"/>
          </a:p>
          <a:p>
            <a:r>
              <a:rPr lang="tr-TR" dirty="0" smtClean="0"/>
              <a:t>5</a:t>
            </a:r>
            <a:r>
              <a:rPr lang="tr-TR" dirty="0"/>
              <a:t>. Entelektüel alçakgönüllülük gösterme ve yargısını erteleme </a:t>
            </a:r>
            <a:endParaRPr lang="tr-TR" dirty="0" smtClean="0"/>
          </a:p>
          <a:p>
            <a:r>
              <a:rPr lang="tr-TR" dirty="0" smtClean="0"/>
              <a:t>6</a:t>
            </a:r>
            <a:r>
              <a:rPr lang="tr-TR" dirty="0"/>
              <a:t>. Entelektüel cesaret gösterme </a:t>
            </a:r>
            <a:endParaRPr lang="tr-TR" dirty="0" smtClean="0"/>
          </a:p>
          <a:p>
            <a:r>
              <a:rPr lang="tr-TR" dirty="0" smtClean="0"/>
              <a:t>7</a:t>
            </a:r>
            <a:r>
              <a:rPr lang="tr-TR" dirty="0"/>
              <a:t>. Entelektüel açıdan iyi niyetli ve dürüst olma </a:t>
            </a:r>
            <a:endParaRPr lang="tr-TR" dirty="0" smtClean="0"/>
          </a:p>
          <a:p>
            <a:r>
              <a:rPr lang="tr-TR" dirty="0" smtClean="0"/>
              <a:t>8</a:t>
            </a:r>
            <a:r>
              <a:rPr lang="tr-TR" dirty="0"/>
              <a:t>. Entelektüel direnç gösterme </a:t>
            </a:r>
            <a:endParaRPr lang="tr-TR" dirty="0" smtClean="0"/>
          </a:p>
          <a:p>
            <a:r>
              <a:rPr lang="tr-TR" dirty="0" smtClean="0"/>
              <a:t>9</a:t>
            </a:r>
            <a:r>
              <a:rPr lang="tr-TR" dirty="0"/>
              <a:t>. Akla güvenme </a:t>
            </a:r>
          </a:p>
        </p:txBody>
      </p:sp>
    </p:spTree>
    <p:extLst>
      <p:ext uri="{BB962C8B-B14F-4D97-AF65-F5344CB8AC3E}">
        <p14:creationId xmlns:p14="http://schemas.microsoft.com/office/powerpoint/2010/main" val="3382503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Bilişsel Stratejiler: Makro yeterlilikler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10</a:t>
            </a:r>
            <a:r>
              <a:rPr lang="tr-TR" dirty="0"/>
              <a:t>. Genellemeleri güçlendirme ve aşırı basitleştirmelerden kaçınma 11. Benzer durumları karşılaştırma: Anlaşılan şeyleri yeni durumlara transfer etme 12. Kişisel bir görüş açısı geliştirme: İnanç, argüman ve kuramları değerlendirme ve inceleme 13. Problemleri, sonuçları ve inançları aydınlatma 14. Sözcük ve cümlelerin anlamlarını aydınlatma ve çözümleme 15. Ölçütleri değerlendirme amacıyla inceleme: Değer ve normları aydınlatma 16. Bilgi kaynaklarının geçerliliğini değerlendirme 17. Derin sorular sorma: Temel ve belirgin sorular sorma ve derinleştirme 18. Argüman, yorum, görüş ya da kuramları değerlendirme ve çözümleme 19. Çözüm bulma ya da çözümleri </a:t>
            </a:r>
            <a:r>
              <a:rPr lang="tr-TR" dirty="0" smtClean="0"/>
              <a:t>değerlendirme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0800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3200" dirty="0">
                <a:solidFill>
                  <a:prstClr val="black"/>
                </a:solidFill>
              </a:rPr>
              <a:t>20. Eylem ve politikaları çözümleme ya da değerlendirme 21. Eleştirel okuma: Metinleri aydınlatma ya da çözümleme. 22. Eleştirel dinleme: Etkin dinlemede ustalaşma 23. </a:t>
            </a:r>
            <a:r>
              <a:rPr lang="tr-TR" sz="3200" dirty="0" err="1">
                <a:solidFill>
                  <a:prstClr val="black"/>
                </a:solidFill>
              </a:rPr>
              <a:t>Disiplinlerarası</a:t>
            </a:r>
            <a:r>
              <a:rPr lang="tr-TR" sz="3200" dirty="0">
                <a:solidFill>
                  <a:prstClr val="black"/>
                </a:solidFill>
              </a:rPr>
              <a:t> ilişkiler kurma 24. </a:t>
            </a:r>
            <a:r>
              <a:rPr lang="tr-TR" sz="3200" dirty="0" err="1">
                <a:solidFill>
                  <a:prstClr val="black"/>
                </a:solidFill>
              </a:rPr>
              <a:t>Sokratik</a:t>
            </a:r>
            <a:r>
              <a:rPr lang="tr-TR" sz="3200" dirty="0">
                <a:solidFill>
                  <a:prstClr val="black"/>
                </a:solidFill>
              </a:rPr>
              <a:t> tartışma yürütme: Görüşleri, kuramları ya da bakış açılarını aydınlatma ve </a:t>
            </a:r>
            <a:r>
              <a:rPr lang="tr-TR" sz="3200" dirty="0" err="1">
                <a:solidFill>
                  <a:prstClr val="black"/>
                </a:solidFill>
              </a:rPr>
              <a:t>sorunsallaştırma</a:t>
            </a:r>
            <a:r>
              <a:rPr lang="tr-TR" sz="3200" dirty="0">
                <a:solidFill>
                  <a:prstClr val="black"/>
                </a:solidFill>
              </a:rPr>
              <a:t> 25. Karşılaştırmalı düşünme: Tezleri, yorumları ya da kuramları karşılaştırma 26. Diyalektik düşünme: Durumları, yorumları ya da kuramları değerlendirme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8468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7537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882869"/>
            <a:ext cx="10515600" cy="5294094"/>
          </a:xfrm>
        </p:spPr>
        <p:txBody>
          <a:bodyPr>
            <a:normAutofit lnSpcReduction="10000"/>
          </a:bodyPr>
          <a:lstStyle/>
          <a:p>
            <a:r>
              <a:rPr lang="tr-TR" dirty="0"/>
              <a:t>Bilişsel Stratejiler: Mikro beceriler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27</a:t>
            </a:r>
            <a:r>
              <a:rPr lang="tr-TR" dirty="0"/>
              <a:t>. Düşünceleri ve gerçekliği karşılaştırma ve karşı çıkma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28</a:t>
            </a:r>
            <a:r>
              <a:rPr lang="tr-TR" dirty="0"/>
              <a:t>. Düşünce hakkında açık bir biçimde düşünme: Uygun bir vokabülere başvurma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29</a:t>
            </a:r>
            <a:r>
              <a:rPr lang="tr-TR" dirty="0"/>
              <a:t>. Belirgin benzerlik ya da farklılıkları belirtme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30</a:t>
            </a:r>
            <a:r>
              <a:rPr lang="tr-TR" dirty="0"/>
              <a:t>. </a:t>
            </a:r>
            <a:r>
              <a:rPr lang="tr-TR" dirty="0" err="1"/>
              <a:t>Sayıltıları</a:t>
            </a:r>
            <a:r>
              <a:rPr lang="tr-TR" dirty="0"/>
              <a:t> inceleme ya da değerlendirme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31</a:t>
            </a:r>
            <a:r>
              <a:rPr lang="tr-TR" dirty="0"/>
              <a:t>. Anlamlı olguları anlamlı olmayanlardan ayırma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32</a:t>
            </a:r>
            <a:r>
              <a:rPr lang="tr-TR" dirty="0"/>
              <a:t>. Varsayım, öngörü ya da yorum oluşturma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33</a:t>
            </a:r>
            <a:r>
              <a:rPr lang="tr-TR" dirty="0"/>
              <a:t>. Kanıtlanmış olgular ile </a:t>
            </a:r>
            <a:r>
              <a:rPr lang="tr-TR" dirty="0" err="1"/>
              <a:t>varsayımsal</a:t>
            </a:r>
            <a:r>
              <a:rPr lang="tr-TR" dirty="0"/>
              <a:t> olguları değerlendirme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34</a:t>
            </a:r>
            <a:r>
              <a:rPr lang="tr-TR" dirty="0"/>
              <a:t>. Çelişkileri ayrıştırma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35</a:t>
            </a:r>
            <a:r>
              <a:rPr lang="tr-TR" dirty="0"/>
              <a:t>. Bulgu ve sonuçları inceleme </a:t>
            </a:r>
          </a:p>
        </p:txBody>
      </p:sp>
    </p:spTree>
    <p:extLst>
      <p:ext uri="{BB962C8B-B14F-4D97-AF65-F5344CB8AC3E}">
        <p14:creationId xmlns:p14="http://schemas.microsoft.com/office/powerpoint/2010/main" val="1922361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0599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882869"/>
            <a:ext cx="10515600" cy="5294094"/>
          </a:xfrm>
        </p:spPr>
        <p:txBody>
          <a:bodyPr>
            <a:normAutofit fontScale="92500"/>
          </a:bodyPr>
          <a:lstStyle/>
          <a:p>
            <a:r>
              <a:rPr lang="tr-TR" dirty="0"/>
              <a:t>Eleştirel düşünen bireyin belirli becerileri etkili bir biçimde kullanabilmesiyle dikkat çektiğini öne süren ve bu beceriler üzerinde çalışma yapan başka bir araştırmacı da </a:t>
            </a:r>
            <a:r>
              <a:rPr lang="tr-TR" dirty="0" err="1"/>
              <a:t>Facione’dir</a:t>
            </a:r>
            <a:r>
              <a:rPr lang="tr-TR" dirty="0"/>
              <a:t>. Ona göre temel eleştirel düşünme becerileri, “yorumlama, çözümleme, değerlendirme, çıkarsama, tanımlama ve kendini düzenleme” olmak üzere altı temel beceri ile ifade edilebilmektedir (</a:t>
            </a:r>
            <a:r>
              <a:rPr lang="tr-TR" dirty="0" err="1"/>
              <a:t>Facione</a:t>
            </a:r>
            <a:r>
              <a:rPr lang="tr-TR" dirty="0"/>
              <a:t>: 2000; </a:t>
            </a:r>
            <a:r>
              <a:rPr lang="tr-TR" dirty="0" err="1"/>
              <a:t>Türnüklü</a:t>
            </a:r>
            <a:r>
              <a:rPr lang="tr-TR" dirty="0"/>
              <a:t>-Yeşildere, 2005): </a:t>
            </a:r>
            <a:endParaRPr lang="tr-TR" dirty="0" smtClean="0"/>
          </a:p>
          <a:p>
            <a:pPr marL="571500" indent="-571500">
              <a:buAutoNum type="romanLcPeriod"/>
            </a:pPr>
            <a:r>
              <a:rPr lang="tr-TR" b="1" dirty="0" smtClean="0"/>
              <a:t>Çözümleme</a:t>
            </a:r>
            <a:r>
              <a:rPr lang="tr-TR" dirty="0"/>
              <a:t>: İnanç, yargı, deneyim, bilgi ya da düşünceleri oluşturan durum, </a:t>
            </a:r>
            <a:r>
              <a:rPr lang="tr-TR" dirty="0" smtClean="0"/>
              <a:t>soru</a:t>
            </a:r>
            <a:r>
              <a:rPr lang="tr-TR" dirty="0"/>
              <a:t>, kavram, tanım ve diğer sunular arasındaki ilişkilerin </a:t>
            </a:r>
            <a:r>
              <a:rPr lang="tr-TR" dirty="0" smtClean="0"/>
              <a:t>tanımlanmasıdır.</a:t>
            </a:r>
          </a:p>
          <a:p>
            <a:pPr marL="0" indent="0">
              <a:buNone/>
            </a:pPr>
            <a:r>
              <a:rPr lang="tr-TR" b="1" dirty="0" smtClean="0"/>
              <a:t>ii. Yorumlama</a:t>
            </a:r>
            <a:r>
              <a:rPr lang="tr-TR" dirty="0" smtClean="0"/>
              <a:t>: </a:t>
            </a:r>
            <a:r>
              <a:rPr lang="tr-TR" dirty="0"/>
              <a:t>Bir durum, deneyim, veri, olay, yargı, inanç, kural ya da ölçütün anlam ya da öneminin ifade edilmesidir.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iii</a:t>
            </a:r>
            <a:r>
              <a:rPr lang="tr-TR" b="1" dirty="0"/>
              <a:t>. Değerlendirme</a:t>
            </a:r>
            <a:r>
              <a:rPr lang="tr-TR" dirty="0"/>
              <a:t>: Kişinin algı, deneyim, inanç, yargı ya da düşüncesini tanımlayan durumlara </a:t>
            </a:r>
            <a:r>
              <a:rPr lang="tr-TR" dirty="0" err="1"/>
              <a:t>inanırlılık</a:t>
            </a:r>
            <a:r>
              <a:rPr lang="tr-TR" dirty="0"/>
              <a:t> ve güvenirlilik açısından bir değer biçmesidir.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47660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tr-TR" sz="3200" b="1" dirty="0">
                <a:solidFill>
                  <a:prstClr val="black"/>
                </a:solidFill>
              </a:rPr>
              <a:t>iv. Çıkarsama</a:t>
            </a:r>
            <a:r>
              <a:rPr lang="tr-TR" sz="3200" dirty="0">
                <a:solidFill>
                  <a:prstClr val="black"/>
                </a:solidFill>
              </a:rPr>
              <a:t>: Akılcı sonuçlara ulaşabilmesi, sağlıklı öngörü ve hipotezler geliştirilebilmesi; veri, yargı, durum, ilke, kanıt, inanç, düşünce, tanım, kavram ve soru gibi sunulardaki ilgili bilginin dikkate alınmasıdır. </a:t>
            </a:r>
          </a:p>
          <a:p>
            <a:pPr marL="0" lvl="0" indent="0">
              <a:buNone/>
            </a:pPr>
            <a:r>
              <a:rPr lang="tr-TR" sz="3200" b="1" dirty="0">
                <a:solidFill>
                  <a:prstClr val="black"/>
                </a:solidFill>
              </a:rPr>
              <a:t>v. Açıklama</a:t>
            </a:r>
            <a:r>
              <a:rPr lang="tr-TR" sz="3200" dirty="0">
                <a:solidFill>
                  <a:prstClr val="black"/>
                </a:solidFill>
              </a:rPr>
              <a:t>: Bir kişinin bir konuya ilişkin akıl yürütme sonuçlarını ortaya koyması, bu akıl yürütmeyi kanıt ve ölçütlerle birlikte kavramsal, yöntemsel, bağlamsal boyutta yargılaması ve inandırıcı delillerle ifade etmesidir.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0358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735</Words>
  <Application>Microsoft Office PowerPoint</Application>
  <PresentationFormat>Geniş ekran</PresentationFormat>
  <Paragraphs>57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Bilişsel Stratejiler: Makro yeterlilikler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JALE OZATA</dc:creator>
  <cp:lastModifiedBy>JALE OZATA</cp:lastModifiedBy>
  <cp:revision>1</cp:revision>
  <dcterms:created xsi:type="dcterms:W3CDTF">2019-03-13T10:13:42Z</dcterms:created>
  <dcterms:modified xsi:type="dcterms:W3CDTF">2019-03-13T10:13:56Z</dcterms:modified>
</cp:coreProperties>
</file>