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63" autoAdjust="0"/>
    <p:restoredTop sz="94660"/>
  </p:normalViewPr>
  <p:slideViewPr>
    <p:cSldViewPr>
      <p:cViewPr varScale="1">
        <p:scale>
          <a:sx n="70" d="100"/>
          <a:sy n="70" d="100"/>
        </p:scale>
        <p:origin x="-105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B3198-277D-4E5C-8176-8F103810C4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436346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4E28C-3C09-4BD7-AE78-14FC6C5121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609594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6C520-7916-4E6B-B76C-473D312706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028413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5D0-6CB5-4FD6-877F-615F59F10E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296018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4DED-839B-437C-8976-78F16A65CF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733627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EA361-D08F-4EC5-A238-DC2F59CC73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087556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07CB-D89E-4EC4-9020-31328E85A9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528454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54AEC-C91E-41A3-882E-F29DA802C8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718664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A0170-89C4-4FA0-BA55-DF501AA500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373876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7EAFD-E196-4373-B3A7-2273C1E2E8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247786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5AD2-BA77-40C0-A7CC-27681EEC29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280498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DF453-6326-4051-8FC1-C4C0E259C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3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ransition>
    <p:pull dir="d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cap="none" dirty="0" smtClean="0"/>
              <a:t>TEMEL İŞLETMECİLİK KAVRAMLARI - MALİYETLER</a:t>
            </a:r>
            <a:endParaRPr lang="en-US" cap="none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/>
              <a:t>İşletme Biliminin Temel Kavramları</a:t>
            </a:r>
            <a:endParaRPr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4. Marjinal Maliyet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Üretilen son çıktının toplam maliyette meydana getirdiği </a:t>
            </a:r>
            <a:r>
              <a:rPr lang="tr-TR" smtClean="0"/>
              <a:t>artış marjinal maliyet olarak tanımlanır.</a:t>
            </a:r>
            <a:endParaRPr lang="tr-TR"/>
          </a:p>
          <a:p>
            <a:r>
              <a:rPr lang="tr-TR"/>
              <a:t>Toplam maliyet fonksiyonun bir üretim düzeyindeki eğimi marjinal maliyeti gösterir.</a:t>
            </a:r>
            <a:endParaRPr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/>
              <a:t>5. Gerçek Maliyet – Alternatif Maliyet</a:t>
            </a: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Gerçek maliyet: Bir fayda sağlamak için katlanılması gereken tüm </a:t>
            </a:r>
            <a:r>
              <a:rPr lang="tr-TR" smtClean="0"/>
              <a:t>külfetlerdir.</a:t>
            </a:r>
            <a:endParaRPr lang="tr-TR"/>
          </a:p>
          <a:p>
            <a:r>
              <a:rPr lang="tr-TR"/>
              <a:t>Alternatif maliyet (fırsat maliyeti): Bir seçimin yapılması ile birlikte vazgeçilmesi gereken diğer fırsatların sağlayacağı kazançların en </a:t>
            </a:r>
            <a:r>
              <a:rPr lang="tr-TR" smtClean="0"/>
              <a:t>büyüğüdür.</a:t>
            </a:r>
            <a:endParaRPr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/>
              <a:t>5. Gerçek Maliyet – Alternatif Maliyet</a:t>
            </a: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/>
              <a:t>İşletmede atıl kapasite bulunması nasıl bir alternatif maliyete sebep olabilir?</a:t>
            </a:r>
          </a:p>
          <a:p>
            <a:r>
              <a:rPr lang="tr-TR" sz="3600"/>
              <a:t>Tam kapasite ile </a:t>
            </a:r>
            <a:r>
              <a:rPr lang="tr-TR" sz="3600" smtClean="0"/>
              <a:t>çalışması durumunda bu maliyetler nasıl değişir?</a:t>
            </a:r>
            <a:endParaRPr lang="en-US" sz="360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/>
              <a:t>6. Farklılaşan Maliyet – Batık Maliyet</a:t>
            </a: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z="3600"/>
              <a:t>Farklılaşan maliyet: Alternatifler arasında değişiklik gösteren </a:t>
            </a:r>
            <a:r>
              <a:rPr lang="tr-TR" sz="3600" smtClean="0"/>
              <a:t>maliyetlerdir.</a:t>
            </a:r>
            <a:endParaRPr lang="tr-TR" sz="3600"/>
          </a:p>
          <a:p>
            <a:r>
              <a:rPr lang="tr-TR" sz="3600"/>
              <a:t>Batık maliyet: Hiçbir alternatifte değişmeyen maliyet </a:t>
            </a:r>
            <a:r>
              <a:rPr lang="tr-TR" sz="3600" smtClean="0"/>
              <a:t>unsurlarıdır.</a:t>
            </a:r>
            <a:endParaRPr lang="tr-TR" sz="3600"/>
          </a:p>
          <a:p>
            <a:pPr lvl="1"/>
            <a:r>
              <a:rPr lang="tr-TR" sz="3200"/>
              <a:t>O ana kadar katlanılmış maliyet</a:t>
            </a:r>
          </a:p>
          <a:p>
            <a:endParaRPr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7. Tarihi Maliyet – Tahmini Maliyet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/>
              <a:t>Tarihi Maliyet: Fiilen gerçekleşmiş </a:t>
            </a:r>
            <a:r>
              <a:rPr lang="tr-TR" sz="3600" smtClean="0"/>
              <a:t>maliyetlerdir.</a:t>
            </a:r>
            <a:endParaRPr lang="tr-TR" sz="3600"/>
          </a:p>
          <a:p>
            <a:r>
              <a:rPr lang="tr-TR" sz="3600"/>
              <a:t>Tahmini Maliyet: Gelecekte gerçekleşmesi beklenen/ planlanan </a:t>
            </a:r>
            <a:r>
              <a:rPr lang="tr-TR" sz="3600" smtClean="0"/>
              <a:t>maliyetlerdir.</a:t>
            </a:r>
            <a:endParaRPr lang="en-US" sz="360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/>
              <a:t>8. Üretim Faktörlerine Göre Maliyetler</a:t>
            </a: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/>
              <a:t>Personel Maliyeti</a:t>
            </a:r>
          </a:p>
          <a:p>
            <a:r>
              <a:rPr lang="tr-TR" sz="3600"/>
              <a:t>Sabit Varlık Maliyeti</a:t>
            </a:r>
          </a:p>
          <a:p>
            <a:pPr lvl="1"/>
            <a:r>
              <a:rPr lang="tr-TR" sz="3200"/>
              <a:t>Amortisman Maliyeti</a:t>
            </a:r>
          </a:p>
          <a:p>
            <a:pPr lvl="1"/>
            <a:r>
              <a:rPr lang="tr-TR" sz="3200"/>
              <a:t>Bakım Onarım Maliyeti</a:t>
            </a:r>
          </a:p>
          <a:p>
            <a:pPr lvl="1"/>
            <a:r>
              <a:rPr lang="tr-TR" sz="3200"/>
              <a:t>Sermaye Maliyeti</a:t>
            </a:r>
            <a:endParaRPr lang="en-US" sz="320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/>
              <a:t>9. Nakit Çıkışı Gerektiren Maliyetler – Nakit Çıkışı Gerektirmeyen Maliyetler:</a:t>
            </a:r>
            <a:endParaRPr lang="en-US" sz="400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3600"/>
              <a:t>İşletme sermayesinin unsurları, nakit çıkışı gerektirebilir; maliyet unsuru veya nakit çıkışı gerektirmeyebilir.</a:t>
            </a:r>
          </a:p>
          <a:p>
            <a:pPr>
              <a:lnSpc>
                <a:spcPct val="90000"/>
              </a:lnSpc>
            </a:pPr>
            <a:r>
              <a:rPr lang="tr-TR" sz="3600"/>
              <a:t>Nakit çıkışı ve maliyet </a:t>
            </a:r>
            <a:r>
              <a:rPr lang="tr-TR" sz="3600" u="sng"/>
              <a:t>farklı</a:t>
            </a:r>
            <a:r>
              <a:rPr lang="tr-TR" sz="3600"/>
              <a:t> kavramlardır.</a:t>
            </a:r>
          </a:p>
          <a:p>
            <a:pPr>
              <a:lnSpc>
                <a:spcPct val="90000"/>
              </a:lnSpc>
            </a:pPr>
            <a:r>
              <a:rPr lang="tr-TR" sz="3600"/>
              <a:t>Nakit çıkışı ve maliyet eş zamanlı olabilir veya farklı zamanlarda gerçekleşebilir.</a:t>
            </a:r>
            <a:endParaRPr lang="en-US" sz="360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Yararlanılan Kaynaklar: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Varoğlu D., D. Tuncer ve D. Y. Ayhan (2007), </a:t>
            </a:r>
            <a:r>
              <a:rPr lang="tr-TR" i="1" smtClean="0"/>
              <a:t>Genel İşletmecilik Bilgileri</a:t>
            </a:r>
            <a:r>
              <a:rPr lang="tr-TR" smtClean="0"/>
              <a:t>, Ankara: Siyasal Kitabevi</a:t>
            </a:r>
          </a:p>
          <a:p>
            <a:r>
              <a:rPr lang="tr-TR" smtClean="0"/>
              <a:t>Müftüoğlu T. (2003), </a:t>
            </a:r>
            <a:r>
              <a:rPr lang="tr-TR" i="1" smtClean="0"/>
              <a:t>İşletme Ekonomisi</a:t>
            </a:r>
            <a:r>
              <a:rPr lang="tr-TR" smtClean="0"/>
              <a:t>, Ankara: Turhan Kitabevi</a:t>
            </a:r>
            <a:endParaRPr lang="en-US" smtClean="0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287678"/>
      </p:ext>
    </p:extLst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Maliyet Kavramı</a:t>
            </a: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/>
              <a:t>İktisadilik </a:t>
            </a:r>
            <a:r>
              <a:rPr lang="tr-TR" smtClean="0"/>
              <a:t>prensibi, maliyet ve satış geliri ile doğrudan ilişkilidir.</a:t>
            </a:r>
          </a:p>
          <a:p>
            <a:r>
              <a:rPr lang="tr-TR" smtClean="0"/>
              <a:t>Tutumluluk gereği, maksimum çıktıya minimum girdi ile ulaşmak istenir. Bu da maliyetlerin minimizasyonu ile ilgilidir.</a:t>
            </a:r>
          </a:p>
          <a:p>
            <a:r>
              <a:rPr lang="tr-TR" smtClean="0"/>
              <a:t>Talebe dönüklük alt prensibi ise satış geliri ile ilgilidir.</a:t>
            </a:r>
          </a:p>
          <a:p>
            <a:r>
              <a:rPr lang="tr-TR" smtClean="0"/>
              <a:t>Kar </a:t>
            </a:r>
            <a:r>
              <a:rPr lang="tr-TR"/>
              <a:t>= Satış Geliri – </a:t>
            </a:r>
            <a:r>
              <a:rPr lang="tr-TR" smtClean="0"/>
              <a:t>Maliyet olarak tanımlanır.</a:t>
            </a:r>
            <a:endParaRPr lang="tr-TR"/>
          </a:p>
          <a:p>
            <a:r>
              <a:rPr lang="tr-TR" smtClean="0"/>
              <a:t>Bu durumda öncelikle maliyet kavramı tanımlanmalıdır.</a:t>
            </a:r>
            <a:endParaRPr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Maliyet Çeşitleri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800" smtClean="0"/>
              <a:t>Maliyetler, aşağıdaki şekillerde sınıflandırılabilir:</a:t>
            </a:r>
          </a:p>
          <a:p>
            <a:pPr lvl="1">
              <a:lnSpc>
                <a:spcPct val="90000"/>
              </a:lnSpc>
            </a:pPr>
            <a:r>
              <a:rPr lang="tr-TR" sz="2400" smtClean="0"/>
              <a:t>Sabit </a:t>
            </a:r>
            <a:r>
              <a:rPr lang="tr-TR" sz="2400"/>
              <a:t>maliyet – Değişken maliyet</a:t>
            </a:r>
          </a:p>
          <a:p>
            <a:pPr lvl="1">
              <a:lnSpc>
                <a:spcPct val="90000"/>
              </a:lnSpc>
            </a:pPr>
            <a:r>
              <a:rPr lang="tr-TR" sz="2400"/>
              <a:t>Toplam maliyet – birim maliyet</a:t>
            </a:r>
          </a:p>
          <a:p>
            <a:pPr lvl="1">
              <a:lnSpc>
                <a:spcPct val="90000"/>
              </a:lnSpc>
            </a:pPr>
            <a:r>
              <a:rPr lang="tr-TR" sz="2400"/>
              <a:t>Gerçek maliyet – fırsat maliyeti</a:t>
            </a:r>
          </a:p>
          <a:p>
            <a:pPr lvl="1">
              <a:lnSpc>
                <a:spcPct val="90000"/>
              </a:lnSpc>
            </a:pPr>
            <a:r>
              <a:rPr lang="tr-TR" sz="2400"/>
              <a:t>Fiili maliyet – tahmini maliyet</a:t>
            </a:r>
          </a:p>
          <a:p>
            <a:pPr lvl="1">
              <a:lnSpc>
                <a:spcPct val="90000"/>
              </a:lnSpc>
            </a:pPr>
            <a:r>
              <a:rPr lang="tr-TR" sz="2400"/>
              <a:t>İşletmecilik fonksiyonuna göre maliyetler</a:t>
            </a:r>
          </a:p>
          <a:p>
            <a:pPr lvl="1">
              <a:lnSpc>
                <a:spcPct val="90000"/>
              </a:lnSpc>
            </a:pPr>
            <a:r>
              <a:rPr lang="tr-TR" sz="2400"/>
              <a:t>Maliyetin oluştuğu yere göre</a:t>
            </a:r>
          </a:p>
          <a:p>
            <a:pPr lvl="1">
              <a:lnSpc>
                <a:spcPct val="90000"/>
              </a:lnSpc>
            </a:pPr>
            <a:r>
              <a:rPr lang="tr-TR" sz="2400"/>
              <a:t>Nakit çıkışı gerektiren ve gerektirmeyen maliyetler</a:t>
            </a:r>
          </a:p>
          <a:p>
            <a:pPr lvl="1">
              <a:lnSpc>
                <a:spcPct val="90000"/>
              </a:lnSpc>
            </a:pPr>
            <a:r>
              <a:rPr lang="tr-TR" sz="2400"/>
              <a:t>Üretim faktörüne göre</a:t>
            </a:r>
          </a:p>
          <a:p>
            <a:pPr lvl="1">
              <a:lnSpc>
                <a:spcPct val="90000"/>
              </a:lnSpc>
            </a:pPr>
            <a:r>
              <a:rPr lang="tr-TR" sz="2400"/>
              <a:t>Batık maliyet – farklılaşan maliyet</a:t>
            </a:r>
            <a:endParaRPr lang="en-US" sz="240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1. Sabit Maliyet – Değişken Maliyet</a:t>
            </a: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Üretim seviyesindeki değişmeye göre tanımlanır</a:t>
            </a:r>
            <a:r>
              <a:rPr lang="tr-TR" smtClean="0"/>
              <a:t>.</a:t>
            </a:r>
          </a:p>
          <a:p>
            <a:r>
              <a:rPr lang="tr-TR" smtClean="0"/>
              <a:t>Sabit maliyet, üretim seviyesinden etkilenmez.</a:t>
            </a:r>
          </a:p>
          <a:p>
            <a:r>
              <a:rPr lang="tr-TR" smtClean="0"/>
              <a:t>Değişken maliyet ise, üretim arttıkça artan; üretim olmayınca «0» olan maliyettir.</a:t>
            </a:r>
            <a:endParaRPr lang="tr-TR"/>
          </a:p>
          <a:p>
            <a:r>
              <a:rPr lang="tr-TR"/>
              <a:t>TM = SM + DM</a:t>
            </a:r>
          </a:p>
          <a:p>
            <a:r>
              <a:rPr lang="tr-TR"/>
              <a:t>DM = m</a:t>
            </a:r>
            <a:r>
              <a:rPr lang="tr-TR" baseline="-25000"/>
              <a:t>d</a:t>
            </a:r>
            <a:r>
              <a:rPr lang="tr-TR"/>
              <a:t> * X</a:t>
            </a:r>
          </a:p>
          <a:p>
            <a:endParaRPr lang="tr-TR"/>
          </a:p>
          <a:p>
            <a:endParaRPr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Sabit Maliyetin Özellikleri</a:t>
            </a: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52450" indent="-552450">
              <a:lnSpc>
                <a:spcPct val="90000"/>
              </a:lnSpc>
            </a:pPr>
            <a:r>
              <a:rPr lang="tr-TR"/>
              <a:t>Üretim seviyesinden bağımsızdır.</a:t>
            </a:r>
          </a:p>
          <a:p>
            <a:pPr marL="552450" indent="-552450">
              <a:lnSpc>
                <a:spcPct val="90000"/>
              </a:lnSpc>
            </a:pPr>
            <a:r>
              <a:rPr lang="tr-TR"/>
              <a:t>Br başına sabit maliyet, üretim arttıkça azalır. </a:t>
            </a:r>
          </a:p>
          <a:p>
            <a:pPr marL="552450" indent="-552450">
              <a:lnSpc>
                <a:spcPct val="90000"/>
              </a:lnSpc>
            </a:pPr>
            <a:r>
              <a:rPr lang="tr-TR"/>
              <a:t>Sabit maliyet takvim zamanına bağlı olarak değişir.</a:t>
            </a:r>
          </a:p>
          <a:p>
            <a:pPr marL="552450" indent="-552450">
              <a:lnSpc>
                <a:spcPct val="90000"/>
              </a:lnSpc>
            </a:pPr>
            <a:r>
              <a:rPr lang="tr-TR"/>
              <a:t>Sabit maliyet = Değerlendirilen sabit maliyetler + Atıl kapasite maliyeti </a:t>
            </a:r>
          </a:p>
          <a:p>
            <a:pPr marL="552450" indent="-552450">
              <a:lnSpc>
                <a:spcPct val="90000"/>
              </a:lnSpc>
            </a:pPr>
            <a:r>
              <a:rPr lang="tr-TR"/>
              <a:t>Sabit maliyetler, belirli bir üretim miktarı için sabit, daha sonra artan bir ilişki içerisinde olabilir.</a:t>
            </a:r>
            <a:endParaRPr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Değişken Maliyetler</a:t>
            </a: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/>
              <a:t>Üretim arttıkça artar, üretim yapılmadığında sıfır değerini alır.</a:t>
            </a:r>
          </a:p>
          <a:p>
            <a:r>
              <a:rPr lang="tr-TR" sz="3600"/>
              <a:t>Doğrusal, artarak artan veya azalarak artan bir şekilde olabilir. </a:t>
            </a:r>
            <a:endParaRPr lang="en-US" sz="360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1. Sabit Maliyet – Değişken Maliyet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/>
              <a:t>İşletme kontrolünde olup olmaması</a:t>
            </a:r>
          </a:p>
          <a:p>
            <a:r>
              <a:rPr lang="tr-TR" sz="3600"/>
              <a:t>İşletmenin esnekliğine etkisi</a:t>
            </a:r>
          </a:p>
          <a:p>
            <a:r>
              <a:rPr lang="tr-TR" sz="3600"/>
              <a:t>Teknolojik gelişme değişken ve sabit maliyeti farklı etkiler.</a:t>
            </a:r>
            <a:endParaRPr lang="en-US" sz="360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2. Birim Maliyet (Ortalama Maliyet)</a:t>
            </a: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Birim çıktı başına maliyettir.</a:t>
            </a:r>
          </a:p>
          <a:p>
            <a:r>
              <a:rPr lang="tr-TR"/>
              <a:t>Ortalama bir büyüklüktür.</a:t>
            </a:r>
          </a:p>
          <a:p>
            <a:r>
              <a:rPr lang="tr-TR"/>
              <a:t>SM ve DM için ayrı ayrı hesaplanabilir.</a:t>
            </a:r>
          </a:p>
          <a:p>
            <a:r>
              <a:rPr lang="tr-TR"/>
              <a:t>DM’nin grafiğine göre ortalama DM’nin şekli değişir.</a:t>
            </a:r>
            <a:endParaRPr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3. Toplam Maliyet</a:t>
            </a: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TM = DM + SM</a:t>
            </a:r>
          </a:p>
          <a:p>
            <a:r>
              <a:rPr lang="tr-TR"/>
              <a:t>TM = Ms + Md (X)</a:t>
            </a:r>
          </a:p>
          <a:p>
            <a:r>
              <a:rPr lang="tr-TR"/>
              <a:t>TM’nin şekli, değişken maliyet tarafından belirlenir.</a:t>
            </a:r>
          </a:p>
          <a:p>
            <a:r>
              <a:rPr lang="tr-TR"/>
              <a:t>TM için de ortalama maliyet hesaplanabilir.</a:t>
            </a:r>
          </a:p>
          <a:p>
            <a:r>
              <a:rPr lang="tr-TR"/>
              <a:t>m=M/x = Belirli bir üretim seviyesindeki TM / Üretim miktarı</a:t>
            </a:r>
            <a:endParaRPr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</TotalTime>
  <Words>587</Words>
  <Application>Microsoft Office PowerPoint</Application>
  <PresentationFormat>Ekran Gösterisi (4:3)</PresentationFormat>
  <Paragraphs>78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Ofis Teması</vt:lpstr>
      <vt:lpstr>TEMEL İŞLETMECİLİK KAVRAMLARI - MALİYETLER</vt:lpstr>
      <vt:lpstr>Maliyet Kavramı</vt:lpstr>
      <vt:lpstr>Maliyet Çeşitleri</vt:lpstr>
      <vt:lpstr>1. Sabit Maliyet – Değişken Maliyet</vt:lpstr>
      <vt:lpstr>Sabit Maliyetin Özellikleri</vt:lpstr>
      <vt:lpstr>Değişken Maliyetler</vt:lpstr>
      <vt:lpstr>1. Sabit Maliyet – Değişken Maliyet</vt:lpstr>
      <vt:lpstr>2. Birim Maliyet (Ortalama Maliyet)</vt:lpstr>
      <vt:lpstr>3. Toplam Maliyet</vt:lpstr>
      <vt:lpstr>4. Marjinal Maliyet</vt:lpstr>
      <vt:lpstr>5. Gerçek Maliyet – Alternatif Maliyet</vt:lpstr>
      <vt:lpstr>5. Gerçek Maliyet – Alternatif Maliyet</vt:lpstr>
      <vt:lpstr>6. Farklılaşan Maliyet – Batık Maliyet</vt:lpstr>
      <vt:lpstr>7. Tarihi Maliyet – Tahmini Maliyet</vt:lpstr>
      <vt:lpstr>8. Üretim Faktörlerine Göre Maliyetler</vt:lpstr>
      <vt:lpstr>9. Nakit Çıkışı Gerektiren Maliyetler – Nakit Çıkışı Gerektirmeyen Maliyetler:</vt:lpstr>
      <vt:lpstr>Yararlanılan Kaynaklar:</vt:lpstr>
    </vt:vector>
  </TitlesOfParts>
  <Company>SBF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SEVDI EDA TUZCU</dc:creator>
  <cp:lastModifiedBy>Sevgi Eda Tuzcu</cp:lastModifiedBy>
  <cp:revision>39</cp:revision>
  <dcterms:created xsi:type="dcterms:W3CDTF">2012-11-10T08:58:58Z</dcterms:created>
  <dcterms:modified xsi:type="dcterms:W3CDTF">2018-08-01T18:37:55Z</dcterms:modified>
</cp:coreProperties>
</file>