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63" r:id="rId3"/>
    <p:sldId id="264" r:id="rId4"/>
    <p:sldId id="256" r:id="rId5"/>
    <p:sldId id="257" r:id="rId6"/>
    <p:sldId id="265" r:id="rId7"/>
    <p:sldId id="266" r:id="rId8"/>
    <p:sldId id="267" r:id="rId9"/>
    <p:sldId id="268" r:id="rId10"/>
    <p:sldId id="269" r:id="rId11"/>
    <p:sldId id="270" r:id="rId12"/>
    <p:sldId id="271" r:id="rId13"/>
    <p:sldId id="272" r:id="rId14"/>
    <p:sldId id="273" r:id="rId15"/>
    <p:sldId id="274" r:id="rId16"/>
    <p:sldId id="275" r:id="rId1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63EF3815-F34D-421F-A034-A32B970C006C}" type="datetimeFigureOut">
              <a:rPr lang="tr-TR" smtClean="0"/>
              <a:pPr/>
              <a:t>19.11.2019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7F9889F-D5BD-496A-AC56-786A6F52C032}" type="slidenum">
              <a:rPr lang="tr-TR" smtClean="0"/>
              <a:pPr/>
              <a:t>‹#›</a:t>
            </a:fld>
            <a:endParaRPr lang="tr-TR"/>
          </a:p>
        </p:txBody>
      </p:sp>
    </p:spTree>
    <p:extLst>
      <p:ext uri="{BB962C8B-B14F-4D97-AF65-F5344CB8AC3E}">
        <p14:creationId xmlns:p14="http://schemas.microsoft.com/office/powerpoint/2010/main" val="97467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3EF3815-F34D-421F-A034-A32B970C006C}" type="datetimeFigureOut">
              <a:rPr lang="tr-TR" smtClean="0"/>
              <a:pPr/>
              <a:t>19.11.2019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7F9889F-D5BD-496A-AC56-786A6F52C032}" type="slidenum">
              <a:rPr lang="tr-TR" smtClean="0"/>
              <a:pPr/>
              <a:t>‹#›</a:t>
            </a:fld>
            <a:endParaRPr lang="tr-TR"/>
          </a:p>
        </p:txBody>
      </p:sp>
    </p:spTree>
    <p:extLst>
      <p:ext uri="{BB962C8B-B14F-4D97-AF65-F5344CB8AC3E}">
        <p14:creationId xmlns:p14="http://schemas.microsoft.com/office/powerpoint/2010/main" val="37763150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3EF3815-F34D-421F-A034-A32B970C006C}" type="datetimeFigureOut">
              <a:rPr lang="tr-TR" smtClean="0"/>
              <a:pPr/>
              <a:t>19.11.2019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7F9889F-D5BD-496A-AC56-786A6F52C032}" type="slidenum">
              <a:rPr lang="tr-TR" smtClean="0"/>
              <a:pPr/>
              <a:t>‹#›</a:t>
            </a:fld>
            <a:endParaRPr lang="tr-TR"/>
          </a:p>
        </p:txBody>
      </p:sp>
    </p:spTree>
    <p:extLst>
      <p:ext uri="{BB962C8B-B14F-4D97-AF65-F5344CB8AC3E}">
        <p14:creationId xmlns:p14="http://schemas.microsoft.com/office/powerpoint/2010/main" val="39173900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3EF3815-F34D-421F-A034-A32B970C006C}" type="datetimeFigureOut">
              <a:rPr lang="tr-TR" smtClean="0"/>
              <a:pPr/>
              <a:t>19.11.2019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7F9889F-D5BD-496A-AC56-786A6F52C032}" type="slidenum">
              <a:rPr lang="tr-TR" smtClean="0"/>
              <a:pPr/>
              <a:t>‹#›</a:t>
            </a:fld>
            <a:endParaRPr lang="tr-TR"/>
          </a:p>
        </p:txBody>
      </p:sp>
    </p:spTree>
    <p:extLst>
      <p:ext uri="{BB962C8B-B14F-4D97-AF65-F5344CB8AC3E}">
        <p14:creationId xmlns:p14="http://schemas.microsoft.com/office/powerpoint/2010/main" val="28927909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3EF3815-F34D-421F-A034-A32B970C006C}" type="datetimeFigureOut">
              <a:rPr lang="tr-TR" smtClean="0"/>
              <a:pPr/>
              <a:t>19.11.2019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7F9889F-D5BD-496A-AC56-786A6F52C032}" type="slidenum">
              <a:rPr lang="tr-TR" smtClean="0"/>
              <a:pPr/>
              <a:t>‹#›</a:t>
            </a:fld>
            <a:endParaRPr lang="tr-TR"/>
          </a:p>
        </p:txBody>
      </p:sp>
    </p:spTree>
    <p:extLst>
      <p:ext uri="{BB962C8B-B14F-4D97-AF65-F5344CB8AC3E}">
        <p14:creationId xmlns:p14="http://schemas.microsoft.com/office/powerpoint/2010/main" val="16655344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3EF3815-F34D-421F-A034-A32B970C006C}" type="datetimeFigureOut">
              <a:rPr lang="tr-TR" smtClean="0"/>
              <a:pPr/>
              <a:t>19.11.2019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7F9889F-D5BD-496A-AC56-786A6F52C032}" type="slidenum">
              <a:rPr lang="tr-TR" smtClean="0"/>
              <a:pPr/>
              <a:t>‹#›</a:t>
            </a:fld>
            <a:endParaRPr lang="tr-TR"/>
          </a:p>
        </p:txBody>
      </p:sp>
    </p:spTree>
    <p:extLst>
      <p:ext uri="{BB962C8B-B14F-4D97-AF65-F5344CB8AC3E}">
        <p14:creationId xmlns:p14="http://schemas.microsoft.com/office/powerpoint/2010/main" val="3100944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3EF3815-F34D-421F-A034-A32B970C006C}" type="datetimeFigureOut">
              <a:rPr lang="tr-TR" smtClean="0"/>
              <a:pPr/>
              <a:t>19.11.2019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7F9889F-D5BD-496A-AC56-786A6F52C032}" type="slidenum">
              <a:rPr lang="tr-TR" smtClean="0"/>
              <a:pPr/>
              <a:t>‹#›</a:t>
            </a:fld>
            <a:endParaRPr lang="tr-TR"/>
          </a:p>
        </p:txBody>
      </p:sp>
    </p:spTree>
    <p:extLst>
      <p:ext uri="{BB962C8B-B14F-4D97-AF65-F5344CB8AC3E}">
        <p14:creationId xmlns:p14="http://schemas.microsoft.com/office/powerpoint/2010/main" val="16918965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3EF3815-F34D-421F-A034-A32B970C006C}" type="datetimeFigureOut">
              <a:rPr lang="tr-TR" smtClean="0"/>
              <a:pPr/>
              <a:t>19.11.2019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7F9889F-D5BD-496A-AC56-786A6F52C032}" type="slidenum">
              <a:rPr lang="tr-TR" smtClean="0"/>
              <a:pPr/>
              <a:t>‹#›</a:t>
            </a:fld>
            <a:endParaRPr lang="tr-TR"/>
          </a:p>
        </p:txBody>
      </p:sp>
    </p:spTree>
    <p:extLst>
      <p:ext uri="{BB962C8B-B14F-4D97-AF65-F5344CB8AC3E}">
        <p14:creationId xmlns:p14="http://schemas.microsoft.com/office/powerpoint/2010/main" val="23379507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3EF3815-F34D-421F-A034-A32B970C006C}" type="datetimeFigureOut">
              <a:rPr lang="tr-TR" smtClean="0"/>
              <a:pPr/>
              <a:t>19.11.2019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7F9889F-D5BD-496A-AC56-786A6F52C032}" type="slidenum">
              <a:rPr lang="tr-TR" smtClean="0"/>
              <a:pPr/>
              <a:t>‹#›</a:t>
            </a:fld>
            <a:endParaRPr lang="tr-TR"/>
          </a:p>
        </p:txBody>
      </p:sp>
    </p:spTree>
    <p:extLst>
      <p:ext uri="{BB962C8B-B14F-4D97-AF65-F5344CB8AC3E}">
        <p14:creationId xmlns:p14="http://schemas.microsoft.com/office/powerpoint/2010/main" val="20754640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3EF3815-F34D-421F-A034-A32B970C006C}" type="datetimeFigureOut">
              <a:rPr lang="tr-TR" smtClean="0"/>
              <a:pPr/>
              <a:t>19.11.2019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7F9889F-D5BD-496A-AC56-786A6F52C032}" type="slidenum">
              <a:rPr lang="tr-TR" smtClean="0"/>
              <a:pPr/>
              <a:t>‹#›</a:t>
            </a:fld>
            <a:endParaRPr lang="tr-TR"/>
          </a:p>
        </p:txBody>
      </p:sp>
    </p:spTree>
    <p:extLst>
      <p:ext uri="{BB962C8B-B14F-4D97-AF65-F5344CB8AC3E}">
        <p14:creationId xmlns:p14="http://schemas.microsoft.com/office/powerpoint/2010/main" val="26600596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3EF3815-F34D-421F-A034-A32B970C006C}" type="datetimeFigureOut">
              <a:rPr lang="tr-TR" smtClean="0"/>
              <a:pPr/>
              <a:t>19.11.2019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7F9889F-D5BD-496A-AC56-786A6F52C032}" type="slidenum">
              <a:rPr lang="tr-TR" smtClean="0"/>
              <a:pPr/>
              <a:t>‹#›</a:t>
            </a:fld>
            <a:endParaRPr lang="tr-TR"/>
          </a:p>
        </p:txBody>
      </p:sp>
    </p:spTree>
    <p:extLst>
      <p:ext uri="{BB962C8B-B14F-4D97-AF65-F5344CB8AC3E}">
        <p14:creationId xmlns:p14="http://schemas.microsoft.com/office/powerpoint/2010/main" val="25911782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EF3815-F34D-421F-A034-A32B970C006C}" type="datetimeFigureOut">
              <a:rPr lang="tr-TR" smtClean="0"/>
              <a:pPr/>
              <a:t>19.11.2019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F9889F-D5BD-496A-AC56-786A6F52C032}" type="slidenum">
              <a:rPr lang="tr-TR" smtClean="0"/>
              <a:pPr/>
              <a:t>‹#›</a:t>
            </a:fld>
            <a:endParaRPr lang="tr-TR"/>
          </a:p>
        </p:txBody>
      </p:sp>
    </p:spTree>
    <p:extLst>
      <p:ext uri="{BB962C8B-B14F-4D97-AF65-F5344CB8AC3E}">
        <p14:creationId xmlns:p14="http://schemas.microsoft.com/office/powerpoint/2010/main" val="27711486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475209"/>
          </a:xfrm>
        </p:spPr>
        <p:txBody>
          <a:bodyPr>
            <a:noAutofit/>
          </a:bodyPr>
          <a:lstStyle/>
          <a:p>
            <a:pPr algn="l"/>
            <a:r>
              <a:rPr lang="tr-TR" sz="3200" dirty="0" smtClean="0"/>
              <a:t>Bütçenin tarihçesi</a:t>
            </a:r>
            <a:endParaRPr lang="tr-TR" sz="3200" dirty="0"/>
          </a:p>
        </p:txBody>
      </p:sp>
      <p:sp>
        <p:nvSpPr>
          <p:cNvPr id="3" name="Alt Başlık 2"/>
          <p:cNvSpPr>
            <a:spLocks noGrp="1"/>
          </p:cNvSpPr>
          <p:nvPr>
            <p:ph type="subTitle" idx="1"/>
          </p:nvPr>
        </p:nvSpPr>
        <p:spPr>
          <a:xfrm>
            <a:off x="1524000" y="1681655"/>
            <a:ext cx="9144000" cy="4414345"/>
          </a:xfrm>
        </p:spPr>
        <p:txBody>
          <a:bodyPr/>
          <a:lstStyle/>
          <a:p>
            <a:pPr algn="just"/>
            <a:r>
              <a:rPr lang="tr-TR" dirty="0" smtClean="0"/>
              <a:t>Bütçe kelimesinin kökü, İngilizce </a:t>
            </a:r>
            <a:r>
              <a:rPr lang="tr-TR" dirty="0" err="1" smtClean="0"/>
              <a:t>Bouget</a:t>
            </a:r>
            <a:r>
              <a:rPr lang="tr-TR" dirty="0" smtClean="0"/>
              <a:t> kelimesinden geldiği düşünülmektedir. </a:t>
            </a:r>
            <a:r>
              <a:rPr lang="tr-TR" dirty="0" err="1"/>
              <a:t>Bouget</a:t>
            </a:r>
            <a:r>
              <a:rPr lang="tr-TR" dirty="0"/>
              <a:t> </a:t>
            </a:r>
            <a:r>
              <a:rPr lang="tr-TR" dirty="0" smtClean="0"/>
              <a:t>kelimesi, torba, küçük deri çanta anlamını ifade eder. Zaman içerisindeki değişiklikler sonucunda Budget şeklinde kullanılmaya başlandı.</a:t>
            </a:r>
          </a:p>
          <a:p>
            <a:pPr algn="just"/>
            <a:r>
              <a:rPr lang="tr-TR" dirty="0" smtClean="0"/>
              <a:t>Türkiye’de ise 1050 sayılı kanun yürürlükten kaldırılmış, 5018 sayılı Kamu mali yönetimi ve kontrol kanunu 10.12.2003 tarihinde Resmi </a:t>
            </a:r>
            <a:r>
              <a:rPr lang="tr-TR" dirty="0" err="1" smtClean="0"/>
              <a:t>Gazete’de</a:t>
            </a:r>
            <a:r>
              <a:rPr lang="tr-TR" dirty="0" smtClean="0"/>
              <a:t> yayımlanarak yürürlüğe girmiştir. </a:t>
            </a:r>
          </a:p>
          <a:p>
            <a:pPr algn="just"/>
            <a:r>
              <a:rPr lang="tr-TR" dirty="0" smtClean="0"/>
              <a:t>1961 ve 1982 anayasalarında bütçe teriminin kullanıldığı görülmektedir.</a:t>
            </a:r>
            <a:endParaRPr lang="tr-TR" dirty="0"/>
          </a:p>
        </p:txBody>
      </p:sp>
    </p:spTree>
    <p:extLst>
      <p:ext uri="{BB962C8B-B14F-4D97-AF65-F5344CB8AC3E}">
        <p14:creationId xmlns:p14="http://schemas.microsoft.com/office/powerpoint/2010/main" val="6007513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338575"/>
          </a:xfrm>
        </p:spPr>
        <p:txBody>
          <a:bodyPr>
            <a:noAutofit/>
          </a:bodyPr>
          <a:lstStyle/>
          <a:p>
            <a:pPr algn="l"/>
            <a:r>
              <a:rPr lang="tr-TR" sz="2800" dirty="0"/>
              <a:t/>
            </a:r>
            <a:br>
              <a:rPr lang="tr-TR" sz="2800" dirty="0"/>
            </a:br>
            <a:r>
              <a:rPr lang="tr-TR" sz="2800" dirty="0"/>
              <a:t>Önceden izin alma</a:t>
            </a:r>
          </a:p>
        </p:txBody>
      </p:sp>
      <p:sp>
        <p:nvSpPr>
          <p:cNvPr id="3" name="Alt Başlık 2"/>
          <p:cNvSpPr>
            <a:spLocks noGrp="1"/>
          </p:cNvSpPr>
          <p:nvPr>
            <p:ph type="subTitle" idx="1"/>
          </p:nvPr>
        </p:nvSpPr>
        <p:spPr>
          <a:xfrm>
            <a:off x="1524000" y="1702675"/>
            <a:ext cx="9144000" cy="4246179"/>
          </a:xfrm>
        </p:spPr>
        <p:txBody>
          <a:bodyPr/>
          <a:lstStyle/>
          <a:p>
            <a:pPr algn="just"/>
            <a:r>
              <a:rPr lang="tr-TR" dirty="0"/>
              <a:t>Kamu Malî Yönetimi Ve Kontrol Kanunu 13. madde </a:t>
            </a:r>
            <a:r>
              <a:rPr lang="tr-TR" dirty="0" smtClean="0"/>
              <a:t>i </a:t>
            </a:r>
            <a:r>
              <a:rPr lang="tr-TR" dirty="0"/>
              <a:t>fıkrasına göre;</a:t>
            </a:r>
          </a:p>
          <a:p>
            <a:pPr algn="just"/>
            <a:endParaRPr lang="tr-TR" dirty="0"/>
          </a:p>
          <a:p>
            <a:pPr algn="just"/>
            <a:r>
              <a:rPr lang="tr-TR" dirty="0" smtClean="0"/>
              <a:t>i</a:t>
            </a:r>
            <a:r>
              <a:rPr lang="tr-TR" dirty="0"/>
              <a:t>) Bütçeler, ait olduğu yıl başlamadan önce Türkiye Büyük Millet Meclisi veya yetkili organlarca kabul edilmedikçe veya onaylanmadıkça uygulanamaz. </a:t>
            </a:r>
          </a:p>
        </p:txBody>
      </p:sp>
    </p:spTree>
    <p:extLst>
      <p:ext uri="{BB962C8B-B14F-4D97-AF65-F5344CB8AC3E}">
        <p14:creationId xmlns:p14="http://schemas.microsoft.com/office/powerpoint/2010/main" val="26447436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548782"/>
          </a:xfrm>
        </p:spPr>
        <p:txBody>
          <a:bodyPr>
            <a:normAutofit fontScale="90000"/>
          </a:bodyPr>
          <a:lstStyle/>
          <a:p>
            <a:pPr algn="l"/>
            <a:r>
              <a:rPr lang="tr-TR" sz="3200" dirty="0"/>
              <a:t/>
            </a:r>
            <a:br>
              <a:rPr lang="tr-TR" sz="3200" dirty="0"/>
            </a:br>
            <a:r>
              <a:rPr lang="tr-TR" sz="3200" dirty="0"/>
              <a:t>Giderlerde tahsis</a:t>
            </a:r>
          </a:p>
        </p:txBody>
      </p:sp>
      <p:sp>
        <p:nvSpPr>
          <p:cNvPr id="3" name="Alt Başlık 2"/>
          <p:cNvSpPr>
            <a:spLocks noGrp="1"/>
          </p:cNvSpPr>
          <p:nvPr>
            <p:ph type="subTitle" idx="1"/>
          </p:nvPr>
        </p:nvSpPr>
        <p:spPr>
          <a:xfrm>
            <a:off x="1524000" y="1839310"/>
            <a:ext cx="9144000" cy="4025462"/>
          </a:xfrm>
        </p:spPr>
        <p:txBody>
          <a:bodyPr>
            <a:normAutofit fontScale="85000" lnSpcReduction="20000"/>
          </a:bodyPr>
          <a:lstStyle/>
          <a:p>
            <a:pPr algn="just"/>
            <a:r>
              <a:rPr lang="tr-TR" dirty="0" smtClean="0"/>
              <a:t>Bütçe tasarısında yer alan giderler nitelik, nicelik ve zaman bakımından üçe ayrılmaktadır:</a:t>
            </a:r>
          </a:p>
          <a:p>
            <a:pPr marL="457200" indent="-457200" algn="just">
              <a:buAutoNum type="alphaLcParenR"/>
            </a:pPr>
            <a:r>
              <a:rPr lang="tr-TR" dirty="0" smtClean="0"/>
              <a:t>Nitelik yönünden (Kalitatif) ayırım ilkesi</a:t>
            </a:r>
          </a:p>
          <a:p>
            <a:pPr marL="457200" indent="-457200" algn="just">
              <a:buFont typeface="Arial" panose="020B0604020202020204" pitchFamily="34" charset="0"/>
              <a:buAutoNum type="alphaLcParenR"/>
            </a:pPr>
            <a:r>
              <a:rPr lang="tr-TR" dirty="0" smtClean="0"/>
              <a:t>Nicelik </a:t>
            </a:r>
            <a:r>
              <a:rPr lang="tr-TR" dirty="0"/>
              <a:t>yönünden (</a:t>
            </a:r>
            <a:r>
              <a:rPr lang="tr-TR" dirty="0" smtClean="0"/>
              <a:t>Kantitatif</a:t>
            </a:r>
            <a:r>
              <a:rPr lang="tr-TR" dirty="0"/>
              <a:t>) ayırım </a:t>
            </a:r>
            <a:r>
              <a:rPr lang="tr-TR" dirty="0" smtClean="0"/>
              <a:t>ilkesi</a:t>
            </a:r>
          </a:p>
          <a:p>
            <a:pPr marL="457200" indent="-457200" algn="just">
              <a:buFont typeface="Arial" panose="020B0604020202020204" pitchFamily="34" charset="0"/>
              <a:buAutoNum type="alphaLcParenR"/>
            </a:pPr>
            <a:r>
              <a:rPr lang="tr-TR" dirty="0" smtClean="0"/>
              <a:t>Zaman yönünden ayırım ilkesi</a:t>
            </a:r>
            <a:endParaRPr lang="tr-TR" dirty="0"/>
          </a:p>
          <a:p>
            <a:pPr marL="457200" indent="-457200" algn="just">
              <a:buAutoNum type="alphaLcParenR"/>
            </a:pPr>
            <a:endParaRPr lang="tr-TR" dirty="0" smtClean="0"/>
          </a:p>
          <a:p>
            <a:pPr algn="just"/>
            <a:r>
              <a:rPr lang="tr-TR" dirty="0" smtClean="0"/>
              <a:t>Kamu </a:t>
            </a:r>
            <a:r>
              <a:rPr lang="tr-TR" dirty="0"/>
              <a:t>Malî Yönetimi Ve Kontrol Kanunu 13. madde </a:t>
            </a:r>
            <a:r>
              <a:rPr lang="tr-TR" dirty="0" smtClean="0"/>
              <a:t>n ve o fıkralarına </a:t>
            </a:r>
            <a:r>
              <a:rPr lang="tr-TR" dirty="0"/>
              <a:t>göre;</a:t>
            </a:r>
          </a:p>
          <a:p>
            <a:pPr algn="just"/>
            <a:endParaRPr lang="tr-TR" dirty="0" smtClean="0"/>
          </a:p>
          <a:p>
            <a:pPr algn="just"/>
            <a:r>
              <a:rPr lang="tr-TR" dirty="0" smtClean="0"/>
              <a:t>n</a:t>
            </a:r>
            <a:r>
              <a:rPr lang="tr-TR" dirty="0"/>
              <a:t>) Kamu hizmetleri, bütçelere konulacak ödeneklerle, mevzuatla belirlenmiş yöntem, ilke ve amaçlara uygun olarak gerçekleştirilir. </a:t>
            </a:r>
            <a:endParaRPr lang="tr-TR" dirty="0" smtClean="0"/>
          </a:p>
          <a:p>
            <a:pPr algn="just"/>
            <a:endParaRPr lang="tr-TR" dirty="0" smtClean="0"/>
          </a:p>
          <a:p>
            <a:pPr algn="just"/>
            <a:r>
              <a:rPr lang="tr-TR" dirty="0" smtClean="0"/>
              <a:t>o</a:t>
            </a:r>
            <a:r>
              <a:rPr lang="tr-TR" dirty="0"/>
              <a:t>) Bütçelerde, ödenekler belirli amaçları gerçekleştirmek üzere tahsis edilir. </a:t>
            </a:r>
          </a:p>
        </p:txBody>
      </p:sp>
    </p:spTree>
    <p:extLst>
      <p:ext uri="{BB962C8B-B14F-4D97-AF65-F5344CB8AC3E}">
        <p14:creationId xmlns:p14="http://schemas.microsoft.com/office/powerpoint/2010/main" val="9677435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475209"/>
          </a:xfrm>
        </p:spPr>
        <p:txBody>
          <a:bodyPr>
            <a:noAutofit/>
          </a:bodyPr>
          <a:lstStyle/>
          <a:p>
            <a:pPr algn="l"/>
            <a:r>
              <a:rPr lang="tr-TR" sz="2800" dirty="0"/>
              <a:t/>
            </a:r>
            <a:br>
              <a:rPr lang="tr-TR" sz="2800" dirty="0"/>
            </a:br>
            <a:r>
              <a:rPr lang="tr-TR" sz="2800" dirty="0"/>
              <a:t>Denklik</a:t>
            </a:r>
          </a:p>
        </p:txBody>
      </p:sp>
      <p:sp>
        <p:nvSpPr>
          <p:cNvPr id="3" name="Alt Başlık 2"/>
          <p:cNvSpPr>
            <a:spLocks noGrp="1"/>
          </p:cNvSpPr>
          <p:nvPr>
            <p:ph type="subTitle" idx="1"/>
          </p:nvPr>
        </p:nvSpPr>
        <p:spPr>
          <a:xfrm>
            <a:off x="1524000" y="1671145"/>
            <a:ext cx="9144000" cy="3586655"/>
          </a:xfrm>
        </p:spPr>
        <p:txBody>
          <a:bodyPr/>
          <a:lstStyle/>
          <a:p>
            <a:pPr algn="just"/>
            <a:r>
              <a:rPr lang="tr-TR" dirty="0"/>
              <a:t>Kamu Malî Yönetimi Ve Kontrol Kanunu 13. madde </a:t>
            </a:r>
            <a:r>
              <a:rPr lang="tr-TR" dirty="0" smtClean="0"/>
              <a:t>h fıkrasına </a:t>
            </a:r>
            <a:r>
              <a:rPr lang="tr-TR" dirty="0"/>
              <a:t>göre;</a:t>
            </a:r>
          </a:p>
          <a:p>
            <a:pPr algn="just"/>
            <a:endParaRPr lang="tr-TR" dirty="0" smtClean="0"/>
          </a:p>
          <a:p>
            <a:pPr algn="just"/>
            <a:r>
              <a:rPr lang="tr-TR" dirty="0" smtClean="0"/>
              <a:t>h</a:t>
            </a:r>
            <a:r>
              <a:rPr lang="tr-TR" dirty="0"/>
              <a:t>) Bütçelerde gelir ve gider denkliğinin sağlanması esastır. </a:t>
            </a:r>
          </a:p>
        </p:txBody>
      </p:sp>
    </p:spTree>
    <p:extLst>
      <p:ext uri="{BB962C8B-B14F-4D97-AF65-F5344CB8AC3E}">
        <p14:creationId xmlns:p14="http://schemas.microsoft.com/office/powerpoint/2010/main" val="6667740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370106"/>
          </a:xfrm>
        </p:spPr>
        <p:txBody>
          <a:bodyPr>
            <a:noAutofit/>
          </a:bodyPr>
          <a:lstStyle/>
          <a:p>
            <a:pPr algn="l"/>
            <a:r>
              <a:rPr lang="tr-TR" sz="2800" dirty="0"/>
              <a:t/>
            </a:r>
            <a:br>
              <a:rPr lang="tr-TR" sz="2800" dirty="0"/>
            </a:br>
            <a:r>
              <a:rPr lang="tr-TR" sz="2800" dirty="0"/>
              <a:t>Tasarruf</a:t>
            </a:r>
          </a:p>
        </p:txBody>
      </p:sp>
      <p:sp>
        <p:nvSpPr>
          <p:cNvPr id="3" name="Alt Başlık 2"/>
          <p:cNvSpPr>
            <a:spLocks noGrp="1"/>
          </p:cNvSpPr>
          <p:nvPr>
            <p:ph type="subTitle" idx="1"/>
          </p:nvPr>
        </p:nvSpPr>
        <p:spPr>
          <a:xfrm>
            <a:off x="1524000" y="1650123"/>
            <a:ext cx="9144000" cy="4466897"/>
          </a:xfrm>
        </p:spPr>
        <p:txBody>
          <a:bodyPr/>
          <a:lstStyle/>
          <a:p>
            <a:pPr algn="just"/>
            <a:r>
              <a:rPr lang="tr-TR" dirty="0"/>
              <a:t>Kamu Malî Yönetimi Ve Kontrol Kanunu Kamu maliyesinin temel </a:t>
            </a:r>
            <a:r>
              <a:rPr lang="tr-TR" dirty="0" smtClean="0"/>
              <a:t>ilkelerine </a:t>
            </a:r>
            <a:r>
              <a:rPr lang="tr-TR" dirty="0"/>
              <a:t>göre</a:t>
            </a:r>
            <a:r>
              <a:rPr lang="tr-TR" dirty="0" smtClean="0"/>
              <a:t>;</a:t>
            </a:r>
          </a:p>
          <a:p>
            <a:pPr algn="just"/>
            <a:endParaRPr lang="tr-TR" dirty="0"/>
          </a:p>
          <a:p>
            <a:pPr algn="just"/>
            <a:r>
              <a:rPr lang="tr-TR" dirty="0" smtClean="0"/>
              <a:t>Madde </a:t>
            </a:r>
            <a:r>
              <a:rPr lang="tr-TR" dirty="0"/>
              <a:t>5- Kamu maliyesinin temel ilkeleri şunlardır: </a:t>
            </a:r>
            <a:endParaRPr lang="tr-TR" dirty="0" smtClean="0"/>
          </a:p>
          <a:p>
            <a:pPr algn="just"/>
            <a:endParaRPr lang="tr-TR" dirty="0" smtClean="0"/>
          </a:p>
          <a:p>
            <a:pPr algn="just"/>
            <a:r>
              <a:rPr lang="tr-TR" dirty="0" smtClean="0"/>
              <a:t>g</a:t>
            </a:r>
            <a:r>
              <a:rPr lang="tr-TR" dirty="0"/>
              <a:t>) Kamu idarelerinin mal ve hizmet üretimi ile ihtiyaçlarının karşılanmasında, ekonomik veya sosyal verimlilik ilkelerine uygun olarak maliyet-fayda veya maliyet-etkinlik ile gerekli görülen diğer ekonomik ve sosyal analizlerin yapılması esastır. </a:t>
            </a:r>
          </a:p>
        </p:txBody>
      </p:sp>
    </p:spTree>
    <p:extLst>
      <p:ext uri="{BB962C8B-B14F-4D97-AF65-F5344CB8AC3E}">
        <p14:creationId xmlns:p14="http://schemas.microsoft.com/office/powerpoint/2010/main" val="36114122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317554"/>
          </a:xfrm>
        </p:spPr>
        <p:txBody>
          <a:bodyPr>
            <a:noAutofit/>
          </a:bodyPr>
          <a:lstStyle/>
          <a:p>
            <a:pPr algn="l"/>
            <a:r>
              <a:rPr lang="tr-TR" sz="2800" dirty="0"/>
              <a:t/>
            </a:r>
            <a:br>
              <a:rPr lang="tr-TR" sz="2800" dirty="0"/>
            </a:br>
            <a:r>
              <a:rPr lang="tr-TR" sz="2800" dirty="0"/>
              <a:t>Genellik</a:t>
            </a:r>
          </a:p>
        </p:txBody>
      </p:sp>
      <p:sp>
        <p:nvSpPr>
          <p:cNvPr id="3" name="Alt Başlık 2"/>
          <p:cNvSpPr>
            <a:spLocks noGrp="1"/>
          </p:cNvSpPr>
          <p:nvPr>
            <p:ph type="subTitle" idx="1"/>
          </p:nvPr>
        </p:nvSpPr>
        <p:spPr>
          <a:xfrm>
            <a:off x="1524000" y="1534510"/>
            <a:ext cx="9144000" cy="4614042"/>
          </a:xfrm>
        </p:spPr>
        <p:txBody>
          <a:bodyPr/>
          <a:lstStyle/>
          <a:p>
            <a:pPr algn="just"/>
            <a:r>
              <a:rPr lang="tr-TR" dirty="0"/>
              <a:t>Kamu Malî Yönetimi Ve Kontrol </a:t>
            </a:r>
            <a:r>
              <a:rPr lang="tr-TR" dirty="0" smtClean="0"/>
              <a:t>Kanununa göre;</a:t>
            </a:r>
          </a:p>
          <a:p>
            <a:pPr algn="just"/>
            <a:endParaRPr lang="tr-TR" dirty="0"/>
          </a:p>
          <a:p>
            <a:pPr algn="just"/>
            <a:r>
              <a:rPr lang="tr-TR" dirty="0" smtClean="0"/>
              <a:t>f</a:t>
            </a:r>
            <a:r>
              <a:rPr lang="tr-TR" dirty="0"/>
              <a:t>) Tüm gelir ve giderler gayri safi olarak bütçelerde gösterilir. </a:t>
            </a:r>
            <a:endParaRPr lang="tr-TR" dirty="0" smtClean="0"/>
          </a:p>
          <a:p>
            <a:pPr algn="just"/>
            <a:r>
              <a:rPr lang="tr-TR" dirty="0"/>
              <a:t>m) Kamu idarelerinin tüm gelir ve giderleri bütçelerinde gösterilir. </a:t>
            </a:r>
            <a:endParaRPr lang="tr-TR" dirty="0" smtClean="0"/>
          </a:p>
          <a:p>
            <a:pPr algn="just"/>
            <a:r>
              <a:rPr lang="tr-TR" dirty="0"/>
              <a:t>g) Belirli gelirlerin belirli giderlere tahsis edilmemesi esastır.</a:t>
            </a:r>
          </a:p>
        </p:txBody>
      </p:sp>
    </p:spTree>
    <p:extLst>
      <p:ext uri="{BB962C8B-B14F-4D97-AF65-F5344CB8AC3E}">
        <p14:creationId xmlns:p14="http://schemas.microsoft.com/office/powerpoint/2010/main" val="42173296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485720"/>
          </a:xfrm>
        </p:spPr>
        <p:txBody>
          <a:bodyPr>
            <a:normAutofit/>
          </a:bodyPr>
          <a:lstStyle/>
          <a:p>
            <a:pPr algn="l"/>
            <a:r>
              <a:rPr lang="tr-TR" sz="2800" dirty="0"/>
              <a:t>Birlik</a:t>
            </a:r>
          </a:p>
        </p:txBody>
      </p:sp>
      <p:sp>
        <p:nvSpPr>
          <p:cNvPr id="3" name="Alt Başlık 2"/>
          <p:cNvSpPr>
            <a:spLocks noGrp="1"/>
          </p:cNvSpPr>
          <p:nvPr>
            <p:ph type="subTitle" idx="1"/>
          </p:nvPr>
        </p:nvSpPr>
        <p:spPr>
          <a:xfrm>
            <a:off x="1524000" y="1608083"/>
            <a:ext cx="9144000" cy="4834758"/>
          </a:xfrm>
        </p:spPr>
        <p:txBody>
          <a:bodyPr>
            <a:normAutofit fontScale="55000" lnSpcReduction="20000"/>
          </a:bodyPr>
          <a:lstStyle/>
          <a:p>
            <a:pPr algn="just"/>
            <a:r>
              <a:rPr lang="tr-TR" dirty="0"/>
              <a:t>Kamu Malî Yönetimi Ve Kontrol Kanununa göre;</a:t>
            </a:r>
          </a:p>
          <a:p>
            <a:pPr algn="just"/>
            <a:r>
              <a:rPr lang="tr-TR" dirty="0" smtClean="0"/>
              <a:t>Hazine </a:t>
            </a:r>
            <a:r>
              <a:rPr lang="tr-TR" dirty="0"/>
              <a:t>birliği Madde </a:t>
            </a:r>
            <a:endParaRPr lang="tr-TR" dirty="0" smtClean="0"/>
          </a:p>
          <a:p>
            <a:pPr algn="just"/>
            <a:r>
              <a:rPr lang="tr-TR" dirty="0" smtClean="0"/>
              <a:t>6- </a:t>
            </a:r>
            <a:r>
              <a:rPr lang="tr-TR" dirty="0"/>
              <a:t>Merkezî yönetim kapsamındaki kamu idarelerinin gelir, gider, tahsilat, ödeme, nakit planlaması ve borç yönetimi Hazine birliğini sağlayacak şekilde yürütülür. Bu Kanuna ekli (I) sayılı cetvelde yer alan kamu idarelerinin tüm gelirleri Hazine veznelerine girer, giderleri bu veznelerden ödenir. Bu idareler özel vezne açamaz. Her türlü iç ve dış borçlanma, yurt dışından hibe alınması, borç ve hibe verilmesi ve bunlara ilişkin geri ödemeler, Hazine garantileri, Hazine alacakları, nakit yönetimi ve bunlarla ilgili diğer hususlarda 9.12.1994 tarihli ve 4059 sayılı, 28.3.2002 tarihli ve 4749 sayılı Kanun hükümleri uygulanır</a:t>
            </a:r>
            <a:r>
              <a:rPr lang="tr-TR" dirty="0" smtClean="0"/>
              <a:t>.</a:t>
            </a:r>
          </a:p>
          <a:p>
            <a:pPr algn="just"/>
            <a:r>
              <a:rPr lang="tr-TR" dirty="0"/>
              <a:t>Bütçe türleri ve </a:t>
            </a:r>
            <a:r>
              <a:rPr lang="tr-TR" dirty="0" smtClean="0"/>
              <a:t>kapsamı</a:t>
            </a:r>
          </a:p>
          <a:p>
            <a:pPr algn="just"/>
            <a:r>
              <a:rPr lang="tr-TR" dirty="0" smtClean="0"/>
              <a:t> </a:t>
            </a:r>
            <a:r>
              <a:rPr lang="tr-TR" dirty="0"/>
              <a:t>Madde 12- Genel yönetim kapsamındaki idarelerin bütçeleri; merkezî yönetim bütçesi, sosyal güvenlik kurumları bütçeleri ve mahallî idareler bütçeleri olarak hazırlanır ve uygulanır. Kamu idarelerince bunlar dışında herhangi bir ad altında bütçe oluşturulamaz. </a:t>
            </a:r>
            <a:endParaRPr lang="tr-TR" dirty="0" smtClean="0"/>
          </a:p>
          <a:p>
            <a:pPr algn="just"/>
            <a:r>
              <a:rPr lang="tr-TR" dirty="0" smtClean="0"/>
              <a:t>Merkezî </a:t>
            </a:r>
            <a:r>
              <a:rPr lang="tr-TR" dirty="0"/>
              <a:t>yönetim bütçesi, bu Kanuna ekli (I), (II) ve (III) sayılı cetvellerde yer alan kamu idarelerinin bütçelerinden oluşur. </a:t>
            </a:r>
            <a:endParaRPr lang="tr-TR" dirty="0" smtClean="0"/>
          </a:p>
          <a:p>
            <a:pPr algn="just"/>
            <a:r>
              <a:rPr lang="tr-TR" dirty="0" smtClean="0"/>
              <a:t>Genel </a:t>
            </a:r>
            <a:r>
              <a:rPr lang="tr-TR" dirty="0"/>
              <a:t>bütçe, Devlet tüzel kişiliğine dahil olan ve bu Kanuna ekli (I) sayılı cetvelde yer alan kamu idarelerinin bütçesidir. </a:t>
            </a:r>
            <a:endParaRPr lang="tr-TR" dirty="0" smtClean="0"/>
          </a:p>
          <a:p>
            <a:pPr algn="just"/>
            <a:r>
              <a:rPr lang="tr-TR" dirty="0" smtClean="0"/>
              <a:t>Özel </a:t>
            </a:r>
            <a:r>
              <a:rPr lang="tr-TR" dirty="0"/>
              <a:t>bütçe, bir bakanlığa bağlı veya ilgili olarak belirli bir kamu hizmetini yürütmek üzere kurulan, gelir tahsis edilen, bu gelirlerden harcama yapma yetkisi verilen, kuruluş ve çalışma esasları kanunla veya Cumhurbaşkanlığı kararnamesiyle düzenlenen ve bu Kanuna ekli (II) sayılı cetvelde yer alan her bir kamu idaresinin bütçesidir</a:t>
            </a:r>
            <a:r>
              <a:rPr lang="tr-TR" dirty="0" smtClean="0"/>
              <a:t>.</a:t>
            </a:r>
          </a:p>
          <a:p>
            <a:pPr algn="just"/>
            <a:r>
              <a:rPr lang="tr-TR" dirty="0" smtClean="0"/>
              <a:t>Düzenleyici </a:t>
            </a:r>
            <a:r>
              <a:rPr lang="tr-TR" dirty="0"/>
              <a:t>ve denetleyici kurum bütçesi, kanunla veya Cumhurbaşkanlığı kararnamesiyle kurul, kurum veya üst kurul şeklinde teşkilatlanan ve bu Kanuna ekli (III) sayılı cetvelde yer alan her bir düzenleyici ve denetleyici kurumun bütçesidir</a:t>
            </a:r>
            <a:r>
              <a:rPr lang="tr-TR" dirty="0" smtClean="0"/>
              <a:t>.</a:t>
            </a:r>
          </a:p>
          <a:p>
            <a:pPr algn="just"/>
            <a:r>
              <a:rPr lang="tr-TR" dirty="0" smtClean="0"/>
              <a:t>Sosyal </a:t>
            </a:r>
            <a:r>
              <a:rPr lang="tr-TR" dirty="0"/>
              <a:t>güvenlik kurumu bütçesi, sosyal güvenlik hizmeti sunmak üzere, kanunla veya Cumhurbaşkanlığı kararnamesiyle kurulan ve bu Kanuna ekli (IV) sayılı cetvelde yer alan her bir kamu idaresinin bütçesidir</a:t>
            </a:r>
            <a:r>
              <a:rPr lang="tr-TR" dirty="0" smtClean="0"/>
              <a:t>. </a:t>
            </a:r>
          </a:p>
          <a:p>
            <a:pPr algn="just"/>
            <a:r>
              <a:rPr lang="tr-TR" dirty="0" smtClean="0"/>
              <a:t>Mahallî </a:t>
            </a:r>
            <a:r>
              <a:rPr lang="tr-TR" dirty="0"/>
              <a:t>idare bütçesi, mahallî idare kapsamındaki kamu idarelerinin bütçesidir.</a:t>
            </a:r>
          </a:p>
        </p:txBody>
      </p:sp>
    </p:spTree>
    <p:extLst>
      <p:ext uri="{BB962C8B-B14F-4D97-AF65-F5344CB8AC3E}">
        <p14:creationId xmlns:p14="http://schemas.microsoft.com/office/powerpoint/2010/main" val="11989898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412147"/>
          </a:xfrm>
        </p:spPr>
        <p:txBody>
          <a:bodyPr>
            <a:noAutofit/>
          </a:bodyPr>
          <a:lstStyle/>
          <a:p>
            <a:pPr algn="l"/>
            <a:r>
              <a:rPr lang="tr-TR" sz="2800" dirty="0" smtClean="0"/>
              <a:t>Genellik ve birlik ilkelerinden sapmalar ve Türkiye uygulaması</a:t>
            </a:r>
            <a:endParaRPr lang="tr-TR" sz="2800" dirty="0"/>
          </a:p>
        </p:txBody>
      </p:sp>
      <p:sp>
        <p:nvSpPr>
          <p:cNvPr id="3" name="Alt Başlık 2"/>
          <p:cNvSpPr>
            <a:spLocks noGrp="1"/>
          </p:cNvSpPr>
          <p:nvPr>
            <p:ph type="subTitle" idx="1"/>
          </p:nvPr>
        </p:nvSpPr>
        <p:spPr>
          <a:xfrm>
            <a:off x="1524000" y="1671145"/>
            <a:ext cx="9144000" cy="3586655"/>
          </a:xfrm>
        </p:spPr>
        <p:txBody>
          <a:bodyPr>
            <a:normAutofit lnSpcReduction="10000"/>
          </a:bodyPr>
          <a:lstStyle/>
          <a:p>
            <a:pPr algn="just"/>
            <a:r>
              <a:rPr lang="tr-TR" dirty="0" smtClean="0"/>
              <a:t>*Olağanüstü bütçeler</a:t>
            </a:r>
          </a:p>
          <a:p>
            <a:pPr algn="just"/>
            <a:r>
              <a:rPr lang="tr-TR" dirty="0" smtClean="0"/>
              <a:t>*Geçici bütçeler</a:t>
            </a:r>
          </a:p>
          <a:p>
            <a:pPr algn="just"/>
            <a:r>
              <a:rPr lang="tr-TR" dirty="0" smtClean="0"/>
              <a:t>*Koşullu bağışlar</a:t>
            </a:r>
          </a:p>
          <a:p>
            <a:pPr algn="just"/>
            <a:r>
              <a:rPr lang="tr-TR" dirty="0" smtClean="0"/>
              <a:t>*Katma bütçeli idareler</a:t>
            </a:r>
          </a:p>
          <a:p>
            <a:pPr algn="just"/>
            <a:r>
              <a:rPr lang="tr-TR" dirty="0" smtClean="0"/>
              <a:t>*Özel bütçeler</a:t>
            </a:r>
          </a:p>
          <a:p>
            <a:pPr algn="just"/>
            <a:r>
              <a:rPr lang="tr-TR" dirty="0" smtClean="0"/>
              <a:t>*Döner sermaye işletmeleri</a:t>
            </a:r>
          </a:p>
          <a:p>
            <a:pPr algn="just"/>
            <a:r>
              <a:rPr lang="tr-TR" dirty="0" smtClean="0"/>
              <a:t>*Fonlar</a:t>
            </a:r>
          </a:p>
          <a:p>
            <a:pPr algn="just"/>
            <a:r>
              <a:rPr lang="tr-TR" dirty="0" smtClean="0"/>
              <a:t>*Özerk bütçeler</a:t>
            </a:r>
          </a:p>
          <a:p>
            <a:pPr algn="just"/>
            <a:endParaRPr lang="tr-TR" dirty="0"/>
          </a:p>
        </p:txBody>
      </p:sp>
    </p:spTree>
    <p:extLst>
      <p:ext uri="{BB962C8B-B14F-4D97-AF65-F5344CB8AC3E}">
        <p14:creationId xmlns:p14="http://schemas.microsoft.com/office/powerpoint/2010/main" val="39303893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380616"/>
          </a:xfrm>
        </p:spPr>
        <p:txBody>
          <a:bodyPr>
            <a:noAutofit/>
          </a:bodyPr>
          <a:lstStyle/>
          <a:p>
            <a:pPr algn="l"/>
            <a:r>
              <a:rPr lang="tr-TR" sz="2800" dirty="0" smtClean="0"/>
              <a:t>Bütçe hukuku veya bütçe hakkı</a:t>
            </a:r>
            <a:endParaRPr lang="tr-TR" sz="2800" dirty="0"/>
          </a:p>
        </p:txBody>
      </p:sp>
      <p:sp>
        <p:nvSpPr>
          <p:cNvPr id="3" name="Alt Başlık 2"/>
          <p:cNvSpPr>
            <a:spLocks noGrp="1"/>
          </p:cNvSpPr>
          <p:nvPr>
            <p:ph type="subTitle" idx="1"/>
          </p:nvPr>
        </p:nvSpPr>
        <p:spPr>
          <a:xfrm>
            <a:off x="1524000" y="1765738"/>
            <a:ext cx="9144000" cy="3492062"/>
          </a:xfrm>
        </p:spPr>
        <p:txBody>
          <a:bodyPr>
            <a:normAutofit fontScale="92500" lnSpcReduction="20000"/>
          </a:bodyPr>
          <a:lstStyle/>
          <a:p>
            <a:pPr algn="just"/>
            <a:r>
              <a:rPr lang="tr-TR" dirty="0" smtClean="0"/>
              <a:t>Devletin gelir ve giderlerinin idaresi, o devletin halk temsilcilerinden oluşan yasama organının önceden izin ve yetki vermesine bağlanmıştır. Buna </a:t>
            </a:r>
            <a:r>
              <a:rPr lang="tr-TR" dirty="0"/>
              <a:t>Bütçe hukuku veya bütçe </a:t>
            </a:r>
            <a:r>
              <a:rPr lang="tr-TR" dirty="0" smtClean="0"/>
              <a:t>hakkı denir. </a:t>
            </a:r>
          </a:p>
          <a:p>
            <a:pPr algn="just"/>
            <a:r>
              <a:rPr lang="tr-TR" dirty="0" smtClean="0"/>
              <a:t>Bütçe hakkı, memleketlerin demokratik ve </a:t>
            </a:r>
            <a:r>
              <a:rPr lang="tr-TR" dirty="0" err="1" smtClean="0"/>
              <a:t>parlementer</a:t>
            </a:r>
            <a:r>
              <a:rPr lang="tr-TR" dirty="0" smtClean="0"/>
              <a:t> sistemlerinde kaydettikleri gelişme ile uyumlu ve ona paralel olarak doğmuştur.</a:t>
            </a:r>
          </a:p>
          <a:p>
            <a:pPr algn="just"/>
            <a:r>
              <a:rPr lang="tr-TR" dirty="0" smtClean="0"/>
              <a:t>Çeşitli ülkelerde bütçe hakkının tarihi bakımından doğuşunu ve inkişafını başlıca üç aşama itibariyle incelemek mümkündür.</a:t>
            </a:r>
          </a:p>
          <a:p>
            <a:pPr marL="457200" indent="-457200" algn="just">
              <a:buAutoNum type="arabicPeriod"/>
            </a:pPr>
            <a:r>
              <a:rPr lang="tr-TR" dirty="0" smtClean="0"/>
              <a:t>Vergilerin ve diğer gelirlerin </a:t>
            </a:r>
            <a:r>
              <a:rPr lang="tr-TR" dirty="0" err="1" smtClean="0"/>
              <a:t>parlemento</a:t>
            </a:r>
            <a:r>
              <a:rPr lang="tr-TR" dirty="0" smtClean="0"/>
              <a:t> tarafından tasdiki</a:t>
            </a:r>
          </a:p>
          <a:p>
            <a:pPr marL="457200" indent="-457200" algn="just">
              <a:buFont typeface="Arial" panose="020B0604020202020204" pitchFamily="34" charset="0"/>
              <a:buAutoNum type="arabicPeriod"/>
            </a:pPr>
            <a:r>
              <a:rPr lang="tr-TR" dirty="0" smtClean="0"/>
              <a:t>Giderlerin </a:t>
            </a:r>
            <a:r>
              <a:rPr lang="tr-TR" dirty="0" err="1"/>
              <a:t>parlemento</a:t>
            </a:r>
            <a:r>
              <a:rPr lang="tr-TR" dirty="0"/>
              <a:t> tarafından tasdiki</a:t>
            </a:r>
          </a:p>
          <a:p>
            <a:pPr marL="457200" indent="-457200" algn="just">
              <a:buAutoNum type="arabicPeriod"/>
            </a:pPr>
            <a:r>
              <a:rPr lang="tr-TR" dirty="0" smtClean="0"/>
              <a:t>Devletin gelir ve giderlerine ait tasdik işleminin her sene </a:t>
            </a:r>
            <a:r>
              <a:rPr lang="tr-TR" dirty="0" err="1" smtClean="0"/>
              <a:t>parlemento</a:t>
            </a:r>
            <a:r>
              <a:rPr lang="tr-TR" dirty="0" smtClean="0"/>
              <a:t> tarafından yeniden yapılması.</a:t>
            </a:r>
            <a:endParaRPr lang="tr-TR" dirty="0"/>
          </a:p>
        </p:txBody>
      </p:sp>
    </p:spTree>
    <p:extLst>
      <p:ext uri="{BB962C8B-B14F-4D97-AF65-F5344CB8AC3E}">
        <p14:creationId xmlns:p14="http://schemas.microsoft.com/office/powerpoint/2010/main" val="20680307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412147"/>
          </a:xfrm>
        </p:spPr>
        <p:txBody>
          <a:bodyPr>
            <a:noAutofit/>
          </a:bodyPr>
          <a:lstStyle/>
          <a:p>
            <a:pPr algn="l"/>
            <a:r>
              <a:rPr lang="tr-TR" sz="2800" dirty="0" smtClean="0"/>
              <a:t>Jandarma devlet ve koruyucu devlet</a:t>
            </a:r>
            <a:endParaRPr lang="tr-TR" sz="2800" dirty="0"/>
          </a:p>
        </p:txBody>
      </p:sp>
      <p:sp>
        <p:nvSpPr>
          <p:cNvPr id="3" name="Alt Başlık 2"/>
          <p:cNvSpPr>
            <a:spLocks noGrp="1"/>
          </p:cNvSpPr>
          <p:nvPr>
            <p:ph type="subTitle" idx="1"/>
          </p:nvPr>
        </p:nvSpPr>
        <p:spPr>
          <a:xfrm>
            <a:off x="1524000" y="1723697"/>
            <a:ext cx="9144000" cy="4445875"/>
          </a:xfrm>
        </p:spPr>
        <p:txBody>
          <a:bodyPr/>
          <a:lstStyle/>
          <a:p>
            <a:pPr algn="just"/>
            <a:r>
              <a:rPr lang="tr-TR" dirty="0" smtClean="0"/>
              <a:t>İktisadi liberalizm devrinin bütçe anlayışı Jandarma devlet anlayışına bağlanmıştır. </a:t>
            </a:r>
            <a:r>
              <a:rPr lang="tr-TR" dirty="0"/>
              <a:t>Jandarma </a:t>
            </a:r>
            <a:r>
              <a:rPr lang="tr-TR" dirty="0" smtClean="0"/>
              <a:t>devletin esas görevi, iktisadi kanunların içinde serbestçe hakim olacakları bir iktisadi kadroyu korumak ve sürdürmekti. Bu devlet, iç ve dış güvenliği sağlayarak adalet dağıtacaktır. Hiçbir şekilde müdahalede bulunulmayacak serbest rekabet korunacaktır.</a:t>
            </a:r>
          </a:p>
          <a:p>
            <a:pPr algn="just"/>
            <a:r>
              <a:rPr lang="tr-TR" dirty="0" smtClean="0"/>
              <a:t>Jean </a:t>
            </a:r>
            <a:r>
              <a:rPr lang="tr-TR" dirty="0" err="1" smtClean="0"/>
              <a:t>Marchal’a</a:t>
            </a:r>
            <a:r>
              <a:rPr lang="tr-TR" dirty="0" smtClean="0"/>
              <a:t> göre, devlet eskiden olduğu gibi yine pasif kalmakta, ama iktisadi hayata seyirci kalmayacak bu düzenden doğan zararları gidermeye çalışacaktır. Bu devre devletine koruyucu devlet diyor.</a:t>
            </a:r>
          </a:p>
          <a:p>
            <a:pPr algn="just"/>
            <a:r>
              <a:rPr lang="tr-TR" dirty="0" smtClean="0"/>
              <a:t>Koruyucu devlet de jandarma devlet de olduğu gibi, iktisat kanunlarının mutlak etkinliğine inanan determinist bir yapıya sahiptir. Ancak koruyucu devlet adı üstünde koruyucu, merhamet sahibi iken jandarma devlet kayıtsızdır.</a:t>
            </a:r>
            <a:endParaRPr lang="tr-TR" dirty="0"/>
          </a:p>
        </p:txBody>
      </p:sp>
    </p:spTree>
    <p:extLst>
      <p:ext uri="{BB962C8B-B14F-4D97-AF65-F5344CB8AC3E}">
        <p14:creationId xmlns:p14="http://schemas.microsoft.com/office/powerpoint/2010/main" val="41865362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06437"/>
          </a:xfrm>
        </p:spPr>
        <p:txBody>
          <a:bodyPr>
            <a:normAutofit fontScale="90000"/>
          </a:bodyPr>
          <a:lstStyle/>
          <a:p>
            <a:r>
              <a:rPr lang="tr-TR" dirty="0" smtClean="0"/>
              <a:t>Bütçenin bünyesi ve görevleri</a:t>
            </a:r>
            <a:endParaRPr lang="tr-TR" dirty="0"/>
          </a:p>
        </p:txBody>
      </p:sp>
      <p:sp>
        <p:nvSpPr>
          <p:cNvPr id="3" name="Alt Başlık 2"/>
          <p:cNvSpPr>
            <a:spLocks noGrp="1"/>
          </p:cNvSpPr>
          <p:nvPr>
            <p:ph type="subTitle" idx="1"/>
          </p:nvPr>
        </p:nvSpPr>
        <p:spPr>
          <a:xfrm>
            <a:off x="1524000" y="1953491"/>
            <a:ext cx="9144000" cy="3304309"/>
          </a:xfrm>
        </p:spPr>
        <p:txBody>
          <a:bodyPr/>
          <a:lstStyle/>
          <a:p>
            <a:pPr algn="l"/>
            <a:r>
              <a:rPr lang="tr-TR" dirty="0" smtClean="0"/>
              <a:t>Bütçenin bünyesi:</a:t>
            </a:r>
          </a:p>
          <a:p>
            <a:pPr marL="457200" indent="-457200" algn="l">
              <a:buAutoNum type="arabicPeriod"/>
            </a:pPr>
            <a:r>
              <a:rPr lang="tr-TR" dirty="0" smtClean="0"/>
              <a:t>Hukuki bünyesi</a:t>
            </a:r>
          </a:p>
          <a:p>
            <a:pPr marL="457200" indent="-457200" algn="l">
              <a:buAutoNum type="arabicPeriod"/>
            </a:pPr>
            <a:r>
              <a:rPr lang="tr-TR" dirty="0" smtClean="0"/>
              <a:t>Siyasi bünyesi</a:t>
            </a:r>
          </a:p>
          <a:p>
            <a:pPr marL="457200" indent="-457200" algn="l">
              <a:buAutoNum type="arabicPeriod"/>
            </a:pPr>
            <a:r>
              <a:rPr lang="tr-TR" dirty="0" smtClean="0"/>
              <a:t>İktisadi- mali bünyesi</a:t>
            </a:r>
            <a:endParaRPr lang="tr-TR" dirty="0"/>
          </a:p>
        </p:txBody>
      </p:sp>
    </p:spTree>
    <p:extLst>
      <p:ext uri="{BB962C8B-B14F-4D97-AF65-F5344CB8AC3E}">
        <p14:creationId xmlns:p14="http://schemas.microsoft.com/office/powerpoint/2010/main" val="21616624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509010"/>
          </a:xfrm>
        </p:spPr>
        <p:txBody>
          <a:bodyPr>
            <a:normAutofit fontScale="90000"/>
          </a:bodyPr>
          <a:lstStyle/>
          <a:p>
            <a:r>
              <a:rPr lang="tr-TR" dirty="0" smtClean="0"/>
              <a:t>Bütçe prensipleri</a:t>
            </a:r>
            <a:endParaRPr lang="tr-TR" dirty="0"/>
          </a:p>
        </p:txBody>
      </p:sp>
      <p:sp>
        <p:nvSpPr>
          <p:cNvPr id="3" name="Alt Başlık 2"/>
          <p:cNvSpPr>
            <a:spLocks noGrp="1"/>
          </p:cNvSpPr>
          <p:nvPr>
            <p:ph type="subTitle" idx="1"/>
          </p:nvPr>
        </p:nvSpPr>
        <p:spPr>
          <a:xfrm>
            <a:off x="1524000" y="1619794"/>
            <a:ext cx="9144000" cy="4598125"/>
          </a:xfrm>
        </p:spPr>
        <p:txBody>
          <a:bodyPr>
            <a:normAutofit fontScale="92500" lnSpcReduction="10000"/>
          </a:bodyPr>
          <a:lstStyle/>
          <a:p>
            <a:pPr algn="l"/>
            <a:r>
              <a:rPr lang="tr-TR" dirty="0" smtClean="0"/>
              <a:t>Bütçe prensipleri:</a:t>
            </a:r>
          </a:p>
          <a:p>
            <a:pPr marL="457200" indent="-457200" algn="l">
              <a:buAutoNum type="arabicPeriod"/>
            </a:pPr>
            <a:r>
              <a:rPr lang="tr-TR" dirty="0" smtClean="0"/>
              <a:t>Açıklık </a:t>
            </a:r>
          </a:p>
          <a:p>
            <a:pPr marL="457200" indent="-457200" algn="l">
              <a:buAutoNum type="arabicPeriod"/>
            </a:pPr>
            <a:r>
              <a:rPr lang="tr-TR" dirty="0" smtClean="0"/>
              <a:t>Anlaşılır olma </a:t>
            </a:r>
          </a:p>
          <a:p>
            <a:pPr marL="457200" indent="-457200" algn="l">
              <a:buAutoNum type="arabicPeriod"/>
            </a:pPr>
            <a:r>
              <a:rPr lang="tr-TR" dirty="0" smtClean="0"/>
              <a:t>Doğruluk</a:t>
            </a:r>
          </a:p>
          <a:p>
            <a:pPr marL="457200" indent="-457200" algn="l">
              <a:buAutoNum type="arabicPeriod"/>
            </a:pPr>
            <a:r>
              <a:rPr lang="tr-TR" dirty="0" smtClean="0"/>
              <a:t>Yıllık olma</a:t>
            </a:r>
          </a:p>
          <a:p>
            <a:pPr marL="457200" indent="-457200" algn="l">
              <a:buAutoNum type="arabicPeriod"/>
            </a:pPr>
            <a:r>
              <a:rPr lang="tr-TR" dirty="0" smtClean="0"/>
              <a:t>Önceden izin alma</a:t>
            </a:r>
          </a:p>
          <a:p>
            <a:pPr marL="457200" indent="-457200" algn="l">
              <a:buAutoNum type="arabicPeriod"/>
            </a:pPr>
            <a:r>
              <a:rPr lang="tr-TR" dirty="0" smtClean="0"/>
              <a:t>Giderlerde tahsis</a:t>
            </a:r>
          </a:p>
          <a:p>
            <a:pPr marL="457200" indent="-457200" algn="l">
              <a:buAutoNum type="arabicPeriod"/>
            </a:pPr>
            <a:r>
              <a:rPr lang="tr-TR" dirty="0" smtClean="0"/>
              <a:t>Denklik</a:t>
            </a:r>
          </a:p>
          <a:p>
            <a:pPr marL="457200" indent="-457200" algn="l">
              <a:buAutoNum type="arabicPeriod"/>
            </a:pPr>
            <a:r>
              <a:rPr lang="tr-TR" dirty="0" smtClean="0"/>
              <a:t>Tasarruf</a:t>
            </a:r>
          </a:p>
          <a:p>
            <a:pPr marL="457200" indent="-457200" algn="l">
              <a:buAutoNum type="arabicPeriod"/>
            </a:pPr>
            <a:r>
              <a:rPr lang="tr-TR" dirty="0" smtClean="0"/>
              <a:t>Genellik</a:t>
            </a:r>
          </a:p>
          <a:p>
            <a:pPr marL="457200" indent="-457200" algn="l">
              <a:buAutoNum type="arabicPeriod"/>
            </a:pPr>
            <a:r>
              <a:rPr lang="tr-TR" dirty="0" smtClean="0"/>
              <a:t>Birlik şeklinde sıralanabilir.</a:t>
            </a:r>
            <a:endParaRPr lang="tr-TR" dirty="0"/>
          </a:p>
        </p:txBody>
      </p:sp>
    </p:spTree>
    <p:extLst>
      <p:ext uri="{BB962C8B-B14F-4D97-AF65-F5344CB8AC3E}">
        <p14:creationId xmlns:p14="http://schemas.microsoft.com/office/powerpoint/2010/main" val="13520874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429407" y="418170"/>
            <a:ext cx="9144000" cy="506740"/>
          </a:xfrm>
        </p:spPr>
        <p:txBody>
          <a:bodyPr>
            <a:normAutofit fontScale="90000"/>
          </a:bodyPr>
          <a:lstStyle/>
          <a:p>
            <a:pPr algn="l"/>
            <a:r>
              <a:rPr lang="tr-TR" dirty="0" smtClean="0"/>
              <a:t> </a:t>
            </a:r>
            <a:r>
              <a:rPr lang="tr-TR" dirty="0"/>
              <a:t/>
            </a:r>
            <a:br>
              <a:rPr lang="tr-TR" dirty="0"/>
            </a:br>
            <a:r>
              <a:rPr lang="tr-TR" sz="3600" dirty="0"/>
              <a:t>Açıklık</a:t>
            </a:r>
          </a:p>
        </p:txBody>
      </p:sp>
      <p:sp>
        <p:nvSpPr>
          <p:cNvPr id="3" name="Alt Başlık 2"/>
          <p:cNvSpPr>
            <a:spLocks noGrp="1"/>
          </p:cNvSpPr>
          <p:nvPr>
            <p:ph type="subTitle" idx="1"/>
          </p:nvPr>
        </p:nvSpPr>
        <p:spPr>
          <a:xfrm>
            <a:off x="1524000" y="924910"/>
            <a:ext cx="9144000" cy="5044966"/>
          </a:xfrm>
        </p:spPr>
        <p:txBody>
          <a:bodyPr>
            <a:normAutofit fontScale="85000" lnSpcReduction="20000"/>
          </a:bodyPr>
          <a:lstStyle/>
          <a:p>
            <a:pPr algn="just"/>
            <a:r>
              <a:rPr lang="tr-TR" dirty="0"/>
              <a:t>Kamu Malî Yönetimi Ve Kontrol Kanunu </a:t>
            </a:r>
            <a:r>
              <a:rPr lang="tr-TR" dirty="0" smtClean="0"/>
              <a:t>7. </a:t>
            </a:r>
            <a:r>
              <a:rPr lang="tr-TR" dirty="0"/>
              <a:t>madde Malî </a:t>
            </a:r>
            <a:r>
              <a:rPr lang="tr-TR" dirty="0" err="1" smtClean="0"/>
              <a:t>saydamlık’a</a:t>
            </a:r>
            <a:r>
              <a:rPr lang="tr-TR" dirty="0" smtClean="0"/>
              <a:t> göre</a:t>
            </a:r>
            <a:r>
              <a:rPr lang="tr-TR" dirty="0"/>
              <a:t>;</a:t>
            </a:r>
          </a:p>
          <a:p>
            <a:pPr algn="just"/>
            <a:r>
              <a:rPr lang="tr-TR" dirty="0" smtClean="0"/>
              <a:t>Madde </a:t>
            </a:r>
            <a:r>
              <a:rPr lang="tr-TR" dirty="0"/>
              <a:t>7- Her türlü kamu kaynağının elde edilmesi ve kullanılmasında denetimin sağlanması amacıyla kamuoyu zamanında bilgilendirilir. Bu amaçla; </a:t>
            </a:r>
            <a:endParaRPr lang="tr-TR" dirty="0" smtClean="0"/>
          </a:p>
          <a:p>
            <a:pPr algn="just"/>
            <a:r>
              <a:rPr lang="tr-TR" dirty="0" smtClean="0"/>
              <a:t>a</a:t>
            </a:r>
            <a:r>
              <a:rPr lang="tr-TR" dirty="0"/>
              <a:t>) Görev, yetki ve sorumlulukların açık olarak tanımlanması, </a:t>
            </a:r>
          </a:p>
          <a:p>
            <a:pPr algn="just"/>
            <a:r>
              <a:rPr lang="tr-TR" dirty="0"/>
              <a:t>b) Hükümet politikaları, kalkınma planları, yıllık programlar, stratejik planlar ile bütçelerin hazırlanması, yetkili organlarda görüşülmesi, uygulanması ve uygulama sonuçları ile raporların kamuoyuna açık ve ulaşılabilir olması, </a:t>
            </a:r>
            <a:endParaRPr lang="tr-TR" dirty="0" smtClean="0"/>
          </a:p>
          <a:p>
            <a:pPr algn="just"/>
            <a:r>
              <a:rPr lang="tr-TR" dirty="0" smtClean="0"/>
              <a:t>c</a:t>
            </a:r>
            <a:r>
              <a:rPr lang="tr-TR" dirty="0"/>
              <a:t>) Genel yönetim kapsamındaki kamu idareleri tarafından sağlanan teşvik ve desteklemelerin bir yılı geçmemek üzere belirli dönemler itibarıyla kamuoyuna açıklanması, d) Kamu hesaplarının standart bir muhasebe sistemi ve genel kabul görmüş muhasebe prensiplerine uygun bir muhasebe düzenine göre oluşturulması, Zorunludur. </a:t>
            </a:r>
            <a:endParaRPr lang="tr-TR" dirty="0" smtClean="0"/>
          </a:p>
          <a:p>
            <a:pPr algn="just"/>
            <a:r>
              <a:rPr lang="tr-TR" dirty="0" smtClean="0"/>
              <a:t>Malî </a:t>
            </a:r>
            <a:r>
              <a:rPr lang="tr-TR" dirty="0"/>
              <a:t>saydamlığın sağlanması için gerekli düzenlemelerin yapılması ve önlemlerin alınmasından kamu idareleri sorumlu olup, bu hususlar Hazine ve Maliye Bakanlığınca izlenir</a:t>
            </a:r>
            <a:r>
              <a:rPr lang="tr-TR" dirty="0" smtClean="0"/>
              <a:t>.</a:t>
            </a:r>
          </a:p>
          <a:p>
            <a:pPr algn="just"/>
            <a:r>
              <a:rPr lang="tr-TR" dirty="0" smtClean="0"/>
              <a:t>Kamu Malî Yönetimi Ve Kontrol Kanunu 13. madde l fıkrasına göre;</a:t>
            </a:r>
          </a:p>
          <a:p>
            <a:pPr algn="just"/>
            <a:r>
              <a:rPr lang="tr-TR" dirty="0" smtClean="0"/>
              <a:t>l</a:t>
            </a:r>
            <a:r>
              <a:rPr lang="tr-TR" dirty="0"/>
              <a:t>) Bütçe gelir ve gider tahminleri ile uygulama sonuçlarının raporlanmasında açıklık, doğruluk ve malî saydamlık esas alınır. </a:t>
            </a:r>
          </a:p>
        </p:txBody>
      </p:sp>
    </p:spTree>
    <p:extLst>
      <p:ext uri="{BB962C8B-B14F-4D97-AF65-F5344CB8AC3E}">
        <p14:creationId xmlns:p14="http://schemas.microsoft.com/office/powerpoint/2010/main" val="17351038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338575"/>
          </a:xfrm>
        </p:spPr>
        <p:txBody>
          <a:bodyPr>
            <a:noAutofit/>
          </a:bodyPr>
          <a:lstStyle/>
          <a:p>
            <a:pPr algn="l"/>
            <a:r>
              <a:rPr lang="tr-TR" sz="2800" dirty="0"/>
              <a:t/>
            </a:r>
            <a:br>
              <a:rPr lang="tr-TR" sz="2800" dirty="0"/>
            </a:br>
            <a:r>
              <a:rPr lang="tr-TR" sz="2800" dirty="0"/>
              <a:t>Anlaşılır olma </a:t>
            </a:r>
          </a:p>
        </p:txBody>
      </p:sp>
      <p:sp>
        <p:nvSpPr>
          <p:cNvPr id="3" name="Alt Başlık 2"/>
          <p:cNvSpPr>
            <a:spLocks noGrp="1"/>
          </p:cNvSpPr>
          <p:nvPr>
            <p:ph type="subTitle" idx="1"/>
          </p:nvPr>
        </p:nvSpPr>
        <p:spPr>
          <a:xfrm>
            <a:off x="1524000" y="1460939"/>
            <a:ext cx="9144000" cy="4666592"/>
          </a:xfrm>
        </p:spPr>
        <p:txBody>
          <a:bodyPr>
            <a:normAutofit fontScale="92500" lnSpcReduction="10000"/>
          </a:bodyPr>
          <a:lstStyle/>
          <a:p>
            <a:pPr algn="just"/>
            <a:r>
              <a:rPr lang="tr-TR" dirty="0"/>
              <a:t>Kamu Malî Yönetimi Ve Kontrol </a:t>
            </a:r>
            <a:r>
              <a:rPr lang="tr-TR" dirty="0" smtClean="0"/>
              <a:t>Kanunu Madde 53-Malî </a:t>
            </a:r>
            <a:r>
              <a:rPr lang="tr-TR" dirty="0"/>
              <a:t>istatistiklerin hazırlanması ve </a:t>
            </a:r>
            <a:r>
              <a:rPr lang="tr-TR" dirty="0" smtClean="0"/>
              <a:t>açıklanması başlığı altında;</a:t>
            </a:r>
          </a:p>
          <a:p>
            <a:pPr algn="just"/>
            <a:r>
              <a:rPr lang="tr-TR" dirty="0" smtClean="0"/>
              <a:t>Madde </a:t>
            </a:r>
            <a:r>
              <a:rPr lang="tr-TR" dirty="0"/>
              <a:t>53- Genel yönetim kapsamındaki kamu idarelerine ait malî istatistikler, Hazine ve Maliye Bakanlığınca derlenir. Merkezî yönetim kapsamı dışındaki kamu idareleri malî istatistiklerini belirlenmiş ilkelere uygun olarak hazırlar ve belirlenen süreler içinde Hazine ve Maliye Bakanlığına gönderir</a:t>
            </a:r>
            <a:r>
              <a:rPr lang="tr-TR" dirty="0" smtClean="0"/>
              <a:t>.</a:t>
            </a:r>
          </a:p>
          <a:p>
            <a:pPr algn="just"/>
            <a:r>
              <a:rPr lang="tr-TR" dirty="0" smtClean="0"/>
              <a:t>Merkezî </a:t>
            </a:r>
            <a:r>
              <a:rPr lang="tr-TR" dirty="0"/>
              <a:t>yönetim kapsamındaki kamu idarelerine ait malî istatistikler, Hazine ve Maliye Bakanlığınca aylık olarak yayımlanır. Sosyal güvenlik kurumları ve mahallî idarelere ait malî istatistikler ile merkezî yönetim kapsamındaki kamu idarelerine ait malî istatistikler Hazine ve Maliye Bakanlığınca birleştirilerek, genel yönetim kapsamındaki kamu idarelerine ait malî istatistikler elde edilir ve üçer aylık dönemler itibarıyla yayımlanır</a:t>
            </a:r>
            <a:r>
              <a:rPr lang="tr-TR" dirty="0" smtClean="0"/>
              <a:t>.</a:t>
            </a:r>
          </a:p>
          <a:p>
            <a:pPr algn="just"/>
            <a:r>
              <a:rPr lang="tr-TR" dirty="0" smtClean="0"/>
              <a:t>Malî </a:t>
            </a:r>
            <a:r>
              <a:rPr lang="tr-TR" dirty="0"/>
              <a:t>istatistiklerin anlaşılabilir ve kullanıcılar için kolayca ulaşılabilir olması esastır. </a:t>
            </a:r>
          </a:p>
        </p:txBody>
      </p:sp>
    </p:spTree>
    <p:extLst>
      <p:ext uri="{BB962C8B-B14F-4D97-AF65-F5344CB8AC3E}">
        <p14:creationId xmlns:p14="http://schemas.microsoft.com/office/powerpoint/2010/main" val="30936039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359596"/>
          </a:xfrm>
        </p:spPr>
        <p:txBody>
          <a:bodyPr>
            <a:noAutofit/>
          </a:bodyPr>
          <a:lstStyle/>
          <a:p>
            <a:pPr algn="l"/>
            <a:r>
              <a:rPr lang="tr-TR" sz="2800" dirty="0"/>
              <a:t/>
            </a:r>
            <a:br>
              <a:rPr lang="tr-TR" sz="2800" dirty="0"/>
            </a:br>
            <a:r>
              <a:rPr lang="tr-TR" sz="2800" dirty="0"/>
              <a:t>Doğruluk</a:t>
            </a:r>
          </a:p>
        </p:txBody>
      </p:sp>
      <p:sp>
        <p:nvSpPr>
          <p:cNvPr id="3" name="Alt Başlık 2"/>
          <p:cNvSpPr>
            <a:spLocks noGrp="1"/>
          </p:cNvSpPr>
          <p:nvPr>
            <p:ph type="subTitle" idx="1"/>
          </p:nvPr>
        </p:nvSpPr>
        <p:spPr>
          <a:xfrm>
            <a:off x="1524000" y="1481959"/>
            <a:ext cx="9144000" cy="4624551"/>
          </a:xfrm>
        </p:spPr>
        <p:txBody>
          <a:bodyPr/>
          <a:lstStyle/>
          <a:p>
            <a:pPr algn="just"/>
            <a:r>
              <a:rPr lang="tr-TR" dirty="0" smtClean="0"/>
              <a:t>Bütçede doğruluk ilkesi, bütçe tahminlerine ilişkindir. Objektif ve sübjektif doğruluk şeklinde ikiye ayrılarak incelenir:</a:t>
            </a:r>
          </a:p>
          <a:p>
            <a:pPr algn="just"/>
            <a:r>
              <a:rPr lang="tr-TR" dirty="0" smtClean="0"/>
              <a:t>Objektif doğruluk ilkesi: Tahminlerde isabet ilkesi diye de isimlendirilir.</a:t>
            </a:r>
          </a:p>
          <a:p>
            <a:pPr algn="just"/>
            <a:r>
              <a:rPr lang="tr-TR" dirty="0" smtClean="0"/>
              <a:t>Sübjektif </a:t>
            </a:r>
            <a:r>
              <a:rPr lang="tr-TR" dirty="0"/>
              <a:t>doğruluk ilkesi: </a:t>
            </a:r>
            <a:r>
              <a:rPr lang="tr-TR" dirty="0" smtClean="0"/>
              <a:t>Samimiyet ilkesi diye de isimlendirilir.</a:t>
            </a:r>
            <a:endParaRPr lang="tr-TR" dirty="0"/>
          </a:p>
          <a:p>
            <a:pPr algn="just"/>
            <a:endParaRPr lang="tr-TR" dirty="0" smtClean="0"/>
          </a:p>
          <a:p>
            <a:pPr algn="just"/>
            <a:r>
              <a:rPr lang="tr-TR" dirty="0" smtClean="0"/>
              <a:t>Kamu </a:t>
            </a:r>
            <a:r>
              <a:rPr lang="tr-TR" dirty="0"/>
              <a:t>Malî Yönetimi Ve Kontrol Kanunu 13. madde l fıkrasına göre;</a:t>
            </a:r>
          </a:p>
          <a:p>
            <a:pPr algn="just"/>
            <a:r>
              <a:rPr lang="tr-TR" dirty="0"/>
              <a:t>l) Bütçe gelir ve gider tahminleri ile uygulama sonuçlarının raporlanmasında açıklık, doğruluk ve malî saydamlık esas alınır. </a:t>
            </a:r>
          </a:p>
          <a:p>
            <a:endParaRPr lang="tr-TR" dirty="0"/>
          </a:p>
        </p:txBody>
      </p:sp>
    </p:spTree>
    <p:extLst>
      <p:ext uri="{BB962C8B-B14F-4D97-AF65-F5344CB8AC3E}">
        <p14:creationId xmlns:p14="http://schemas.microsoft.com/office/powerpoint/2010/main" val="5410584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775522"/>
            <a:ext cx="9144000" cy="401637"/>
          </a:xfrm>
        </p:spPr>
        <p:txBody>
          <a:bodyPr>
            <a:noAutofit/>
          </a:bodyPr>
          <a:lstStyle/>
          <a:p>
            <a:pPr algn="l"/>
            <a:r>
              <a:rPr lang="tr-TR" sz="2800" dirty="0"/>
              <a:t/>
            </a:r>
            <a:br>
              <a:rPr lang="tr-TR" sz="2800" dirty="0"/>
            </a:br>
            <a:r>
              <a:rPr lang="tr-TR" sz="2800" dirty="0"/>
              <a:t>Yıllık olma</a:t>
            </a:r>
          </a:p>
        </p:txBody>
      </p:sp>
      <p:sp>
        <p:nvSpPr>
          <p:cNvPr id="3" name="Alt Başlık 2"/>
          <p:cNvSpPr>
            <a:spLocks noGrp="1"/>
          </p:cNvSpPr>
          <p:nvPr>
            <p:ph type="subTitle" idx="1"/>
          </p:nvPr>
        </p:nvSpPr>
        <p:spPr>
          <a:xfrm>
            <a:off x="1524000" y="1271752"/>
            <a:ext cx="9144000" cy="3986048"/>
          </a:xfrm>
        </p:spPr>
        <p:txBody>
          <a:bodyPr/>
          <a:lstStyle/>
          <a:p>
            <a:pPr algn="just"/>
            <a:r>
              <a:rPr lang="tr-TR" dirty="0" smtClean="0"/>
              <a:t>Zamanda tahsis ilkesi olarak da isimlendirilir. </a:t>
            </a:r>
          </a:p>
          <a:p>
            <a:pPr algn="just"/>
            <a:r>
              <a:rPr lang="tr-TR" dirty="0" smtClean="0"/>
              <a:t>Bütçe, yürütmeye verilen iznin bir süre ile sınırlandırılmasını ve bu sürenin de bir yıl olmasını ifade eder.</a:t>
            </a:r>
            <a:endParaRPr lang="tr-TR" dirty="0"/>
          </a:p>
        </p:txBody>
      </p:sp>
    </p:spTree>
    <p:extLst>
      <p:ext uri="{BB962C8B-B14F-4D97-AF65-F5344CB8AC3E}">
        <p14:creationId xmlns:p14="http://schemas.microsoft.com/office/powerpoint/2010/main" val="4053789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109</TotalTime>
  <Words>1316</Words>
  <Application>Microsoft Office PowerPoint</Application>
  <PresentationFormat>Geniş ekran</PresentationFormat>
  <Paragraphs>108</Paragraphs>
  <Slides>16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16</vt:i4>
      </vt:variant>
    </vt:vector>
  </HeadingPairs>
  <TitlesOfParts>
    <vt:vector size="20" baseType="lpstr">
      <vt:lpstr>Arial</vt:lpstr>
      <vt:lpstr>Calibri</vt:lpstr>
      <vt:lpstr>Calibri Light</vt:lpstr>
      <vt:lpstr>Office Teması</vt:lpstr>
      <vt:lpstr>Bütçenin tarihçesi</vt:lpstr>
      <vt:lpstr>Bütçe hukuku veya bütçe hakkı</vt:lpstr>
      <vt:lpstr>Jandarma devlet ve koruyucu devlet</vt:lpstr>
      <vt:lpstr>Bütçenin bünyesi ve görevleri</vt:lpstr>
      <vt:lpstr>Bütçe prensipleri</vt:lpstr>
      <vt:lpstr>  Açıklık</vt:lpstr>
      <vt:lpstr> Anlaşılır olma </vt:lpstr>
      <vt:lpstr> Doğruluk</vt:lpstr>
      <vt:lpstr> Yıllık olma</vt:lpstr>
      <vt:lpstr> Önceden izin alma</vt:lpstr>
      <vt:lpstr> Giderlerde tahsis</vt:lpstr>
      <vt:lpstr> Denklik</vt:lpstr>
      <vt:lpstr> Tasarruf</vt:lpstr>
      <vt:lpstr> Genellik</vt:lpstr>
      <vt:lpstr>Birlik</vt:lpstr>
      <vt:lpstr>Genellik ve birlik ilkelerinden sapmalar ve Türkiye uygulaması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mas</dc:creator>
  <cp:lastModifiedBy>arif şahin</cp:lastModifiedBy>
  <cp:revision>23</cp:revision>
  <dcterms:created xsi:type="dcterms:W3CDTF">2018-01-08T14:25:24Z</dcterms:created>
  <dcterms:modified xsi:type="dcterms:W3CDTF">2019-11-19T10:40:39Z</dcterms:modified>
</cp:coreProperties>
</file>