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3" r:id="rId17"/>
    <p:sldId id="274" r:id="rId18"/>
    <p:sldId id="275" r:id="rId19"/>
    <p:sldId id="276" r:id="rId20"/>
    <p:sldId id="277" r:id="rId21"/>
    <p:sldId id="278" r:id="rId22"/>
    <p:sldId id="279" r:id="rId23"/>
    <p:sldId id="280" r:id="rId24"/>
    <p:sldId id="272"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2CA2A2-9DB0-4B8B-8079-98281EE82CFC}" type="datetimeFigureOut">
              <a:rPr lang="tr-TR" smtClean="0"/>
              <a:pPr/>
              <a:t>08.10.2018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0E8CE1-F95C-473D-8901-F08C373964D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tr.wikipedia.org/wiki/Toplumsal" TargetMode="External"/><Relationship Id="rId2" Type="http://schemas.openxmlformats.org/officeDocument/2006/relationships/hyperlink" Target="http://tr.wikipedia.org/wiki/Ekonomik"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latin typeface="Arial" pitchFamily="34" charset="0"/>
                <a:cs typeface="Arial" pitchFamily="34" charset="0"/>
              </a:rPr>
              <a:t>Turizm Nedir?</a:t>
            </a:r>
            <a:endParaRPr lang="tr-TR" b="1"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İlk turist tanımı</a:t>
            </a:r>
            <a:endParaRPr lang="tr-TR" b="1" dirty="0"/>
          </a:p>
        </p:txBody>
      </p:sp>
      <p:sp>
        <p:nvSpPr>
          <p:cNvPr id="3" name="2 İçerik Yer Tutucusu"/>
          <p:cNvSpPr>
            <a:spLocks noGrp="1"/>
          </p:cNvSpPr>
          <p:nvPr>
            <p:ph idx="1"/>
          </p:nvPr>
        </p:nvSpPr>
        <p:spPr/>
        <p:txBody>
          <a:bodyPr/>
          <a:lstStyle/>
          <a:p>
            <a:r>
              <a:rPr lang="tr-TR" b="1" dirty="0"/>
              <a:t>Milletler Cemiyeti İstatistik Uzmanları Komitesi tarafından ilk turist tanımı yaklaşımı 1937 yılında yapılmıştır. Yer değiştirmeye katılanlardan turist olanların ayırımı için ortaya atılan tanıma göre; </a:t>
            </a:r>
            <a:r>
              <a:rPr lang="tr-TR" b="1" dirty="0">
                <a:solidFill>
                  <a:srgbClr val="FF0000"/>
                </a:solidFill>
              </a:rPr>
              <a:t>bir ülkeye en az 24 saatlik bir süre boyunca kalmak için </a:t>
            </a:r>
            <a:r>
              <a:rPr lang="tr-TR" b="1" dirty="0" smtClean="0">
                <a:solidFill>
                  <a:srgbClr val="FF0000"/>
                </a:solidFill>
              </a:rPr>
              <a:t>gelenler </a:t>
            </a:r>
            <a:r>
              <a:rPr lang="tr-TR" b="1" dirty="0">
                <a:solidFill>
                  <a:srgbClr val="FF0000"/>
                </a:solidFill>
              </a:rPr>
              <a:t>turist olarak kabul </a:t>
            </a:r>
            <a:r>
              <a:rPr lang="tr-TR" b="1" dirty="0" smtClean="0">
                <a:solidFill>
                  <a:srgbClr val="FF0000"/>
                </a:solidFill>
              </a:rPr>
              <a:t>edilir.</a:t>
            </a:r>
            <a:endParaRPr lang="tr-TR" b="1"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Kimler turist sayılır? (ilk tanıma göre)</a:t>
            </a:r>
            <a:endParaRPr lang="tr-TR" b="1" dirty="0">
              <a:solidFill>
                <a:srgbClr val="FF0000"/>
              </a:solidFill>
            </a:endParaRPr>
          </a:p>
        </p:txBody>
      </p:sp>
      <p:sp>
        <p:nvSpPr>
          <p:cNvPr id="3" name="2 İçerik Yer Tutucusu"/>
          <p:cNvSpPr>
            <a:spLocks noGrp="1"/>
          </p:cNvSpPr>
          <p:nvPr>
            <p:ph idx="1"/>
          </p:nvPr>
        </p:nvSpPr>
        <p:spPr/>
        <p:txBody>
          <a:bodyPr/>
          <a:lstStyle/>
          <a:p>
            <a:pPr lvl="0"/>
            <a:r>
              <a:rPr lang="tr-TR" b="1" dirty="0"/>
              <a:t>Zevk, ailevi nedenler, sağlık amacıyla vb. yolculuk edenler,</a:t>
            </a:r>
          </a:p>
          <a:p>
            <a:pPr lvl="0"/>
            <a:r>
              <a:rPr lang="tr-TR" b="1" dirty="0"/>
              <a:t>Bilimsel, idari, dini, sportif nedenlerle veya bu çeşit toplantılara katılmak amacı ile yolculuk edenler,</a:t>
            </a:r>
          </a:p>
          <a:p>
            <a:pPr lvl="0"/>
            <a:r>
              <a:rPr lang="tr-TR" b="1" dirty="0"/>
              <a:t>Ticari nedenlerle yolculuk edenler,</a:t>
            </a:r>
          </a:p>
          <a:p>
            <a:pPr lvl="0"/>
            <a:r>
              <a:rPr lang="tr-TR" b="1" dirty="0"/>
              <a:t>Deniz gezileri ile gelenler, bu gezi süresi 24 saatten az olsa bile turist sayılırlar</a:t>
            </a:r>
            <a:r>
              <a:rPr lang="tr-TR" b="1" dirty="0" smtClean="0"/>
              <a:t>..</a:t>
            </a:r>
          </a:p>
          <a:p>
            <a:pPr marL="0" lvl="0" indent="0">
              <a:buNone/>
            </a:pPr>
            <a:endParaRPr lang="tr-TR" b="1" dirty="0"/>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b="1" dirty="0" smtClean="0">
                <a:solidFill>
                  <a:srgbClr val="FF0000"/>
                </a:solidFill>
              </a:rPr>
              <a:t>Kimler turist sayılmaz? (ilk tanıma göre)</a:t>
            </a:r>
            <a:endParaRPr lang="tr-TR" sz="3600" b="1" dirty="0">
              <a:solidFill>
                <a:srgbClr val="FF0000"/>
              </a:solidFill>
            </a:endParaRPr>
          </a:p>
        </p:txBody>
      </p:sp>
      <p:sp>
        <p:nvSpPr>
          <p:cNvPr id="3" name="2 İçerik Yer Tutucusu"/>
          <p:cNvSpPr>
            <a:spLocks noGrp="1"/>
          </p:cNvSpPr>
          <p:nvPr>
            <p:ph idx="1"/>
          </p:nvPr>
        </p:nvSpPr>
        <p:spPr/>
        <p:txBody>
          <a:bodyPr>
            <a:normAutofit fontScale="85000" lnSpcReduction="20000"/>
          </a:bodyPr>
          <a:lstStyle/>
          <a:p>
            <a:pPr lvl="0"/>
            <a:r>
              <a:rPr lang="tr-TR" b="1" dirty="0"/>
              <a:t>Ülkeye iş sözleşmesi ile veya böyle bir sözleşme olmaksızın gelip, bir iş yapmak veya bir </a:t>
            </a:r>
            <a:r>
              <a:rPr lang="tr-TR" b="1" dirty="0" smtClean="0"/>
              <a:t>işte çalışmak </a:t>
            </a:r>
            <a:r>
              <a:rPr lang="tr-TR" b="1" dirty="0"/>
              <a:t>isteyenler,</a:t>
            </a:r>
          </a:p>
          <a:p>
            <a:pPr lvl="0"/>
            <a:r>
              <a:rPr lang="tr-TR" b="1" dirty="0"/>
              <a:t>Bir başka ülkede kamu amaçlı görevlendirilen kimseler (örneğin; diplomatlar),</a:t>
            </a:r>
          </a:p>
          <a:p>
            <a:pPr lvl="0"/>
            <a:r>
              <a:rPr lang="tr-TR" b="1" dirty="0"/>
              <a:t>Ülkede yerleşmek, devamlı kalmak için gelen kişiler,</a:t>
            </a:r>
          </a:p>
          <a:p>
            <a:pPr lvl="0"/>
            <a:r>
              <a:rPr lang="tr-TR" b="1" dirty="0"/>
              <a:t>Okullarda veya konaklama kurumlarındaki üniversite öğrencileri veya diğer gençler,</a:t>
            </a:r>
          </a:p>
          <a:p>
            <a:pPr lvl="0"/>
            <a:r>
              <a:rPr lang="tr-TR" b="1" dirty="0"/>
              <a:t>Bir sınır bölgesinde ikamet edenler ve başka bir ülkede yaşayıp komşu ülkeye çalışmak için gelenler,</a:t>
            </a:r>
          </a:p>
          <a:p>
            <a:pPr lvl="0"/>
            <a:r>
              <a:rPr lang="tr-TR" b="1" dirty="0"/>
              <a:t>Bir ülkede durmaksızın transit geçenler, seyahatleri 24 saati aşsa dahi </a:t>
            </a:r>
            <a:r>
              <a:rPr lang="tr-TR" b="1" dirty="0">
                <a:solidFill>
                  <a:srgbClr val="FF0000"/>
                </a:solidFill>
              </a:rPr>
              <a:t>turist olarak kabul edilmezler.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124744"/>
            <a:ext cx="8229600" cy="4525963"/>
          </a:xfrm>
        </p:spPr>
        <p:txBody>
          <a:bodyPr/>
          <a:lstStyle/>
          <a:p>
            <a:r>
              <a:rPr lang="tr-TR" b="1" dirty="0"/>
              <a:t>1963 yılında OECD Turizm Komitesi, üyesi olan ülkelere yabancı turist kavramı ile ilgili olarak bu tanımın benimsenmesini tavsiye etmiştir. Tanıma göre, devamlı oturduğu ülkenin dışında herhangi bir ülkeyi 24 saatten az olmayan bir süre içinde ziyaret eden kişi, </a:t>
            </a:r>
            <a:r>
              <a:rPr lang="tr-TR" b="1" dirty="0">
                <a:solidFill>
                  <a:srgbClr val="FF0000"/>
                </a:solidFill>
              </a:rPr>
              <a:t>yabancı turisttir </a:t>
            </a:r>
            <a:r>
              <a:rPr lang="tr-TR" b="1" dirty="0"/>
              <a:t>(</a:t>
            </a:r>
            <a:r>
              <a:rPr lang="tr-TR" b="1" dirty="0" err="1"/>
              <a:t>McIntosh</a:t>
            </a:r>
            <a:r>
              <a:rPr lang="tr-TR" b="1" dirty="0"/>
              <a:t> ve </a:t>
            </a:r>
            <a:r>
              <a:rPr lang="tr-TR" b="1" dirty="0" err="1"/>
              <a:t>Goldner</a:t>
            </a:r>
            <a:r>
              <a:rPr lang="tr-TR" b="1" dirty="0"/>
              <a:t>, 1990).</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Yerli turist</a:t>
            </a:r>
            <a:endParaRPr lang="tr-TR" dirty="0">
              <a:solidFill>
                <a:srgbClr val="FF0000"/>
              </a:solidFill>
            </a:endParaRPr>
          </a:p>
        </p:txBody>
      </p:sp>
      <p:sp>
        <p:nvSpPr>
          <p:cNvPr id="3" name="2 İçerik Yer Tutucusu"/>
          <p:cNvSpPr>
            <a:spLocks noGrp="1"/>
          </p:cNvSpPr>
          <p:nvPr>
            <p:ph idx="1"/>
          </p:nvPr>
        </p:nvSpPr>
        <p:spPr/>
        <p:txBody>
          <a:bodyPr/>
          <a:lstStyle/>
          <a:p>
            <a:r>
              <a:rPr lang="tr-TR" b="1" dirty="0" smtClean="0"/>
              <a:t>Kanada </a:t>
            </a:r>
            <a:r>
              <a:rPr lang="tr-TR" b="1" dirty="0"/>
              <a:t>hükümeti, içinde yaşadığı toplumdan 20 km. öteye seyahat eden kişiyi </a:t>
            </a:r>
            <a:r>
              <a:rPr lang="tr-TR" b="1" dirty="0">
                <a:solidFill>
                  <a:srgbClr val="FF0000"/>
                </a:solidFill>
              </a:rPr>
              <a:t>yerli turist </a:t>
            </a:r>
            <a:r>
              <a:rPr lang="tr-TR" b="1" dirty="0"/>
              <a:t>olarak tanımlamaktadır (</a:t>
            </a:r>
            <a:r>
              <a:rPr lang="tr-TR" b="1" dirty="0" err="1"/>
              <a:t>Goldner</a:t>
            </a:r>
            <a:r>
              <a:rPr lang="tr-TR" b="1" dirty="0"/>
              <a:t> ve </a:t>
            </a:r>
            <a:r>
              <a:rPr lang="tr-TR" b="1" dirty="0" err="1"/>
              <a:t>Ritchie</a:t>
            </a:r>
            <a:r>
              <a:rPr lang="tr-TR" b="1" dirty="0"/>
              <a:t>, 2003:9</a:t>
            </a:r>
            <a:r>
              <a:rPr lang="tr-TR" b="1" dirty="0" smtClean="0"/>
              <a:t>). </a:t>
            </a:r>
            <a:endParaRPr lang="tr-TR" b="1" dirty="0"/>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Türkiye’de turistin tanımı</a:t>
            </a:r>
            <a:endParaRPr lang="tr-TR" b="1" dirty="0">
              <a:solidFill>
                <a:srgbClr val="FF0000"/>
              </a:solidFill>
            </a:endParaRPr>
          </a:p>
        </p:txBody>
      </p:sp>
      <p:sp>
        <p:nvSpPr>
          <p:cNvPr id="3" name="2 İçerik Yer Tutucusu"/>
          <p:cNvSpPr>
            <a:spLocks noGrp="1"/>
          </p:cNvSpPr>
          <p:nvPr>
            <p:ph idx="1"/>
          </p:nvPr>
        </p:nvSpPr>
        <p:spPr/>
        <p:txBody>
          <a:bodyPr>
            <a:normAutofit lnSpcReduction="10000"/>
          </a:bodyPr>
          <a:lstStyle/>
          <a:p>
            <a:r>
              <a:rPr lang="tr-TR" b="1" dirty="0" smtClean="0"/>
              <a:t>1996 </a:t>
            </a:r>
            <a:r>
              <a:rPr lang="tr-TR" b="1" dirty="0"/>
              <a:t>tarihinde değiştirilen “22747 sayılı Seyahat Acenteleri Yönetmeliği”nde şu şekilde belirlenmiştir: </a:t>
            </a:r>
            <a:r>
              <a:rPr lang="tr-TR" b="1" dirty="0">
                <a:solidFill>
                  <a:srgbClr val="0070C0"/>
                </a:solidFill>
              </a:rPr>
              <a:t>Para kazanma amacı olmaksızın, dinlenmek ve eğlenmek için ya da kültürel, bilimsel, sportif, idari, diplomatik, dinsel, sıhhi ve benzeri nedenlerle, oturduğu yer dışına geçici olarak çıkan ve tüketici olarak belirli bir süre seyahat edip kalan ve yeniden ikametgâhına dönen kimsedir </a:t>
            </a:r>
            <a:r>
              <a:rPr lang="tr-TR" b="1" dirty="0"/>
              <a:t>(Maviş ve </a:t>
            </a:r>
            <a:r>
              <a:rPr lang="tr-TR" b="1" dirty="0" err="1"/>
              <a:t>Akoğlan</a:t>
            </a:r>
            <a:r>
              <a:rPr lang="tr-TR" b="1" dirty="0"/>
              <a:t>, 1998).</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2060848"/>
            <a:ext cx="8229600" cy="2007096"/>
          </a:xfrm>
        </p:spPr>
        <p:txBody>
          <a:bodyPr>
            <a:normAutofit fontScale="90000"/>
          </a:bodyPr>
          <a:lstStyle/>
          <a:p>
            <a:r>
              <a:rPr lang="tr-TR" b="1" dirty="0">
                <a:solidFill>
                  <a:srgbClr val="FF0000"/>
                </a:solidFill>
              </a:rPr>
              <a:t>TURİZM FAALİYETLERİNİN SINIFLANDIRILMASI</a:t>
            </a:r>
            <a:r>
              <a:rPr lang="tr-TR" dirty="0"/>
              <a:t/>
            </a:r>
            <a:br>
              <a:rPr lang="tr-TR" dirty="0"/>
            </a:b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200" b="1" dirty="0" smtClean="0">
                <a:solidFill>
                  <a:srgbClr val="FF0000"/>
                </a:solidFill>
              </a:rPr>
              <a:t/>
            </a:r>
            <a:br>
              <a:rPr lang="tr-TR" sz="3200" b="1" dirty="0" smtClean="0">
                <a:solidFill>
                  <a:srgbClr val="FF0000"/>
                </a:solidFill>
              </a:rPr>
            </a:br>
            <a:r>
              <a:rPr lang="tr-TR" sz="3200" b="1" dirty="0" smtClean="0">
                <a:solidFill>
                  <a:srgbClr val="FF0000"/>
                </a:solidFill>
              </a:rPr>
              <a:t>A.KATILAN KİŞİ SAYISINA GÖRE TURİZM</a:t>
            </a:r>
            <a:r>
              <a:rPr lang="tr-TR" sz="3200" dirty="0" smtClean="0">
                <a:solidFill>
                  <a:srgbClr val="FF0000"/>
                </a:solidFill>
              </a:rPr>
              <a:t/>
            </a:r>
            <a:br>
              <a:rPr lang="tr-TR" sz="3200" dirty="0" smtClean="0">
                <a:solidFill>
                  <a:srgbClr val="FF0000"/>
                </a:solidFill>
              </a:rPr>
            </a:br>
            <a:endParaRPr lang="tr-TR" sz="3200" dirty="0">
              <a:solidFill>
                <a:srgbClr val="FF0000"/>
              </a:solidFill>
            </a:endParaRPr>
          </a:p>
        </p:txBody>
      </p:sp>
      <p:sp>
        <p:nvSpPr>
          <p:cNvPr id="3" name="2 İçerik Yer Tutucusu"/>
          <p:cNvSpPr>
            <a:spLocks noGrp="1"/>
          </p:cNvSpPr>
          <p:nvPr>
            <p:ph idx="1"/>
          </p:nvPr>
        </p:nvSpPr>
        <p:spPr/>
        <p:txBody>
          <a:bodyPr>
            <a:normAutofit fontScale="47500" lnSpcReduction="20000"/>
          </a:bodyPr>
          <a:lstStyle/>
          <a:p>
            <a:r>
              <a:rPr lang="tr-TR" sz="3600" b="1" dirty="0" smtClean="0">
                <a:solidFill>
                  <a:srgbClr val="FF0000"/>
                </a:solidFill>
                <a:latin typeface="Arial" pitchFamily="34" charset="0"/>
                <a:cs typeface="Arial" pitchFamily="34" charset="0"/>
              </a:rPr>
              <a:t>-</a:t>
            </a:r>
            <a:r>
              <a:rPr lang="tr-TR" sz="3600" b="1" dirty="0">
                <a:solidFill>
                  <a:srgbClr val="FF0000"/>
                </a:solidFill>
                <a:latin typeface="Arial" pitchFamily="34" charset="0"/>
                <a:cs typeface="Arial" pitchFamily="34" charset="0"/>
              </a:rPr>
              <a:t>Bireysel </a:t>
            </a:r>
            <a:r>
              <a:rPr lang="tr-TR" sz="3600" b="1" dirty="0" smtClean="0">
                <a:solidFill>
                  <a:srgbClr val="FF0000"/>
                </a:solidFill>
                <a:latin typeface="Arial" pitchFamily="34" charset="0"/>
                <a:cs typeface="Arial" pitchFamily="34" charset="0"/>
              </a:rPr>
              <a:t>Turizm</a:t>
            </a:r>
          </a:p>
          <a:p>
            <a:pPr>
              <a:buNone/>
            </a:pPr>
            <a:r>
              <a:rPr lang="tr-TR" sz="3600" b="1" dirty="0">
                <a:latin typeface="Arial" pitchFamily="34" charset="0"/>
                <a:cs typeface="Arial" pitchFamily="34" charset="0"/>
              </a:rPr>
              <a:t>	</a:t>
            </a:r>
            <a:r>
              <a:rPr lang="tr-TR" sz="3600" b="1" dirty="0" smtClean="0">
                <a:latin typeface="Arial" pitchFamily="34" charset="0"/>
                <a:cs typeface="Arial" pitchFamily="34" charset="0"/>
              </a:rPr>
              <a:t>Turizme </a:t>
            </a:r>
            <a:r>
              <a:rPr lang="tr-TR" sz="3600" b="1" dirty="0">
                <a:latin typeface="Arial" pitchFamily="34" charset="0"/>
                <a:cs typeface="Arial" pitchFamily="34" charset="0"/>
              </a:rPr>
              <a:t>bireysel katılımın temel alınmasından kaynaklanmaktadır</a:t>
            </a:r>
            <a:r>
              <a:rPr lang="tr-TR" sz="3600" b="1" dirty="0" smtClean="0">
                <a:latin typeface="Arial" pitchFamily="34" charset="0"/>
                <a:cs typeface="Arial" pitchFamily="34" charset="0"/>
              </a:rPr>
              <a:t>. İnsanlar</a:t>
            </a:r>
            <a:r>
              <a:rPr lang="tr-TR" sz="3600" b="1" dirty="0">
                <a:latin typeface="Arial" pitchFamily="34" charset="0"/>
                <a:cs typeface="Arial" pitchFamily="34" charset="0"/>
              </a:rPr>
              <a:t>, yeni yerler görme, macera arama veya buna benzer nedenlerle turizme bireysel olarak katılmaktadır. Bireysel olarak turizme katılanlar genellikle üst gelir grubunda yer alan gençler, çoğu kez öğrenciler ya da okulu yeni bitirmiş kimselerdir. </a:t>
            </a:r>
            <a:endParaRPr lang="tr-TR" sz="3600" b="1" dirty="0" smtClean="0">
              <a:latin typeface="Arial" pitchFamily="34" charset="0"/>
              <a:cs typeface="Arial" pitchFamily="34" charset="0"/>
            </a:endParaRPr>
          </a:p>
          <a:p>
            <a:pPr>
              <a:buNone/>
            </a:pPr>
            <a:endParaRPr lang="tr-TR" sz="3600" b="1" dirty="0">
              <a:latin typeface="Arial" pitchFamily="34" charset="0"/>
              <a:cs typeface="Arial" pitchFamily="34" charset="0"/>
            </a:endParaRPr>
          </a:p>
          <a:p>
            <a:r>
              <a:rPr lang="tr-TR" sz="3600" b="1" dirty="0">
                <a:solidFill>
                  <a:srgbClr val="FF0000"/>
                </a:solidFill>
                <a:latin typeface="Arial" pitchFamily="34" charset="0"/>
                <a:cs typeface="Arial" pitchFamily="34" charset="0"/>
              </a:rPr>
              <a:t>-Kitle Turizmi</a:t>
            </a:r>
          </a:p>
          <a:p>
            <a:pPr>
              <a:buNone/>
            </a:pPr>
            <a:r>
              <a:rPr lang="tr-TR" sz="3600" b="1" dirty="0">
                <a:latin typeface="Arial" pitchFamily="34" charset="0"/>
                <a:cs typeface="Arial" pitchFamily="34" charset="0"/>
              </a:rPr>
              <a:t>İnsanların turizme geniş ölçüde büyük kitleler halinde katıldıkları turizm aktivitesine kitle turizmi adı verilmektedir (</a:t>
            </a:r>
            <a:r>
              <a:rPr lang="tr-TR" sz="3600" b="1" dirty="0" err="1">
                <a:latin typeface="Arial" pitchFamily="34" charset="0"/>
                <a:cs typeface="Arial" pitchFamily="34" charset="0"/>
              </a:rPr>
              <a:t>Göksan</a:t>
            </a:r>
            <a:r>
              <a:rPr lang="tr-TR" sz="3600" b="1" dirty="0">
                <a:latin typeface="Arial" pitchFamily="34" charset="0"/>
                <a:cs typeface="Arial" pitchFamily="34" charset="0"/>
              </a:rPr>
              <a:t>, 1978). 1950’li yıllardan sonra gözlenmeye başlayan bu turizm çeşidi, günümüzün turizm hareketlerinin belirleyicisi durumundadır. Çünkü, günümüzde çoğunlukla kitle turizmi hareketleri söz konusudur.Paket turları belirleyicidir. Günümüzde, turizm </a:t>
            </a:r>
            <a:r>
              <a:rPr lang="tr-TR" sz="3600" b="1" dirty="0" smtClean="0">
                <a:latin typeface="Arial" pitchFamily="34" charset="0"/>
                <a:cs typeface="Arial" pitchFamily="34" charset="0"/>
              </a:rPr>
              <a:t>faaliyetlerinde kitle </a:t>
            </a:r>
            <a:r>
              <a:rPr lang="tr-TR" sz="3600" b="1" dirty="0">
                <a:latin typeface="Arial" pitchFamily="34" charset="0"/>
                <a:cs typeface="Arial" pitchFamily="34" charset="0"/>
              </a:rPr>
              <a:t>turizminde uzaklaşarak daha küçük gruplar ve bireysel olarak yapılan butik turizme doğru bir değişimin olduğu izlenmektedir</a:t>
            </a:r>
            <a:r>
              <a:rPr lang="tr-TR" sz="3600" b="1" dirty="0" smtClean="0">
                <a:latin typeface="Arial" pitchFamily="34" charset="0"/>
                <a:cs typeface="Arial" pitchFamily="34" charset="0"/>
              </a:rPr>
              <a:t>.</a:t>
            </a:r>
          </a:p>
          <a:p>
            <a:pPr>
              <a:buNone/>
            </a:pPr>
            <a:endParaRPr lang="tr-TR" sz="3600" b="1" dirty="0">
              <a:latin typeface="Arial" pitchFamily="34" charset="0"/>
              <a:cs typeface="Arial" pitchFamily="34" charset="0"/>
            </a:endParaRPr>
          </a:p>
          <a:p>
            <a:r>
              <a:rPr lang="tr-TR" sz="3600" b="1" dirty="0">
                <a:solidFill>
                  <a:srgbClr val="FF0000"/>
                </a:solidFill>
                <a:latin typeface="Arial" pitchFamily="34" charset="0"/>
                <a:cs typeface="Arial" pitchFamily="34" charset="0"/>
              </a:rPr>
              <a:t>-Grup Turizmi</a:t>
            </a:r>
          </a:p>
          <a:p>
            <a:pPr>
              <a:buNone/>
            </a:pPr>
            <a:r>
              <a:rPr lang="tr-TR" sz="3600" b="1" dirty="0">
                <a:latin typeface="Arial" pitchFamily="34" charset="0"/>
                <a:cs typeface="Arial" pitchFamily="34" charset="0"/>
              </a:rPr>
              <a:t>Burada çeşitli toplumsal grupların turizme birlikte katılmaları söz konusudur. </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548680"/>
            <a:ext cx="8229600" cy="1143000"/>
          </a:xfrm>
        </p:spPr>
        <p:txBody>
          <a:bodyPr>
            <a:normAutofit/>
          </a:bodyPr>
          <a:lstStyle/>
          <a:p>
            <a:r>
              <a:rPr lang="tr-TR" sz="3200" b="1" dirty="0" smtClean="0">
                <a:solidFill>
                  <a:srgbClr val="FF0000"/>
                </a:solidFill>
                <a:latin typeface="Arial" pitchFamily="34" charset="0"/>
                <a:cs typeface="Arial" pitchFamily="34" charset="0"/>
              </a:rPr>
              <a:t>B. ZİYARET EDİLEN YERE GÖRE TURİZM</a:t>
            </a:r>
            <a:r>
              <a:rPr lang="tr-TR" sz="3200" dirty="0" smtClean="0">
                <a:solidFill>
                  <a:srgbClr val="FF0000"/>
                </a:solidFill>
                <a:latin typeface="Arial" pitchFamily="34" charset="0"/>
                <a:cs typeface="Arial" pitchFamily="34" charset="0"/>
              </a:rPr>
              <a:t/>
            </a:r>
            <a:br>
              <a:rPr lang="tr-TR" sz="3200" dirty="0" smtClean="0">
                <a:solidFill>
                  <a:srgbClr val="FF0000"/>
                </a:solidFill>
                <a:latin typeface="Arial" pitchFamily="34" charset="0"/>
                <a:cs typeface="Arial" pitchFamily="34" charset="0"/>
              </a:rPr>
            </a:br>
            <a:endParaRPr lang="tr-TR" sz="3200" dirty="0">
              <a:solidFill>
                <a:srgbClr val="FF0000"/>
              </a:solidFill>
              <a:latin typeface="Arial" pitchFamily="34" charset="0"/>
              <a:cs typeface="Arial" pitchFamily="34" charset="0"/>
            </a:endParaRPr>
          </a:p>
        </p:txBody>
      </p:sp>
      <p:sp>
        <p:nvSpPr>
          <p:cNvPr id="3" name="2 İçerik Yer Tutucusu"/>
          <p:cNvSpPr>
            <a:spLocks noGrp="1"/>
          </p:cNvSpPr>
          <p:nvPr>
            <p:ph idx="1"/>
          </p:nvPr>
        </p:nvSpPr>
        <p:spPr/>
        <p:txBody>
          <a:bodyPr>
            <a:normAutofit fontScale="77500" lnSpcReduction="20000"/>
          </a:bodyPr>
          <a:lstStyle/>
          <a:p>
            <a:pPr>
              <a:buNone/>
            </a:pPr>
            <a:r>
              <a:rPr lang="tr-TR" b="1" dirty="0" smtClean="0"/>
              <a:t> </a:t>
            </a:r>
            <a:endParaRPr lang="tr-TR" dirty="0"/>
          </a:p>
          <a:p>
            <a:r>
              <a:rPr lang="tr-TR" b="1" dirty="0">
                <a:solidFill>
                  <a:srgbClr val="FF0000"/>
                </a:solidFill>
              </a:rPr>
              <a:t>-İç Turizm</a:t>
            </a:r>
            <a:endParaRPr lang="tr-TR" dirty="0">
              <a:solidFill>
                <a:srgbClr val="FF0000"/>
              </a:solidFill>
            </a:endParaRPr>
          </a:p>
          <a:p>
            <a:pPr>
              <a:buNone/>
            </a:pPr>
            <a:r>
              <a:rPr lang="tr-TR" dirty="0"/>
              <a:t>Bir ülkenin vatandaşlarının kendi ülke sınırları içinde turizm faaliyetine katılmalarına iç turizm denilmektedir (Olalı, 1981). </a:t>
            </a:r>
            <a:r>
              <a:rPr lang="tr-TR" b="1" dirty="0">
                <a:solidFill>
                  <a:srgbClr val="0070C0"/>
                </a:solidFill>
              </a:rPr>
              <a:t>İkinci konutlara yönelik turizm, Köye yönelik turizm, Yurtdışındaki vatandaşlar, Kamu kampları, Öğrenci turizmi….</a:t>
            </a:r>
            <a:endParaRPr lang="tr-TR" dirty="0">
              <a:solidFill>
                <a:srgbClr val="0070C0"/>
              </a:solidFill>
            </a:endParaRPr>
          </a:p>
          <a:p>
            <a:r>
              <a:rPr lang="tr-TR" b="1" dirty="0">
                <a:solidFill>
                  <a:srgbClr val="FF0000"/>
                </a:solidFill>
              </a:rPr>
              <a:t>-Dış Turizm</a:t>
            </a:r>
            <a:endParaRPr lang="tr-TR" dirty="0">
              <a:solidFill>
                <a:srgbClr val="FF0000"/>
              </a:solidFill>
            </a:endParaRPr>
          </a:p>
          <a:p>
            <a:pPr>
              <a:buNone/>
            </a:pPr>
            <a:r>
              <a:rPr lang="tr-TR" dirty="0"/>
              <a:t>Dış turizm, yabancıların bir ülkeye seyahatleri ve ülke vatandaşlarının yabancı bir ülkeye seyahatlerini ifade eder. İç turizmden farklı olarak pasaport, döviz, vize gibi işlemleri gerektirir. Dış turizmin en önemli ayırıcı özelliği döviz getirici etkisidir. </a:t>
            </a:r>
            <a:r>
              <a:rPr lang="tr-TR" b="1" dirty="0">
                <a:solidFill>
                  <a:srgbClr val="0070C0"/>
                </a:solidFill>
              </a:rPr>
              <a:t>Dış turizm;</a:t>
            </a:r>
            <a:r>
              <a:rPr lang="tr-TR" dirty="0">
                <a:solidFill>
                  <a:srgbClr val="0070C0"/>
                </a:solidFill>
              </a:rPr>
              <a:t> </a:t>
            </a:r>
            <a:r>
              <a:rPr lang="tr-TR" dirty="0">
                <a:solidFill>
                  <a:srgbClr val="FF0000"/>
                </a:solidFill>
              </a:rPr>
              <a:t>dış pasif turizm ve dış aktif turizm.</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solidFill>
                  <a:srgbClr val="FF0000"/>
                </a:solidFill>
                <a:latin typeface="Arial" pitchFamily="34" charset="0"/>
                <a:cs typeface="Arial" pitchFamily="34" charset="0"/>
              </a:rPr>
              <a:t>C. KATILANLARIN YAŞLARINA GÖRE TURİZM</a:t>
            </a:r>
            <a:r>
              <a:rPr lang="tr-TR" sz="2800" dirty="0" smtClean="0">
                <a:solidFill>
                  <a:srgbClr val="FF0000"/>
                </a:solidFill>
                <a:latin typeface="Arial" pitchFamily="34" charset="0"/>
                <a:cs typeface="Arial" pitchFamily="34" charset="0"/>
              </a:rPr>
              <a:t/>
            </a:r>
            <a:br>
              <a:rPr lang="tr-TR" sz="2800" dirty="0" smtClean="0">
                <a:solidFill>
                  <a:srgbClr val="FF0000"/>
                </a:solidFill>
                <a:latin typeface="Arial" pitchFamily="34" charset="0"/>
                <a:cs typeface="Arial" pitchFamily="34" charset="0"/>
              </a:rPr>
            </a:br>
            <a:endParaRPr lang="tr-TR" sz="2800" dirty="0">
              <a:solidFill>
                <a:srgbClr val="FF0000"/>
              </a:solidFill>
              <a:latin typeface="Arial" pitchFamily="34" charset="0"/>
              <a:cs typeface="Arial" pitchFamily="34" charset="0"/>
            </a:endParaRPr>
          </a:p>
        </p:txBody>
      </p:sp>
      <p:sp>
        <p:nvSpPr>
          <p:cNvPr id="3" name="2 İçerik Yer Tutucusu"/>
          <p:cNvSpPr>
            <a:spLocks noGrp="1"/>
          </p:cNvSpPr>
          <p:nvPr>
            <p:ph idx="1"/>
          </p:nvPr>
        </p:nvSpPr>
        <p:spPr>
          <a:xfrm>
            <a:off x="457200" y="1268760"/>
            <a:ext cx="8229600" cy="4857403"/>
          </a:xfrm>
        </p:spPr>
        <p:txBody>
          <a:bodyPr>
            <a:normAutofit fontScale="62500" lnSpcReduction="20000"/>
          </a:bodyPr>
          <a:lstStyle/>
          <a:p>
            <a:pPr>
              <a:buNone/>
            </a:pPr>
            <a:r>
              <a:rPr lang="tr-TR" b="1" dirty="0" smtClean="0"/>
              <a:t>İnsanların </a:t>
            </a:r>
            <a:r>
              <a:rPr lang="tr-TR" b="1" dirty="0"/>
              <a:t>yaş durumu ile turizme katılmaları arasında yakın bir ilişki söz konusu olmaktadır. Burada turizme katılmada yaş grubuna göre üç ayrı turizm çeşidi var;  gençlik turizmi, orta yaş (yetişkin) turizmi ve üçüncü yaş turizmi</a:t>
            </a:r>
            <a:r>
              <a:rPr lang="tr-TR" b="1" dirty="0" smtClean="0"/>
              <a:t>.</a:t>
            </a:r>
          </a:p>
          <a:p>
            <a:pPr>
              <a:buNone/>
            </a:pPr>
            <a:endParaRPr lang="tr-TR" b="1" dirty="0"/>
          </a:p>
          <a:p>
            <a:r>
              <a:rPr lang="tr-TR" b="1" dirty="0">
                <a:solidFill>
                  <a:srgbClr val="FF0000"/>
                </a:solidFill>
              </a:rPr>
              <a:t>-Gençlik Turizmi</a:t>
            </a:r>
          </a:p>
          <a:p>
            <a:pPr>
              <a:buNone/>
            </a:pPr>
            <a:r>
              <a:rPr lang="tr-TR" b="1" dirty="0"/>
              <a:t>15-24 yaş grupları arasındaki bireylerin anne, baba veya diğer aile yakınları olmaksızın turizme katılmalarına gençlik turizmi denilir</a:t>
            </a:r>
            <a:r>
              <a:rPr lang="tr-TR" b="1" dirty="0" smtClean="0"/>
              <a:t>.</a:t>
            </a:r>
          </a:p>
          <a:p>
            <a:pPr>
              <a:buNone/>
            </a:pPr>
            <a:endParaRPr lang="tr-TR" b="1" dirty="0"/>
          </a:p>
          <a:p>
            <a:r>
              <a:rPr lang="tr-TR" b="1" dirty="0">
                <a:solidFill>
                  <a:srgbClr val="FF0000"/>
                </a:solidFill>
              </a:rPr>
              <a:t>-Yetişkin (Orta Yaş) Turizmi</a:t>
            </a:r>
          </a:p>
          <a:p>
            <a:pPr>
              <a:buNone/>
            </a:pPr>
            <a:r>
              <a:rPr lang="tr-TR" b="1" dirty="0"/>
              <a:t>Yetişkin turizmi, 25-60 arası yaş grubunda yer alan insanların katıldıkları turizm hareketlerine denilmektedir</a:t>
            </a:r>
            <a:r>
              <a:rPr lang="tr-TR" b="1" dirty="0" smtClean="0"/>
              <a:t>.</a:t>
            </a:r>
          </a:p>
          <a:p>
            <a:pPr>
              <a:buNone/>
            </a:pPr>
            <a:endParaRPr lang="tr-TR" b="1" dirty="0"/>
          </a:p>
          <a:p>
            <a:r>
              <a:rPr lang="tr-TR" b="1" dirty="0">
                <a:solidFill>
                  <a:srgbClr val="FF0000"/>
                </a:solidFill>
              </a:rPr>
              <a:t>-Üçüncü Yaş Turizmi</a:t>
            </a:r>
          </a:p>
          <a:p>
            <a:pPr>
              <a:buNone/>
            </a:pPr>
            <a:r>
              <a:rPr lang="tr-TR" b="1" dirty="0"/>
              <a:t>60 ve üzeri yaş grubunda yer alan insanların gerçekleştirdikleri turizm etkinliklerine üçüncü yaş turizmi adı verilmektedir (Turizm Bakanlığı 1993).</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Turizm Nedir?</a:t>
            </a:r>
            <a:endParaRPr lang="tr-TR" b="1" dirty="0">
              <a:solidFill>
                <a:srgbClr val="FF0000"/>
              </a:solidFill>
            </a:endParaRPr>
          </a:p>
        </p:txBody>
      </p:sp>
      <p:sp>
        <p:nvSpPr>
          <p:cNvPr id="3" name="2 İçerik Yer Tutucusu"/>
          <p:cNvSpPr>
            <a:spLocks noGrp="1"/>
          </p:cNvSpPr>
          <p:nvPr>
            <p:ph idx="1"/>
          </p:nvPr>
        </p:nvSpPr>
        <p:spPr/>
        <p:txBody>
          <a:bodyPr/>
          <a:lstStyle/>
          <a:p>
            <a:r>
              <a:rPr lang="tr-TR" b="1" dirty="0">
                <a:solidFill>
                  <a:srgbClr val="FF0000"/>
                </a:solidFill>
              </a:rPr>
              <a:t>Turizm, </a:t>
            </a:r>
            <a:r>
              <a:rPr lang="tr-TR" b="1" dirty="0"/>
              <a:t>dinlenmek, eğlenmek, görmek ve tanımak gibi amaçlarla yapılan geziler ve bir ülkeye veya bir bölgeye gezmen (turist) çekmek için alınan ekonomik, kültürel, teknik önlemlerin, yapılan çalışmaların tümüdür. Turistik gezi, insanların sadece bir yerden bir yere gitmesi değil kültürel, </a:t>
            </a:r>
            <a:r>
              <a:rPr lang="tr-TR" b="1" u="sng" dirty="0">
                <a:hlinkClick r:id="rId2"/>
              </a:rPr>
              <a:t>ekonomik</a:t>
            </a:r>
            <a:r>
              <a:rPr lang="tr-TR" b="1" dirty="0"/>
              <a:t> ve </a:t>
            </a:r>
            <a:r>
              <a:rPr lang="tr-TR" b="1" u="sng" dirty="0">
                <a:hlinkClick r:id="rId3"/>
              </a:rPr>
              <a:t>toplumsal</a:t>
            </a:r>
            <a:r>
              <a:rPr lang="tr-TR" b="1" dirty="0"/>
              <a:t> olarak da iletişim içinde olmalarıdır.</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48680"/>
            <a:ext cx="8229600" cy="868958"/>
          </a:xfrm>
        </p:spPr>
        <p:txBody>
          <a:bodyPr>
            <a:normAutofit fontScale="90000"/>
          </a:bodyPr>
          <a:lstStyle/>
          <a:p>
            <a:r>
              <a:rPr lang="tr-TR" sz="2700" b="1" dirty="0">
                <a:solidFill>
                  <a:srgbClr val="FF0000"/>
                </a:solidFill>
                <a:latin typeface="Arial" pitchFamily="34" charset="0"/>
                <a:cs typeface="Arial" pitchFamily="34" charset="0"/>
              </a:rPr>
              <a:t>D.</a:t>
            </a:r>
            <a:r>
              <a:rPr lang="tr-TR" sz="2700" dirty="0">
                <a:solidFill>
                  <a:srgbClr val="FF0000"/>
                </a:solidFill>
                <a:latin typeface="Arial" pitchFamily="34" charset="0"/>
                <a:cs typeface="Arial" pitchFamily="34" charset="0"/>
              </a:rPr>
              <a:t> </a:t>
            </a:r>
            <a:r>
              <a:rPr lang="tr-TR" sz="2700" b="1" dirty="0">
                <a:solidFill>
                  <a:srgbClr val="FF0000"/>
                </a:solidFill>
                <a:latin typeface="Arial" pitchFamily="34" charset="0"/>
                <a:cs typeface="Arial" pitchFamily="34" charset="0"/>
              </a:rPr>
              <a:t>KATILANLARIN SOSYO-EKONOMİK DURUMLARINA GÖRE TURİZM</a:t>
            </a:r>
            <a:r>
              <a:rPr lang="tr-TR" dirty="0"/>
              <a:t/>
            </a:r>
            <a:br>
              <a:rPr lang="tr-TR" dirty="0"/>
            </a:br>
            <a:endParaRPr lang="tr-TR" dirty="0"/>
          </a:p>
        </p:txBody>
      </p:sp>
      <p:sp>
        <p:nvSpPr>
          <p:cNvPr id="3" name="2 İçerik Yer Tutucusu"/>
          <p:cNvSpPr>
            <a:spLocks noGrp="1"/>
          </p:cNvSpPr>
          <p:nvPr>
            <p:ph idx="1"/>
          </p:nvPr>
        </p:nvSpPr>
        <p:spPr/>
        <p:txBody>
          <a:bodyPr>
            <a:normAutofit lnSpcReduction="10000"/>
          </a:bodyPr>
          <a:lstStyle/>
          <a:p>
            <a:r>
              <a:rPr lang="tr-TR" b="1" dirty="0">
                <a:solidFill>
                  <a:srgbClr val="FF0000"/>
                </a:solidFill>
              </a:rPr>
              <a:t>-Sosyal Turizm</a:t>
            </a:r>
            <a:endParaRPr lang="tr-TR" dirty="0">
              <a:solidFill>
                <a:srgbClr val="FF0000"/>
              </a:solidFill>
            </a:endParaRPr>
          </a:p>
          <a:p>
            <a:pPr>
              <a:buNone/>
            </a:pPr>
            <a:r>
              <a:rPr lang="tr-TR" b="1" dirty="0"/>
              <a:t>Sosyal turizm, ekonomik bakımdan zayıf olan kitlelerin birtakım özel önlemler ve teşvik uygulamaları yolu ile turizm etkinliklerine katılmalarının sağlanmasından doğan bir turizm </a:t>
            </a:r>
            <a:r>
              <a:rPr lang="tr-TR" b="1" dirty="0" smtClean="0"/>
              <a:t>türüdür </a:t>
            </a:r>
            <a:r>
              <a:rPr lang="tr-TR" b="1" dirty="0"/>
              <a:t>(</a:t>
            </a:r>
            <a:r>
              <a:rPr lang="tr-TR" b="1" dirty="0" err="1"/>
              <a:t>Mill</a:t>
            </a:r>
            <a:r>
              <a:rPr lang="tr-TR" b="1" dirty="0"/>
              <a:t> ve </a:t>
            </a:r>
            <a:r>
              <a:rPr lang="tr-TR" b="1" dirty="0" err="1"/>
              <a:t>Marrıson</a:t>
            </a:r>
            <a:r>
              <a:rPr lang="tr-TR" b="1" dirty="0"/>
              <a:t>, 1985). Sosyal turizm kapsamında; </a:t>
            </a:r>
            <a:r>
              <a:rPr lang="tr-TR" b="1" dirty="0">
                <a:solidFill>
                  <a:srgbClr val="0070C0"/>
                </a:solidFill>
              </a:rPr>
              <a:t>İşçiler, Memurlar, Emekliler, Gençler, Bedensel özürlüler, Çiftçiler, Esnaf ve zanaatkârlar.</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548680"/>
            <a:ext cx="8229600" cy="850106"/>
          </a:xfrm>
        </p:spPr>
        <p:txBody>
          <a:bodyPr>
            <a:normAutofit fontScale="90000"/>
          </a:bodyPr>
          <a:lstStyle/>
          <a:p>
            <a:r>
              <a:rPr lang="tr-TR" sz="3100" b="1" dirty="0" smtClean="0">
                <a:solidFill>
                  <a:srgbClr val="FF0000"/>
                </a:solidFill>
              </a:rPr>
              <a:t>Sosyal turizmin amaçları;</a:t>
            </a:r>
            <a:r>
              <a:rPr lang="tr-TR" sz="2800" b="1" dirty="0" smtClean="0">
                <a:solidFill>
                  <a:srgbClr val="FF0000"/>
                </a:solidFill>
              </a:rPr>
              <a:t/>
            </a:r>
            <a:br>
              <a:rPr lang="tr-TR" sz="2800" b="1" dirty="0" smtClean="0">
                <a:solidFill>
                  <a:srgbClr val="FF0000"/>
                </a:solidFill>
              </a:rPr>
            </a:br>
            <a:endParaRPr lang="tr-TR" sz="2800" b="1" dirty="0">
              <a:solidFill>
                <a:srgbClr val="FF0000"/>
              </a:solidFill>
            </a:endParaRPr>
          </a:p>
        </p:txBody>
      </p:sp>
      <p:sp>
        <p:nvSpPr>
          <p:cNvPr id="3" name="2 İçerik Yer Tutucusu"/>
          <p:cNvSpPr>
            <a:spLocks noGrp="1"/>
          </p:cNvSpPr>
          <p:nvPr>
            <p:ph idx="1"/>
          </p:nvPr>
        </p:nvSpPr>
        <p:spPr/>
        <p:txBody>
          <a:bodyPr>
            <a:normAutofit fontScale="77500" lnSpcReduction="20000"/>
          </a:bodyPr>
          <a:lstStyle/>
          <a:p>
            <a:pPr lvl="0"/>
            <a:r>
              <a:rPr lang="tr-TR" dirty="0" smtClean="0"/>
              <a:t>İnsanların</a:t>
            </a:r>
            <a:r>
              <a:rPr lang="tr-TR" dirty="0"/>
              <a:t>, özellikle çalışan kitlelerin düşünce ve değer yargılarının genişletilmesi,</a:t>
            </a:r>
          </a:p>
          <a:p>
            <a:pPr lvl="0"/>
            <a:r>
              <a:rPr lang="tr-TR" dirty="0"/>
              <a:t>Diğer insanlarla kendini kıyaslama ve toplumsal kaynaşma alışkanlığının kazandırılması,</a:t>
            </a:r>
          </a:p>
          <a:p>
            <a:pPr lvl="0"/>
            <a:r>
              <a:rPr lang="tr-TR" dirty="0"/>
              <a:t>Kendi ülke insanlarını tanıma olanağı sağladığı gibi, diğer ulusların insanları ile yakınlaşma ve</a:t>
            </a:r>
          </a:p>
          <a:p>
            <a:pPr lvl="0"/>
            <a:r>
              <a:rPr lang="tr-TR" dirty="0"/>
              <a:t>dostluk duygularının geliştirilmesi,</a:t>
            </a:r>
          </a:p>
          <a:p>
            <a:pPr lvl="0"/>
            <a:r>
              <a:rPr lang="tr-TR" dirty="0"/>
              <a:t>Barış içinde yaşamanın kitlelere ulaşan bir bilinçlenmeye dönüştürülmesi,</a:t>
            </a:r>
          </a:p>
          <a:p>
            <a:pPr lvl="0"/>
            <a:r>
              <a:rPr lang="tr-TR" dirty="0"/>
              <a:t>Toplumsal eşitliğin sağlanması, bunun </a:t>
            </a:r>
            <a:r>
              <a:rPr lang="tr-TR" dirty="0" err="1"/>
              <a:t>sosyo</a:t>
            </a:r>
            <a:r>
              <a:rPr lang="tr-TR" dirty="0"/>
              <a:t>-ekonomik yapı içinde yayılması,</a:t>
            </a:r>
          </a:p>
          <a:p>
            <a:pPr lvl="0"/>
            <a:r>
              <a:rPr lang="tr-TR" dirty="0"/>
              <a:t>Yaşlılar için yeniden aktif bir yaşam ortamının yaratılması.</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a:solidFill>
                  <a:srgbClr val="FF0000"/>
                </a:solidFill>
              </a:rPr>
              <a:t>-Lüks Turizmi</a:t>
            </a:r>
          </a:p>
          <a:p>
            <a:pPr>
              <a:buNone/>
            </a:pPr>
            <a:r>
              <a:rPr lang="tr-TR" b="1" dirty="0"/>
              <a:t>Yüksek gelir grubunda yer alan bireylere özgü olan turizm biçimidir. Bu turizm çeşidi, ekonomik gücü ve geliri yüksek olan ve toplum içerisinde büyük saygınlık taşıyan kesimlerin turistik etkinliklerini kapsamaktadır.</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908720"/>
            <a:ext cx="8229600" cy="4525963"/>
          </a:xfrm>
        </p:spPr>
        <p:txBody>
          <a:bodyPr>
            <a:normAutofit fontScale="70000" lnSpcReduction="20000"/>
          </a:bodyPr>
          <a:lstStyle/>
          <a:p>
            <a:r>
              <a:rPr lang="tr-TR" b="1" dirty="0">
                <a:solidFill>
                  <a:srgbClr val="FF0000"/>
                </a:solidFill>
              </a:rPr>
              <a:t>E.DÖNEMİNE GÖRE TURİZM</a:t>
            </a:r>
          </a:p>
          <a:p>
            <a:pPr>
              <a:buNone/>
            </a:pPr>
            <a:r>
              <a:rPr lang="tr-TR" b="1" dirty="0">
                <a:solidFill>
                  <a:srgbClr val="FF0000"/>
                </a:solidFill>
              </a:rPr>
              <a:t> </a:t>
            </a:r>
          </a:p>
          <a:p>
            <a:r>
              <a:rPr lang="tr-TR" b="1" dirty="0">
                <a:solidFill>
                  <a:srgbClr val="FF0000"/>
                </a:solidFill>
              </a:rPr>
              <a:t>F.KATILANLARIN AMAÇLARINA GÖRE TURİZM</a:t>
            </a:r>
          </a:p>
          <a:p>
            <a:pPr lvl="1"/>
            <a:r>
              <a:rPr lang="tr-TR" b="1" dirty="0"/>
              <a:t>Deniz Turizmi</a:t>
            </a:r>
          </a:p>
          <a:p>
            <a:pPr lvl="1"/>
            <a:r>
              <a:rPr lang="tr-TR" b="1" dirty="0"/>
              <a:t>Kongre Turizmi</a:t>
            </a:r>
          </a:p>
          <a:p>
            <a:pPr lvl="1"/>
            <a:r>
              <a:rPr lang="tr-TR" b="1" dirty="0"/>
              <a:t>Termal Turizmi</a:t>
            </a:r>
          </a:p>
          <a:p>
            <a:pPr lvl="1"/>
            <a:r>
              <a:rPr lang="tr-TR" b="1" dirty="0"/>
              <a:t>Yat Turizmi</a:t>
            </a:r>
          </a:p>
          <a:p>
            <a:pPr lvl="1"/>
            <a:r>
              <a:rPr lang="tr-TR" b="1" dirty="0"/>
              <a:t>Mağara Turizmi</a:t>
            </a:r>
          </a:p>
          <a:p>
            <a:pPr lvl="1"/>
            <a:r>
              <a:rPr lang="tr-TR" b="1" dirty="0"/>
              <a:t>Dağ ve Kış Turizmi</a:t>
            </a:r>
          </a:p>
          <a:p>
            <a:pPr lvl="1"/>
            <a:r>
              <a:rPr lang="tr-TR" b="1" dirty="0"/>
              <a:t>Av Turizmi</a:t>
            </a:r>
          </a:p>
          <a:p>
            <a:pPr lvl="1"/>
            <a:r>
              <a:rPr lang="tr-TR" b="1" dirty="0"/>
              <a:t>Golf Turizmi</a:t>
            </a:r>
          </a:p>
          <a:p>
            <a:pPr lvl="1"/>
            <a:r>
              <a:rPr lang="tr-TR" b="1" dirty="0"/>
              <a:t>İnanç Turizmi</a:t>
            </a:r>
          </a:p>
          <a:p>
            <a:pPr lvl="1"/>
            <a:r>
              <a:rPr lang="tr-TR" b="1" dirty="0"/>
              <a:t>Akarsu Turizmi</a:t>
            </a:r>
          </a:p>
          <a:p>
            <a:pPr lvl="1"/>
            <a:r>
              <a:rPr lang="tr-TR" b="1" dirty="0"/>
              <a:t>Kurvaziyer Turizmi</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Turizm ve Ekonomi</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62500" lnSpcReduction="20000"/>
          </a:bodyPr>
          <a:lstStyle/>
          <a:p>
            <a:r>
              <a:rPr lang="tr-TR" b="1" dirty="0" smtClean="0"/>
              <a:t>Turizm</a:t>
            </a:r>
            <a:r>
              <a:rPr lang="tr-TR" b="1" dirty="0"/>
              <a:t>, boş zamanın ve tasarrufun nasıl kullanılacağına ilişkin ekonomik bir kararla başlayan ve yatırım, tüketim, istihdam, dışsatım ve kamu gelirleri gibi ekonomik yönleri bulunan </a:t>
            </a:r>
            <a:r>
              <a:rPr lang="tr-TR" b="1" dirty="0" err="1"/>
              <a:t>sosyo</a:t>
            </a:r>
            <a:r>
              <a:rPr lang="tr-TR" b="1" dirty="0"/>
              <a:t>-ekonomik bir olaydır.</a:t>
            </a:r>
          </a:p>
          <a:p>
            <a:r>
              <a:rPr lang="tr-TR" b="1" dirty="0" smtClean="0"/>
              <a:t>Turizm</a:t>
            </a:r>
            <a:r>
              <a:rPr lang="tr-TR" b="1" dirty="0"/>
              <a:t>, her şeyden önce ödemeler dengesi üzerinde önemli etkileri bulunan görünmeyen dışsatım kalemidir. Turizm, bu anlamda ülke içinde perakende fiyatlarla yapılan mal ve hizmet dışsatımı olarak kabul edilebilir. Bu alana yapılan yatırımlar </a:t>
            </a:r>
            <a:r>
              <a:rPr lang="tr-TR" b="1" dirty="0" smtClean="0"/>
              <a:t>yüksek </a:t>
            </a:r>
            <a:r>
              <a:rPr lang="tr-TR" b="1" dirty="0"/>
              <a:t>düzeyde döviz getirisi sağlarlar.</a:t>
            </a:r>
          </a:p>
          <a:p>
            <a:r>
              <a:rPr lang="tr-TR" b="1" dirty="0" smtClean="0"/>
              <a:t>Turizm sektöründe </a:t>
            </a:r>
            <a:r>
              <a:rPr lang="tr-TR" b="1" dirty="0"/>
              <a:t>istihdam/yatırım oranı da genel olarak yüksektir</a:t>
            </a:r>
            <a:r>
              <a:rPr lang="tr-TR" b="1" dirty="0" smtClean="0"/>
              <a:t>.</a:t>
            </a:r>
          </a:p>
          <a:p>
            <a:r>
              <a:rPr lang="tr-TR" b="1" dirty="0" smtClean="0"/>
              <a:t>Turizm</a:t>
            </a:r>
            <a:r>
              <a:rPr lang="tr-TR" b="1" dirty="0"/>
              <a:t>, yarattığı uyarıcı etkiler nedeniyle dolaylı olarak diğer kesimlerde de istihdam ve gelir düzeylerini yükseltir.</a:t>
            </a:r>
          </a:p>
          <a:p>
            <a:r>
              <a:rPr lang="tr-TR" b="1" dirty="0"/>
              <a:t>Kişinin, turizm hareketlerine katılmaya karar vermesinde etkisi olan unsurlardan birisi, ekonomik değişkenlerdir. </a:t>
            </a:r>
            <a:r>
              <a:rPr lang="tr-TR" b="1" dirty="0" smtClean="0"/>
              <a:t>Kişinin </a:t>
            </a:r>
            <a:r>
              <a:rPr lang="tr-TR" b="1" dirty="0"/>
              <a:t>turizme katılacağı, ne kadarının geceleme yapacağı, hangi mal ve hizmetlerin talep edileceği, harcamanın hangi bölgelere yöneleceği gibi konular ekonomi </a:t>
            </a:r>
            <a:r>
              <a:rPr lang="tr-TR" b="1" dirty="0" smtClean="0"/>
              <a:t> ve kültür-tarih ile ilgilidir.</a:t>
            </a:r>
            <a:endParaRPr lang="tr-TR" b="1"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428868"/>
            <a:ext cx="8229600" cy="1143000"/>
          </a:xfrm>
        </p:spPr>
        <p:txBody>
          <a:bodyPr/>
          <a:lstStyle/>
          <a:p>
            <a:r>
              <a:rPr lang="tr-TR" b="1" dirty="0" smtClean="0">
                <a:solidFill>
                  <a:srgbClr val="FF0000"/>
                </a:solidFill>
              </a:rPr>
              <a:t>Turizm sayesinde…..</a:t>
            </a:r>
            <a:endParaRPr lang="tr-TR"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Turizm sayesinde</a:t>
            </a:r>
            <a:endParaRPr lang="tr-TR" dirty="0"/>
          </a:p>
        </p:txBody>
      </p:sp>
      <p:sp>
        <p:nvSpPr>
          <p:cNvPr id="3" name="2 İçerik Yer Tutucusu"/>
          <p:cNvSpPr>
            <a:spLocks noGrp="1"/>
          </p:cNvSpPr>
          <p:nvPr>
            <p:ph idx="1"/>
          </p:nvPr>
        </p:nvSpPr>
        <p:spPr/>
        <p:txBody>
          <a:bodyPr/>
          <a:lstStyle/>
          <a:p>
            <a:r>
              <a:rPr lang="tr-TR" b="1" dirty="0">
                <a:solidFill>
                  <a:srgbClr val="FF0000"/>
                </a:solidFill>
              </a:rPr>
              <a:t>Turizm sayesinde </a:t>
            </a:r>
            <a:r>
              <a:rPr lang="tr-TR" b="1" dirty="0"/>
              <a:t>insanlar hem diğer ülkelerin, hem kendi ülkelerinde yaşadıkları bölgenin dışındaki güzelliklerin, hem de geçmişte yaşamış olan insanların bırakmış oldukları kültürel mirasın farkına vararak, gelecek kuşaklara daha yaşanılabilir bir dünya bırakmanın gerekliliğine inanarak hayata farklı açılardan bakabilirler. </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780928"/>
            <a:ext cx="8229600" cy="1143000"/>
          </a:xfrm>
        </p:spPr>
        <p:txBody>
          <a:bodyPr>
            <a:normAutofit fontScale="90000"/>
          </a:bodyPr>
          <a:lstStyle/>
          <a:p>
            <a:r>
              <a:rPr lang="tr-TR" b="1" dirty="0" smtClean="0">
                <a:solidFill>
                  <a:srgbClr val="FF0000"/>
                </a:solidFill>
              </a:rPr>
              <a:t>Turizmin öneminin gittikçe artması…..</a:t>
            </a:r>
            <a:endParaRPr lang="tr-TR" b="1"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endParaRPr lang="tr-TR" dirty="0"/>
          </a:p>
          <a:p>
            <a:r>
              <a:rPr lang="tr-TR" b="1" dirty="0">
                <a:solidFill>
                  <a:srgbClr val="FF0000"/>
                </a:solidFill>
              </a:rPr>
              <a:t>Turizmin öneminin gittikçe artması, </a:t>
            </a:r>
            <a:r>
              <a:rPr lang="tr-TR" b="1" dirty="0"/>
              <a:t>özellikle bazı ülkelerin ekonomilerinde büyük bir ağırlık kazanması, turist kavramının tanımına açıklık getirilmesini zorunlu kılmıştır. Turizm olayının hacmini belirleyebilmek için turist tanımının açık bir şekilde yapılması </a:t>
            </a:r>
            <a:r>
              <a:rPr lang="tr-TR" b="1" dirty="0" smtClean="0"/>
              <a:t>gerekiyor. </a:t>
            </a:r>
            <a:endParaRPr lang="tr-TR"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Turist kimdir?</a:t>
            </a:r>
            <a:endParaRPr lang="tr-TR" b="1" dirty="0">
              <a:solidFill>
                <a:srgbClr val="FF0000"/>
              </a:solidFill>
            </a:endParaRPr>
          </a:p>
        </p:txBody>
      </p:sp>
      <p:sp>
        <p:nvSpPr>
          <p:cNvPr id="3" name="2 İçerik Yer Tutucusu"/>
          <p:cNvSpPr>
            <a:spLocks noGrp="1"/>
          </p:cNvSpPr>
          <p:nvPr>
            <p:ph idx="1"/>
          </p:nvPr>
        </p:nvSpPr>
        <p:spPr/>
        <p:txBody>
          <a:bodyPr/>
          <a:lstStyle/>
          <a:p>
            <a:r>
              <a:rPr lang="tr-TR" b="1" i="1" dirty="0"/>
              <a:t>Turist, sürekli oturduğu yerden en çok bir yıl süre ile ayrılan ve geçici olarak gittiği yerlerde buralarda kazanmadığı parayı harcayan kimsedir.</a:t>
            </a:r>
            <a:r>
              <a:rPr lang="tr-TR" b="1" dirty="0"/>
              <a:t> </a:t>
            </a:r>
            <a:endParaRPr lang="tr-TR" b="1" dirty="0" smtClean="0"/>
          </a:p>
          <a:p>
            <a:r>
              <a:rPr lang="tr-TR" b="1" dirty="0" smtClean="0"/>
              <a:t>Bu kavramda ortaya çıkan 2 unsur var; </a:t>
            </a:r>
            <a:r>
              <a:rPr lang="tr-TR" b="1" dirty="0">
                <a:solidFill>
                  <a:srgbClr val="FF0000"/>
                </a:solidFill>
              </a:rPr>
              <a:t>süre ve ekonomik</a:t>
            </a:r>
            <a:r>
              <a:rPr lang="tr-TR" b="1" dirty="0"/>
              <a:t> </a:t>
            </a:r>
            <a:r>
              <a:rPr lang="tr-TR" b="1" dirty="0" smtClean="0"/>
              <a:t>ölçütler.</a:t>
            </a:r>
            <a:endParaRPr lang="tr-T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b="1" dirty="0" smtClean="0">
                <a:solidFill>
                  <a:srgbClr val="FF0000"/>
                </a:solidFill>
              </a:rPr>
              <a:t>Süre </a:t>
            </a:r>
            <a:r>
              <a:rPr lang="tr-TR" b="1" dirty="0">
                <a:solidFill>
                  <a:srgbClr val="FF0000"/>
                </a:solidFill>
              </a:rPr>
              <a:t>ölçütü, iki </a:t>
            </a:r>
            <a:r>
              <a:rPr lang="tr-TR" b="1" dirty="0" smtClean="0">
                <a:solidFill>
                  <a:srgbClr val="FF0000"/>
                </a:solidFill>
              </a:rPr>
              <a:t>boyutu ortaya çıkarıyor. </a:t>
            </a:r>
          </a:p>
          <a:p>
            <a:pPr lvl="1"/>
            <a:r>
              <a:rPr lang="tr-TR" b="1" dirty="0" smtClean="0"/>
              <a:t>Birincisi</a:t>
            </a:r>
            <a:r>
              <a:rPr lang="tr-TR" b="1" dirty="0"/>
              <a:t>, sürekli oturulan yere geri dönüş bir yıl olarak belirlenmiştir. </a:t>
            </a:r>
            <a:endParaRPr lang="tr-TR" b="1" dirty="0" smtClean="0"/>
          </a:p>
          <a:p>
            <a:pPr lvl="1"/>
            <a:r>
              <a:rPr lang="tr-TR" b="1" dirty="0"/>
              <a:t>D</a:t>
            </a:r>
            <a:r>
              <a:rPr lang="tr-TR" b="1" dirty="0" smtClean="0"/>
              <a:t>iğeri</a:t>
            </a:r>
            <a:r>
              <a:rPr lang="tr-TR" b="1" dirty="0"/>
              <a:t>, bireyin gittiği yerde kalışı ile ilgili süredir. </a:t>
            </a:r>
            <a:r>
              <a:rPr lang="tr-TR" b="1" dirty="0" smtClean="0"/>
              <a:t>Buna </a:t>
            </a:r>
            <a:r>
              <a:rPr lang="tr-TR" b="1" dirty="0"/>
              <a:t>göre, oturma yerinden ayrılma ile başlama süresinin dönüşte bir yılı aşmaması gereklidir.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solidFill>
                  <a:srgbClr val="FF0000"/>
                </a:solidFill>
              </a:rPr>
              <a:t>TURİST;</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r>
              <a:rPr lang="tr-TR" b="1" dirty="0" smtClean="0">
                <a:solidFill>
                  <a:srgbClr val="FF0000"/>
                </a:solidFill>
              </a:rPr>
              <a:t>Genel </a:t>
            </a:r>
            <a:r>
              <a:rPr lang="tr-TR" b="1" dirty="0">
                <a:solidFill>
                  <a:srgbClr val="FF0000"/>
                </a:solidFill>
              </a:rPr>
              <a:t>bir tanımla turist, </a:t>
            </a:r>
            <a:r>
              <a:rPr lang="tr-TR" b="1" dirty="0" smtClean="0"/>
              <a:t>belirli </a:t>
            </a:r>
            <a:r>
              <a:rPr lang="tr-TR" b="1" dirty="0"/>
              <a:t>bir süre için </a:t>
            </a:r>
            <a:r>
              <a:rPr lang="tr-TR" b="1" dirty="0" smtClean="0"/>
              <a:t>herhangi bir yeri seyahat </a:t>
            </a:r>
            <a:r>
              <a:rPr lang="tr-TR" b="1" dirty="0"/>
              <a:t>eden, ziyaret ettiği yerde yirmi dört saatten fazla kalan ya da ülkenin bir konaklama tesisinde en az bir geceleme yapan, mali gücü, zamanı ve maddi kapasitesi sınırlı olan, rahatına düşkün, geleneklerini koruyan, temizlik ve konfor arayan, </a:t>
            </a:r>
            <a:r>
              <a:rPr lang="tr-TR" b="1" u="sng" dirty="0"/>
              <a:t>maceraperest</a:t>
            </a:r>
            <a:r>
              <a:rPr lang="tr-TR" b="1" dirty="0"/>
              <a:t> olmayan insandır.</a:t>
            </a:r>
            <a:endParaRPr lang="tr-TR" dirty="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1181</Words>
  <Application>Microsoft Office PowerPoint</Application>
  <PresentationFormat>Ekran Gösterisi (4:3)</PresentationFormat>
  <Paragraphs>96</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Ofis Teması</vt:lpstr>
      <vt:lpstr>Turizm Nedir?</vt:lpstr>
      <vt:lpstr>Turizm Nedir?</vt:lpstr>
      <vt:lpstr>Turizm sayesinde…..</vt:lpstr>
      <vt:lpstr>Turizm sayesinde</vt:lpstr>
      <vt:lpstr>Turizmin öneminin gittikçe artması…..</vt:lpstr>
      <vt:lpstr>Slayt 6</vt:lpstr>
      <vt:lpstr>Turist kimdir?</vt:lpstr>
      <vt:lpstr>Slayt 8</vt:lpstr>
      <vt:lpstr> TURİST; </vt:lpstr>
      <vt:lpstr>İlk turist tanımı</vt:lpstr>
      <vt:lpstr>Kimler turist sayılır? (ilk tanıma göre)</vt:lpstr>
      <vt:lpstr>Kimler turist sayılmaz? (ilk tanıma göre)</vt:lpstr>
      <vt:lpstr>Slayt 13</vt:lpstr>
      <vt:lpstr>Yerli turist</vt:lpstr>
      <vt:lpstr>Türkiye’de turistin tanımı</vt:lpstr>
      <vt:lpstr>TURİZM FAALİYETLERİNİN SINIFLANDIRILMASI </vt:lpstr>
      <vt:lpstr> A.KATILAN KİŞİ SAYISINA GÖRE TURİZM </vt:lpstr>
      <vt:lpstr>B. ZİYARET EDİLEN YERE GÖRE TURİZM </vt:lpstr>
      <vt:lpstr>C. KATILANLARIN YAŞLARINA GÖRE TURİZM </vt:lpstr>
      <vt:lpstr>D. KATILANLARIN SOSYO-EKONOMİK DURUMLARINA GÖRE TURİZM </vt:lpstr>
      <vt:lpstr>Sosyal turizmin amaçları; </vt:lpstr>
      <vt:lpstr>Slayt 22</vt:lpstr>
      <vt:lpstr>Slayt 23</vt:lpstr>
      <vt:lpstr>Turizm ve Ekonomi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Nedir?</dc:title>
  <dc:creator>BULENT</dc:creator>
  <cp:lastModifiedBy>asus</cp:lastModifiedBy>
  <cp:revision>15</cp:revision>
  <dcterms:created xsi:type="dcterms:W3CDTF">2013-10-01T13:43:33Z</dcterms:created>
  <dcterms:modified xsi:type="dcterms:W3CDTF">2018-10-08T19:58:21Z</dcterms:modified>
</cp:coreProperties>
</file>