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C47688-6EF9-431C-A9FD-5F26C581CE52}" type="datetimeFigureOut">
              <a:rPr lang="tr-TR" smtClean="0"/>
              <a:pPr/>
              <a:t>04.12.2017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9037B9-F8EC-4399-A498-9E6948DADAD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47688-6EF9-431C-A9FD-5F26C581CE52}" type="datetimeFigureOut">
              <a:rPr lang="tr-TR" smtClean="0"/>
              <a:pPr/>
              <a:t>04.12.2017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037B9-F8EC-4399-A498-9E6948DADAD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gulmezuniyet.com/images/referans-logolar/3.jpg"/>
          <p:cNvPicPr>
            <a:picLocks noChangeAspect="1" noChangeArrowheads="1"/>
          </p:cNvPicPr>
          <p:nvPr/>
        </p:nvPicPr>
        <p:blipFill>
          <a:blip r:embed="rId2" cstate="print"/>
          <a:srcRect/>
          <a:stretch>
            <a:fillRect/>
          </a:stretch>
        </p:blipFill>
        <p:spPr bwMode="auto">
          <a:xfrm>
            <a:off x="3851920" y="5373216"/>
            <a:ext cx="1364456" cy="1268760"/>
          </a:xfrm>
          <a:prstGeom prst="rect">
            <a:avLst/>
          </a:prstGeom>
          <a:noFill/>
        </p:spPr>
      </p:pic>
      <p:sp>
        <p:nvSpPr>
          <p:cNvPr id="2" name="1 Başlık"/>
          <p:cNvSpPr>
            <a:spLocks noGrp="1"/>
          </p:cNvSpPr>
          <p:nvPr>
            <p:ph type="ctrTitle"/>
          </p:nvPr>
        </p:nvSpPr>
        <p:spPr>
          <a:xfrm>
            <a:off x="899592" y="3140968"/>
            <a:ext cx="7772400" cy="1008112"/>
          </a:xfrm>
        </p:spPr>
        <p:txBody>
          <a:bodyPr/>
          <a:lstStyle/>
          <a:p>
            <a:r>
              <a:rPr lang="tr-TR" dirty="0" smtClean="0"/>
              <a:t>TEMEL ANTRENÖRLÜK İLKELERİ II</a:t>
            </a:r>
            <a:endParaRPr lang="tr-TR" dirty="0"/>
          </a:p>
        </p:txBody>
      </p:sp>
      <p:pic>
        <p:nvPicPr>
          <p:cNvPr id="20482" name="Picture 2" descr="coaching ile ilgili görsel sonucu"/>
          <p:cNvPicPr>
            <a:picLocks noChangeAspect="1" noChangeArrowheads="1"/>
          </p:cNvPicPr>
          <p:nvPr/>
        </p:nvPicPr>
        <p:blipFill>
          <a:blip r:embed="rId3" cstate="print"/>
          <a:srcRect/>
          <a:stretch>
            <a:fillRect/>
          </a:stretch>
        </p:blipFill>
        <p:spPr bwMode="auto">
          <a:xfrm>
            <a:off x="2267744" y="836712"/>
            <a:ext cx="4903118" cy="2251160"/>
          </a:xfrm>
          <a:prstGeom prst="rect">
            <a:avLst/>
          </a:prstGeom>
          <a:noFill/>
        </p:spPr>
      </p:pic>
      <p:sp>
        <p:nvSpPr>
          <p:cNvPr id="9" name="Alt Başlık 2"/>
          <p:cNvSpPr>
            <a:spLocks noGrp="1"/>
          </p:cNvSpPr>
          <p:nvPr>
            <p:ph type="subTitle" idx="1"/>
          </p:nvPr>
        </p:nvSpPr>
        <p:spPr>
          <a:xfrm>
            <a:off x="1043608" y="4149080"/>
            <a:ext cx="7290544" cy="1152128"/>
          </a:xfrm>
        </p:spPr>
        <p:txBody>
          <a:bodyPr>
            <a:normAutofit fontScale="70000" lnSpcReduction="20000"/>
          </a:bodyPr>
          <a:lstStyle/>
          <a:p>
            <a:r>
              <a:rPr lang="tr-TR" b="1" dirty="0" smtClean="0"/>
              <a:t>Dr. Burcu ERTAŞ DÖLEK</a:t>
            </a:r>
          </a:p>
          <a:p>
            <a:pPr>
              <a:lnSpc>
                <a:spcPct val="110000"/>
              </a:lnSpc>
            </a:pPr>
            <a:r>
              <a:rPr lang="tr-TR" sz="2200" dirty="0" smtClean="0"/>
              <a:t>Ankara Üniversitesi</a:t>
            </a:r>
          </a:p>
          <a:p>
            <a:pPr>
              <a:lnSpc>
                <a:spcPct val="110000"/>
              </a:lnSpc>
            </a:pPr>
            <a:r>
              <a:rPr lang="tr-TR" sz="2200" dirty="0" smtClean="0"/>
              <a:t>Spor Bilimleri Fakültesi</a:t>
            </a:r>
          </a:p>
          <a:p>
            <a:pPr>
              <a:lnSpc>
                <a:spcPct val="110000"/>
              </a:lnSpc>
            </a:pPr>
            <a:r>
              <a:rPr lang="tr-TR" sz="2200" dirty="0" smtClean="0"/>
              <a:t>Antrenörlük Eğitimi Bölümü</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573016"/>
            <a:ext cx="8229600" cy="2304256"/>
          </a:xfrm>
        </p:spPr>
        <p:txBody>
          <a:bodyPr>
            <a:normAutofit fontScale="77500" lnSpcReduction="20000"/>
          </a:bodyPr>
          <a:lstStyle/>
          <a:p>
            <a:pPr>
              <a:buNone/>
            </a:pPr>
            <a:r>
              <a:rPr lang="tr-TR" b="1" i="1" dirty="0" smtClean="0">
                <a:latin typeface="Comic Sans MS" pitchFamily="66" charset="0"/>
              </a:rPr>
              <a:t>	6.Yazma tahtası kullanmak; </a:t>
            </a:r>
            <a:r>
              <a:rPr lang="tr-TR" i="1" dirty="0" smtClean="0">
                <a:latin typeface="Comic Sans MS" pitchFamily="66" charset="0"/>
              </a:rPr>
              <a:t>Yüzücüler, yaptıkları</a:t>
            </a:r>
            <a:r>
              <a:rPr lang="tr-TR" dirty="0" smtClean="0">
                <a:latin typeface="Comic Sans MS" pitchFamily="66" charset="0"/>
              </a:rPr>
              <a:t> setlerdeki  geldikleri dereceleri tahtaya yazabilirler. Bu sırada antrenör başka bir grupla ilgilenebilir. Sonra geri gelip dereceleri kontrol edip yorum yapabilir.Bu durumda yüzücüler sorumlu,zamanın farkında ve tempolu yüzmeyi öğrenmektedirler.</a:t>
            </a:r>
            <a:endParaRPr lang="tr-TR" i="1" dirty="0" smtClean="0">
              <a:latin typeface="Comic Sans MS" pitchFamily="66" charset="0"/>
            </a:endParaRPr>
          </a:p>
          <a:p>
            <a:pPr>
              <a:buNone/>
            </a:pPr>
            <a:endParaRPr lang="tr-TR" dirty="0"/>
          </a:p>
        </p:txBody>
      </p:sp>
      <p:pic>
        <p:nvPicPr>
          <p:cNvPr id="4" name="Picture 2" descr="&amp;Idot;lgili resim"/>
          <p:cNvPicPr>
            <a:picLocks noChangeAspect="1" noChangeArrowheads="1"/>
          </p:cNvPicPr>
          <p:nvPr/>
        </p:nvPicPr>
        <p:blipFill>
          <a:blip r:embed="rId2" cstate="print"/>
          <a:srcRect/>
          <a:stretch>
            <a:fillRect/>
          </a:stretch>
        </p:blipFill>
        <p:spPr bwMode="auto">
          <a:xfrm>
            <a:off x="2483768" y="188640"/>
            <a:ext cx="4265712" cy="3199285"/>
          </a:xfrm>
          <a:prstGeom prst="rect">
            <a:avLst/>
          </a:prstGeom>
          <a:noFill/>
        </p:spPr>
      </p:pic>
      <p:pic>
        <p:nvPicPr>
          <p:cNvPr id="5" name="Picture 4" descr="ANKARA ÜN&amp;Idot;VERS&amp;Idot;TES&amp;Idot; SPOR B&amp;Idot;L&amp;Idot;MLER&amp;Idot; FAKÜLTES&amp;Idot; LOGO ile ilgili görsel sonucu"/>
          <p:cNvPicPr>
            <a:picLocks noChangeAspect="1" noChangeArrowheads="1"/>
          </p:cNvPicPr>
          <p:nvPr/>
        </p:nvPicPr>
        <p:blipFill>
          <a:blip r:embed="rId3" cstate="print"/>
          <a:srcRect/>
          <a:stretch>
            <a:fillRect/>
          </a:stretch>
        </p:blipFill>
        <p:spPr bwMode="auto">
          <a:xfrm>
            <a:off x="0" y="5949280"/>
            <a:ext cx="3155346" cy="7200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NKARA ÜN&amp;Idot;VERS&amp;Idot;TES&amp;Idot; SPOR B&amp;Idot;L&amp;Idot;MLER&amp;Idot; FAKÜLTES&amp;Idot; LOGO ile ilgili görsel sonucu"/>
          <p:cNvPicPr>
            <a:picLocks noChangeAspect="1" noChangeArrowheads="1"/>
          </p:cNvPicPr>
          <p:nvPr/>
        </p:nvPicPr>
        <p:blipFill>
          <a:blip r:embed="rId2" cstate="print"/>
          <a:srcRect/>
          <a:stretch>
            <a:fillRect/>
          </a:stretch>
        </p:blipFill>
        <p:spPr bwMode="auto">
          <a:xfrm>
            <a:off x="251520" y="5733256"/>
            <a:ext cx="3155346" cy="720080"/>
          </a:xfrm>
          <a:prstGeom prst="rect">
            <a:avLst/>
          </a:prstGeom>
          <a:noFill/>
        </p:spPr>
      </p:pic>
      <p:sp>
        <p:nvSpPr>
          <p:cNvPr id="5" name="4 İçerik Yer Tutucusu"/>
          <p:cNvSpPr>
            <a:spLocks noGrp="1"/>
          </p:cNvSpPr>
          <p:nvPr>
            <p:ph idx="1"/>
          </p:nvPr>
        </p:nvSpPr>
        <p:spPr>
          <a:xfrm>
            <a:off x="539552" y="3068960"/>
            <a:ext cx="8229600" cy="2836912"/>
          </a:xfrm>
        </p:spPr>
        <p:txBody>
          <a:bodyPr>
            <a:normAutofit fontScale="77500" lnSpcReduction="20000"/>
          </a:bodyPr>
          <a:lstStyle/>
          <a:p>
            <a:pPr>
              <a:lnSpc>
                <a:spcPct val="90000"/>
              </a:lnSpc>
              <a:buNone/>
            </a:pPr>
            <a:r>
              <a:rPr lang="tr-TR" b="1" i="1" dirty="0" smtClean="0">
                <a:latin typeface="Comic Sans MS" pitchFamily="66" charset="0"/>
              </a:rPr>
              <a:t>	7.Yüzücülerinizin doğrularını yaparken yakalamak; </a:t>
            </a:r>
            <a:r>
              <a:rPr lang="tr-TR" dirty="0" smtClean="0">
                <a:latin typeface="Comic Sans MS" pitchFamily="66" charset="0"/>
              </a:rPr>
              <a:t>Doğal eğilimimiz negatiflikleri ve yanlışları yakalamaktır. Bardağın dolu tarafından baktığınızda, yüzücülerin de cesaretlendiklerini göreceksinizdir. Buna ek olarak, yüzücülerinizi mekanik ve teknik boyut dışında da iyi şeyler yaparken yakalayın. Diğerlerine yardım ederken veya iyi şeyler söylerken yada başka iyi bir şey yaparken taktir edildiklerini görmek önemsendiklerini hissetmelerini sağlayacaktır. </a:t>
            </a:r>
            <a:endParaRPr lang="tr-TR" b="1" i="1" dirty="0" smtClean="0">
              <a:latin typeface="Comic Sans MS" pitchFamily="66" charset="0"/>
            </a:endParaRPr>
          </a:p>
          <a:p>
            <a:endParaRPr lang="tr-TR" dirty="0"/>
          </a:p>
        </p:txBody>
      </p:sp>
      <p:pic>
        <p:nvPicPr>
          <p:cNvPr id="6146" name="Picture 2" descr="friendship of swimmers ile ilgili görsel sonucu"/>
          <p:cNvPicPr>
            <a:picLocks noChangeAspect="1" noChangeArrowheads="1"/>
          </p:cNvPicPr>
          <p:nvPr/>
        </p:nvPicPr>
        <p:blipFill>
          <a:blip r:embed="rId3" cstate="print"/>
          <a:srcRect/>
          <a:stretch>
            <a:fillRect/>
          </a:stretch>
        </p:blipFill>
        <p:spPr bwMode="auto">
          <a:xfrm>
            <a:off x="2699792" y="188640"/>
            <a:ext cx="4245124" cy="283008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32856"/>
            <a:ext cx="4474840" cy="3993307"/>
          </a:xfrm>
        </p:spPr>
        <p:txBody>
          <a:bodyPr>
            <a:normAutofit/>
          </a:bodyPr>
          <a:lstStyle/>
          <a:p>
            <a:pPr>
              <a:lnSpc>
                <a:spcPct val="90000"/>
              </a:lnSpc>
              <a:buNone/>
            </a:pPr>
            <a:r>
              <a:rPr lang="tr-TR" sz="2400" b="1" i="1" dirty="0" smtClean="0">
                <a:latin typeface="Comic Sans MS" pitchFamily="66" charset="0"/>
              </a:rPr>
              <a:t>8.Oyunlar ve bayrak yarışları için zaman ayırmak; </a:t>
            </a:r>
            <a:r>
              <a:rPr lang="tr-TR" sz="2400" dirty="0" smtClean="0">
                <a:latin typeface="Comic Sans MS" pitchFamily="66" charset="0"/>
              </a:rPr>
              <a:t>İyi oyunlar hızı ve takım yapısını geliştirmektedir.Ayrıca eğlencelidir.Bayrak yarışları eğlenmek için çok iyi yoldur.Bazı koordine ve hız drillleri de eğlenceli olabilir.</a:t>
            </a:r>
          </a:p>
        </p:txBody>
      </p:sp>
      <p:pic>
        <p:nvPicPr>
          <p:cNvPr id="5122" name="Picture 2" descr="games during swim training ile ilgili görsel sonucu"/>
          <p:cNvPicPr>
            <a:picLocks noChangeAspect="1" noChangeArrowheads="1"/>
          </p:cNvPicPr>
          <p:nvPr/>
        </p:nvPicPr>
        <p:blipFill>
          <a:blip r:embed="rId2" cstate="print"/>
          <a:srcRect/>
          <a:stretch>
            <a:fillRect/>
          </a:stretch>
        </p:blipFill>
        <p:spPr bwMode="auto">
          <a:xfrm>
            <a:off x="5148064" y="908720"/>
            <a:ext cx="3500688" cy="5003305"/>
          </a:xfrm>
          <a:prstGeom prst="rect">
            <a:avLst/>
          </a:prstGeom>
          <a:noFill/>
        </p:spPr>
      </p:pic>
      <p:pic>
        <p:nvPicPr>
          <p:cNvPr id="6" name="Picture 4" descr="ANKARA ÜN&amp;Idot;VERS&amp;Idot;TES&amp;Idot; SPOR B&amp;Idot;L&amp;Idot;MLER&amp;Idot; FAKÜLTES&amp;Idot; LOGO ile ilgili görsel sonucu"/>
          <p:cNvPicPr>
            <a:picLocks noChangeAspect="1" noChangeArrowheads="1"/>
          </p:cNvPicPr>
          <p:nvPr/>
        </p:nvPicPr>
        <p:blipFill>
          <a:blip r:embed="rId3" cstate="print"/>
          <a:srcRect/>
          <a:stretch>
            <a:fillRect/>
          </a:stretch>
        </p:blipFill>
        <p:spPr bwMode="auto">
          <a:xfrm>
            <a:off x="0" y="5949280"/>
            <a:ext cx="3155346" cy="7200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429000"/>
            <a:ext cx="8229600" cy="2697163"/>
          </a:xfrm>
        </p:spPr>
        <p:txBody>
          <a:bodyPr>
            <a:normAutofit fontScale="92500"/>
          </a:bodyPr>
          <a:lstStyle/>
          <a:p>
            <a:pPr>
              <a:buNone/>
            </a:pPr>
            <a:r>
              <a:rPr lang="tr-TR" b="1" i="1" dirty="0" smtClean="0">
                <a:latin typeface="Comic Sans MS" pitchFamily="66" charset="0"/>
              </a:rPr>
              <a:t>	9.Antrenmanı heyecanlı bir şeyle bitirmek;</a:t>
            </a:r>
            <a:r>
              <a:rPr lang="tr-TR" dirty="0" smtClean="0">
                <a:latin typeface="Comic Sans MS" pitchFamily="66" charset="0"/>
              </a:rPr>
              <a:t>Oyun veya bayrak yarışı olabilir. Ancak bunu her gün </a:t>
            </a:r>
            <a:r>
              <a:rPr lang="tr-TR" b="1" dirty="0" smtClean="0">
                <a:latin typeface="Comic Sans MS" pitchFamily="66" charset="0"/>
              </a:rPr>
              <a:t>yapmamalısınız.</a:t>
            </a:r>
            <a:r>
              <a:rPr lang="tr-TR" dirty="0" smtClean="0">
                <a:latin typeface="Comic Sans MS" pitchFamily="66" charset="0"/>
              </a:rPr>
              <a:t> Antrenmanın sonunda yüzücülerinizi övecek yolları aramalısınız. </a:t>
            </a:r>
            <a:endParaRPr lang="tr-TR" dirty="0" smtClean="0"/>
          </a:p>
          <a:p>
            <a:endParaRPr lang="tr-TR" dirty="0"/>
          </a:p>
        </p:txBody>
      </p:sp>
      <p:pic>
        <p:nvPicPr>
          <p:cNvPr id="1026" name="Picture 2" descr="end of the swim training ile ilgili görsel sonucu"/>
          <p:cNvPicPr>
            <a:picLocks noChangeAspect="1" noChangeArrowheads="1"/>
          </p:cNvPicPr>
          <p:nvPr/>
        </p:nvPicPr>
        <p:blipFill>
          <a:blip r:embed="rId2" cstate="print"/>
          <a:srcRect/>
          <a:stretch>
            <a:fillRect/>
          </a:stretch>
        </p:blipFill>
        <p:spPr bwMode="auto">
          <a:xfrm>
            <a:off x="2843808" y="548680"/>
            <a:ext cx="3830825" cy="2736304"/>
          </a:xfrm>
          <a:prstGeom prst="rect">
            <a:avLst/>
          </a:prstGeom>
          <a:noFill/>
        </p:spPr>
      </p:pic>
      <p:pic>
        <p:nvPicPr>
          <p:cNvPr id="5" name="Picture 4" descr="ANKARA ÜN&amp;Idot;VERS&amp;Idot;TES&amp;Idot; SPOR B&amp;Idot;L&amp;Idot;MLER&amp;Idot; FAKÜLTES&amp;Idot; LOGO ile ilgili görsel sonucu"/>
          <p:cNvPicPr>
            <a:picLocks noChangeAspect="1" noChangeArrowheads="1"/>
          </p:cNvPicPr>
          <p:nvPr/>
        </p:nvPicPr>
        <p:blipFill>
          <a:blip r:embed="rId3" cstate="print"/>
          <a:srcRect/>
          <a:stretch>
            <a:fillRect/>
          </a:stretch>
        </p:blipFill>
        <p:spPr bwMode="auto">
          <a:xfrm>
            <a:off x="0" y="5949280"/>
            <a:ext cx="3155346" cy="7200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p;Idot;lgili resim"/>
          <p:cNvPicPr>
            <a:picLocks noChangeAspect="1" noChangeArrowheads="1"/>
          </p:cNvPicPr>
          <p:nvPr/>
        </p:nvPicPr>
        <p:blipFill>
          <a:blip r:embed="rId2" cstate="print"/>
          <a:srcRect/>
          <a:stretch>
            <a:fillRect/>
          </a:stretch>
        </p:blipFill>
        <p:spPr bwMode="auto">
          <a:xfrm>
            <a:off x="4092570" y="548681"/>
            <a:ext cx="5051430" cy="5688632"/>
          </a:xfrm>
          <a:prstGeom prst="rect">
            <a:avLst/>
          </a:prstGeom>
          <a:noFill/>
        </p:spPr>
      </p:pic>
      <p:pic>
        <p:nvPicPr>
          <p:cNvPr id="4" name="Picture 4" descr="ANKARA ÜN&amp;Idot;VERS&amp;Idot;TES&amp;Idot; SPOR B&amp;Idot;L&amp;Idot;MLER&amp;Idot; FAKÜLTES&amp;Idot; LOGO ile ilgili görsel sonucu"/>
          <p:cNvPicPr>
            <a:picLocks noChangeAspect="1" noChangeArrowheads="1"/>
          </p:cNvPicPr>
          <p:nvPr/>
        </p:nvPicPr>
        <p:blipFill>
          <a:blip r:embed="rId3" cstate="print"/>
          <a:srcRect/>
          <a:stretch>
            <a:fillRect/>
          </a:stretch>
        </p:blipFill>
        <p:spPr bwMode="auto">
          <a:xfrm>
            <a:off x="251520" y="5733256"/>
            <a:ext cx="3155346" cy="720080"/>
          </a:xfrm>
          <a:prstGeom prst="rect">
            <a:avLst/>
          </a:prstGeom>
          <a:noFill/>
        </p:spPr>
      </p:pic>
      <p:sp>
        <p:nvSpPr>
          <p:cNvPr id="3" name="2 İçerik Yer Tutucusu"/>
          <p:cNvSpPr>
            <a:spLocks noGrp="1"/>
          </p:cNvSpPr>
          <p:nvPr>
            <p:ph idx="1"/>
          </p:nvPr>
        </p:nvSpPr>
        <p:spPr>
          <a:xfrm>
            <a:off x="899592" y="1268760"/>
            <a:ext cx="3384376" cy="4392488"/>
          </a:xfrm>
        </p:spPr>
        <p:txBody>
          <a:bodyPr>
            <a:noAutofit/>
          </a:bodyPr>
          <a:lstStyle/>
          <a:p>
            <a:pPr>
              <a:buNone/>
            </a:pPr>
            <a:r>
              <a:rPr lang="tr-TR" sz="1800" dirty="0" smtClean="0">
                <a:latin typeface="Comic Sans MS" pitchFamily="66" charset="0"/>
              </a:rPr>
              <a:t>	Genel Sorumluluklarımız</a:t>
            </a:r>
          </a:p>
          <a:p>
            <a:pPr>
              <a:buNone/>
            </a:pPr>
            <a:endParaRPr lang="tr-TR" sz="1800" dirty="0" smtClean="0">
              <a:latin typeface="Comic Sans MS" pitchFamily="66" charset="0"/>
            </a:endParaRPr>
          </a:p>
          <a:p>
            <a:r>
              <a:rPr lang="tr-TR" sz="1800" dirty="0" smtClean="0">
                <a:latin typeface="Comic Sans MS" pitchFamily="66" charset="0"/>
              </a:rPr>
              <a:t>Antrenmana tüm sporculardan önce gelmek ve tümü çıktıktan sonra havuzu terk etmek</a:t>
            </a:r>
          </a:p>
          <a:p>
            <a:r>
              <a:rPr lang="tr-TR" sz="1800" dirty="0" smtClean="0">
                <a:latin typeface="Comic Sans MS" pitchFamily="66" charset="0"/>
              </a:rPr>
              <a:t>Yüzücüleri gürültü ve kenarlarda koşuşturmanın tehlikeleri konusunda bilgilendirmek</a:t>
            </a:r>
          </a:p>
          <a:p>
            <a:r>
              <a:rPr lang="tr-TR" sz="1800" dirty="0" smtClean="0">
                <a:latin typeface="Comic Sans MS" pitchFamily="66" charset="0"/>
              </a:rPr>
              <a:t>Yüzücüleri,havuz duvarının farkında olmaları ve kafalarını çarpma tehlikeleri konusunda bilgilendirmek</a:t>
            </a:r>
          </a:p>
          <a:p>
            <a:endParaRPr lang="tr-TR" sz="1800" dirty="0" smtClean="0">
              <a:latin typeface="Comic Sans MS" pitchFamily="66" charset="0"/>
            </a:endParaRPr>
          </a:p>
          <a:p>
            <a:endParaRPr lang="tr-T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wimming pool rules ile ilgili görsel sonucu"/>
          <p:cNvPicPr>
            <a:picLocks noChangeAspect="1" noChangeArrowheads="1"/>
          </p:cNvPicPr>
          <p:nvPr/>
        </p:nvPicPr>
        <p:blipFill>
          <a:blip r:embed="rId2" cstate="print"/>
          <a:srcRect/>
          <a:stretch>
            <a:fillRect/>
          </a:stretch>
        </p:blipFill>
        <p:spPr bwMode="auto">
          <a:xfrm>
            <a:off x="4355976" y="1772816"/>
            <a:ext cx="4788024" cy="3242027"/>
          </a:xfrm>
          <a:prstGeom prst="rect">
            <a:avLst/>
          </a:prstGeom>
          <a:noFill/>
        </p:spPr>
      </p:pic>
      <p:sp>
        <p:nvSpPr>
          <p:cNvPr id="3" name="2 İçerik Yer Tutucusu"/>
          <p:cNvSpPr>
            <a:spLocks noGrp="1"/>
          </p:cNvSpPr>
          <p:nvPr>
            <p:ph idx="1"/>
          </p:nvPr>
        </p:nvSpPr>
        <p:spPr>
          <a:xfrm>
            <a:off x="457200" y="1600200"/>
            <a:ext cx="3826768" cy="4525963"/>
          </a:xfrm>
        </p:spPr>
        <p:txBody>
          <a:bodyPr>
            <a:normAutofit fontScale="62500" lnSpcReduction="20000"/>
          </a:bodyPr>
          <a:lstStyle/>
          <a:p>
            <a:r>
              <a:rPr lang="tr-TR" dirty="0" smtClean="0">
                <a:latin typeface="Comic Sans MS" pitchFamily="66" charset="0"/>
              </a:rPr>
              <a:t>Yüzücüleri, havuzun değişik yerlerindeki farklı derinlikler konusunda bilgilendirerek, sığ suya dalmada baş, boyun, el ve kol yaralanmaları konusunda uyarmak</a:t>
            </a:r>
          </a:p>
          <a:p>
            <a:r>
              <a:rPr lang="tr-TR" dirty="0" smtClean="0">
                <a:latin typeface="Comic Sans MS" pitchFamily="66" charset="0"/>
              </a:rPr>
              <a:t>Havuz kullanımı ve hijyen kuralları hakkında bilgi vermek</a:t>
            </a:r>
          </a:p>
          <a:p>
            <a:r>
              <a:rPr lang="tr-TR" dirty="0" smtClean="0">
                <a:latin typeface="Comic Sans MS" pitchFamily="66" charset="0"/>
              </a:rPr>
              <a:t>Bazı araçları günlük bazılarını da haftalı denetlemek</a:t>
            </a:r>
          </a:p>
          <a:p>
            <a:r>
              <a:rPr lang="tr-TR" dirty="0" smtClean="0">
                <a:latin typeface="Comic Sans MS" pitchFamily="66" charset="0"/>
              </a:rPr>
              <a:t>Araç – gereçleri uygun kullanmak ve kötü kullanılması durumunda uyarıda bulunmak</a:t>
            </a:r>
          </a:p>
          <a:p>
            <a:endParaRPr lang="tr-TR" dirty="0"/>
          </a:p>
        </p:txBody>
      </p:sp>
      <p:sp>
        <p:nvSpPr>
          <p:cNvPr id="4" name="1 Başlık"/>
          <p:cNvSpPr>
            <a:spLocks noGrp="1"/>
          </p:cNvSpPr>
          <p:nvPr>
            <p:ph type="title"/>
          </p:nvPr>
        </p:nvSpPr>
        <p:spPr>
          <a:xfrm>
            <a:off x="971600" y="476672"/>
            <a:ext cx="3754760" cy="1143000"/>
          </a:xfrm>
        </p:spPr>
        <p:txBody>
          <a:bodyPr>
            <a:normAutofit/>
          </a:bodyPr>
          <a:lstStyle/>
          <a:p>
            <a:pPr algn="l"/>
            <a:r>
              <a:rPr lang="tr-TR" sz="2200" dirty="0" smtClean="0">
                <a:latin typeface="Comic Sans MS" pitchFamily="66" charset="0"/>
              </a:rPr>
              <a:t>Genel Sorumluluklarımız</a:t>
            </a:r>
            <a:endParaRPr lang="tr-TR" sz="2200" dirty="0"/>
          </a:p>
        </p:txBody>
      </p:sp>
      <p:pic>
        <p:nvPicPr>
          <p:cNvPr id="5" name="Picture 4" descr="ANKARA ÜN&amp;Idot;VERS&amp;Idot;TES&amp;Idot; SPOR B&amp;Idot;L&amp;Idot;MLER&amp;Idot; FAKÜLTES&amp;Idot; LOGO ile ilgili görsel sonucu"/>
          <p:cNvPicPr>
            <a:picLocks noChangeAspect="1" noChangeArrowheads="1"/>
          </p:cNvPicPr>
          <p:nvPr/>
        </p:nvPicPr>
        <p:blipFill>
          <a:blip r:embed="rId3" cstate="print"/>
          <a:srcRect/>
          <a:stretch>
            <a:fillRect/>
          </a:stretch>
        </p:blipFill>
        <p:spPr bwMode="auto">
          <a:xfrm>
            <a:off x="0" y="5949280"/>
            <a:ext cx="3155346" cy="7200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NKARA ÜN&amp;Idot;VERS&amp;Idot;TES&amp;Idot; SPOR B&amp;Idot;L&amp;Idot;MLER&amp;Idot; FAKÜLTES&amp;Idot; LOGO ile ilgili görsel sonucu"/>
          <p:cNvPicPr>
            <a:picLocks noChangeAspect="1" noChangeArrowheads="1"/>
          </p:cNvPicPr>
          <p:nvPr/>
        </p:nvPicPr>
        <p:blipFill>
          <a:blip r:embed="rId2" cstate="print"/>
          <a:srcRect/>
          <a:stretch>
            <a:fillRect/>
          </a:stretch>
        </p:blipFill>
        <p:spPr bwMode="auto">
          <a:xfrm>
            <a:off x="251520" y="5733256"/>
            <a:ext cx="3155346" cy="720080"/>
          </a:xfrm>
          <a:prstGeom prst="rect">
            <a:avLst/>
          </a:prstGeom>
          <a:noFill/>
        </p:spPr>
      </p:pic>
      <p:sp>
        <p:nvSpPr>
          <p:cNvPr id="2" name="1 Başlık"/>
          <p:cNvSpPr>
            <a:spLocks noGrp="1"/>
          </p:cNvSpPr>
          <p:nvPr>
            <p:ph type="title"/>
          </p:nvPr>
        </p:nvSpPr>
        <p:spPr>
          <a:xfrm>
            <a:off x="467544" y="476672"/>
            <a:ext cx="3538736" cy="1143000"/>
          </a:xfrm>
        </p:spPr>
        <p:txBody>
          <a:bodyPr>
            <a:normAutofit/>
          </a:bodyPr>
          <a:lstStyle/>
          <a:p>
            <a:r>
              <a:rPr lang="tr-TR" sz="2200" dirty="0" smtClean="0">
                <a:latin typeface="Comic Sans MS" pitchFamily="66" charset="0"/>
              </a:rPr>
              <a:t>Özel Sorumluluklarımız</a:t>
            </a:r>
            <a:endParaRPr lang="tr-TR" sz="2200" dirty="0"/>
          </a:p>
        </p:txBody>
      </p:sp>
      <p:sp>
        <p:nvSpPr>
          <p:cNvPr id="3" name="2 İçerik Yer Tutucusu"/>
          <p:cNvSpPr>
            <a:spLocks noGrp="1"/>
          </p:cNvSpPr>
          <p:nvPr>
            <p:ph idx="1"/>
          </p:nvPr>
        </p:nvSpPr>
        <p:spPr>
          <a:xfrm>
            <a:off x="323528" y="1556793"/>
            <a:ext cx="4752528" cy="3744416"/>
          </a:xfrm>
        </p:spPr>
        <p:txBody>
          <a:bodyPr>
            <a:noAutofit/>
          </a:bodyPr>
          <a:lstStyle/>
          <a:p>
            <a:pPr>
              <a:lnSpc>
                <a:spcPct val="90000"/>
              </a:lnSpc>
            </a:pPr>
            <a:r>
              <a:rPr lang="tr-TR" sz="1600" dirty="0" smtClean="0">
                <a:latin typeface="Comic Sans MS" pitchFamily="66" charset="0"/>
              </a:rPr>
              <a:t>Doğru teknikleri öğretmek ve yanlış hareket yapmanın sonucunda neler olabileceği hakkında uyarmak</a:t>
            </a:r>
          </a:p>
          <a:p>
            <a:pPr>
              <a:lnSpc>
                <a:spcPct val="90000"/>
              </a:lnSpc>
            </a:pPr>
            <a:r>
              <a:rPr lang="tr-TR" sz="1600" dirty="0" smtClean="0">
                <a:latin typeface="Comic Sans MS" pitchFamily="66" charset="0"/>
              </a:rPr>
              <a:t>Yüzücülerinizi,başka bir antrenör veya sorumlu birine bırakmadıkça onları yalnız bırakmamak</a:t>
            </a:r>
          </a:p>
          <a:p>
            <a:pPr>
              <a:lnSpc>
                <a:spcPct val="90000"/>
              </a:lnSpc>
            </a:pPr>
            <a:r>
              <a:rPr lang="tr-TR" sz="1600" dirty="0" smtClean="0">
                <a:latin typeface="Comic Sans MS" pitchFamily="66" charset="0"/>
              </a:rPr>
              <a:t>Yüzücülerinizi değerlendirip geri bildirim almak için onları antrenmanlar ve yarışmalar sırasında dikkatlice izlemek ve gözlemlemek</a:t>
            </a:r>
          </a:p>
          <a:p>
            <a:pPr>
              <a:lnSpc>
                <a:spcPct val="90000"/>
              </a:lnSpc>
            </a:pPr>
            <a:r>
              <a:rPr lang="tr-TR" sz="1600" dirty="0" smtClean="0">
                <a:latin typeface="Comic Sans MS" pitchFamily="66" charset="0"/>
              </a:rPr>
              <a:t>Soyunma odaları, duşlar, geliş gidişler, tesisten ayrılışları kontrol etmek ve günlük yoklama listelerini tutmak.</a:t>
            </a:r>
          </a:p>
          <a:p>
            <a:pPr>
              <a:lnSpc>
                <a:spcPct val="90000"/>
              </a:lnSpc>
            </a:pPr>
            <a:r>
              <a:rPr lang="tr-TR" sz="1600" dirty="0" smtClean="0">
                <a:latin typeface="Comic Sans MS" pitchFamily="66" charset="0"/>
              </a:rPr>
              <a:t>Bir kaza halinde gerekli ilk yardımı sağlamak ve gerekli müdahaleleri yapmak</a:t>
            </a:r>
          </a:p>
          <a:p>
            <a:pPr>
              <a:lnSpc>
                <a:spcPct val="90000"/>
              </a:lnSpc>
            </a:pPr>
            <a:r>
              <a:rPr lang="tr-TR" sz="1600" dirty="0" smtClean="0">
                <a:latin typeface="Comic Sans MS" pitchFamily="66" charset="0"/>
              </a:rPr>
              <a:t>Yüzücülerin genel sağlık durumları ile ilgili (astım,alerjiler,epilepsi, şeker hastalıkları…) hakkında bilgi sahibi olmak</a:t>
            </a:r>
            <a:endParaRPr lang="tr-TR" sz="1600" dirty="0"/>
          </a:p>
        </p:txBody>
      </p:sp>
      <p:pic>
        <p:nvPicPr>
          <p:cNvPr id="4098" name="Picture 2" descr="coaching in swimming ile ilgili görsel sonucu"/>
          <p:cNvPicPr>
            <a:picLocks noChangeAspect="1" noChangeArrowheads="1"/>
          </p:cNvPicPr>
          <p:nvPr/>
        </p:nvPicPr>
        <p:blipFill>
          <a:blip r:embed="rId3" cstate="print"/>
          <a:srcRect/>
          <a:stretch>
            <a:fillRect/>
          </a:stretch>
        </p:blipFill>
        <p:spPr bwMode="auto">
          <a:xfrm>
            <a:off x="5436096" y="1268760"/>
            <a:ext cx="3048000" cy="381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NKARA ÜN&amp;Idot;VERS&amp;Idot;TES&amp;Idot; SPOR B&amp;Idot;L&amp;Idot;MLER&amp;Idot; FAKÜLTES&amp;Idot; LOGO ile ilgili görsel sonucu"/>
          <p:cNvPicPr>
            <a:picLocks noChangeAspect="1" noChangeArrowheads="1"/>
          </p:cNvPicPr>
          <p:nvPr/>
        </p:nvPicPr>
        <p:blipFill>
          <a:blip r:embed="rId2" cstate="print"/>
          <a:srcRect/>
          <a:stretch>
            <a:fillRect/>
          </a:stretch>
        </p:blipFill>
        <p:spPr bwMode="auto">
          <a:xfrm>
            <a:off x="251520" y="5733256"/>
            <a:ext cx="3155346" cy="720080"/>
          </a:xfrm>
          <a:prstGeom prst="rect">
            <a:avLst/>
          </a:prstGeom>
          <a:noFill/>
        </p:spPr>
      </p:pic>
      <p:sp>
        <p:nvSpPr>
          <p:cNvPr id="2" name="1 Başlık"/>
          <p:cNvSpPr>
            <a:spLocks noGrp="1"/>
          </p:cNvSpPr>
          <p:nvPr>
            <p:ph type="title"/>
          </p:nvPr>
        </p:nvSpPr>
        <p:spPr>
          <a:xfrm>
            <a:off x="467544" y="620688"/>
            <a:ext cx="8229600" cy="1143000"/>
          </a:xfrm>
        </p:spPr>
        <p:txBody>
          <a:bodyPr>
            <a:normAutofit/>
          </a:bodyPr>
          <a:lstStyle/>
          <a:p>
            <a:r>
              <a:rPr lang="tr-TR" sz="3000" b="1" i="1" dirty="0" smtClean="0">
                <a:latin typeface="Comic Sans MS" pitchFamily="66" charset="0"/>
              </a:rPr>
              <a:t>DİKKAT</a:t>
            </a:r>
            <a:br>
              <a:rPr lang="tr-TR" sz="3000" b="1" i="1" dirty="0" smtClean="0">
                <a:latin typeface="Comic Sans MS" pitchFamily="66" charset="0"/>
              </a:rPr>
            </a:br>
            <a:r>
              <a:rPr lang="tr-TR" sz="3000" b="1" i="1" dirty="0" smtClean="0">
                <a:latin typeface="Comic Sans MS" pitchFamily="66" charset="0"/>
              </a:rPr>
              <a:t>Yaş Grupları </a:t>
            </a:r>
            <a:endParaRPr lang="tr-TR" sz="3000" dirty="0"/>
          </a:p>
        </p:txBody>
      </p:sp>
      <p:sp>
        <p:nvSpPr>
          <p:cNvPr id="3" name="2 İçerik Yer Tutucusu"/>
          <p:cNvSpPr>
            <a:spLocks noGrp="1"/>
          </p:cNvSpPr>
          <p:nvPr>
            <p:ph idx="1"/>
          </p:nvPr>
        </p:nvSpPr>
        <p:spPr>
          <a:xfrm>
            <a:off x="395536" y="1988840"/>
            <a:ext cx="5040560" cy="3240359"/>
          </a:xfrm>
        </p:spPr>
        <p:txBody>
          <a:bodyPr>
            <a:normAutofit lnSpcReduction="10000"/>
          </a:bodyPr>
          <a:lstStyle/>
          <a:p>
            <a:pPr>
              <a:lnSpc>
                <a:spcPct val="90000"/>
              </a:lnSpc>
              <a:buNone/>
            </a:pPr>
            <a:r>
              <a:rPr lang="tr-TR" b="1" i="1" dirty="0" smtClean="0">
                <a:latin typeface="Comic Sans MS" pitchFamily="66" charset="0"/>
              </a:rPr>
              <a:t>	1</a:t>
            </a:r>
            <a:r>
              <a:rPr lang="tr-TR" b="1" dirty="0" smtClean="0">
                <a:latin typeface="Comic Sans MS" pitchFamily="66" charset="0"/>
              </a:rPr>
              <a:t>.</a:t>
            </a:r>
            <a:r>
              <a:rPr lang="tr-TR" b="1" i="1" dirty="0" smtClean="0">
                <a:latin typeface="Comic Sans MS" pitchFamily="66" charset="0"/>
              </a:rPr>
              <a:t>Havuza erken gelmek; </a:t>
            </a:r>
            <a:r>
              <a:rPr lang="tr-TR" dirty="0" smtClean="0">
                <a:latin typeface="Comic Sans MS" pitchFamily="66" charset="0"/>
              </a:rPr>
              <a:t>Havuzdaki ilk kişi olmak. Tüm yüzücüleri havuza girerken gözlemleyebilmek.Her yüzücünün ruh halini değerlendirmek</a:t>
            </a:r>
            <a:endParaRPr lang="tr-TR" b="1" i="1" dirty="0" smtClean="0">
              <a:latin typeface="Comic Sans MS" pitchFamily="66" charset="0"/>
            </a:endParaRPr>
          </a:p>
        </p:txBody>
      </p:sp>
      <p:pic>
        <p:nvPicPr>
          <p:cNvPr id="9218" name="Picture 2" descr="&amp;Idot;lgili resim"/>
          <p:cNvPicPr>
            <a:picLocks noChangeAspect="1" noChangeArrowheads="1"/>
          </p:cNvPicPr>
          <p:nvPr/>
        </p:nvPicPr>
        <p:blipFill>
          <a:blip r:embed="rId3" cstate="print"/>
          <a:srcRect/>
          <a:stretch>
            <a:fillRect/>
          </a:stretch>
        </p:blipFill>
        <p:spPr bwMode="auto">
          <a:xfrm>
            <a:off x="5399584" y="1700808"/>
            <a:ext cx="3744416" cy="37444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01008"/>
            <a:ext cx="8363272" cy="2625155"/>
          </a:xfrm>
        </p:spPr>
        <p:txBody>
          <a:bodyPr>
            <a:normAutofit fontScale="85000" lnSpcReduction="10000"/>
          </a:bodyPr>
          <a:lstStyle/>
          <a:p>
            <a:pPr>
              <a:buNone/>
            </a:pPr>
            <a:r>
              <a:rPr lang="tr-TR" b="1" i="1" dirty="0" smtClean="0">
                <a:latin typeface="Comic Sans MS" pitchFamily="66" charset="0"/>
              </a:rPr>
              <a:t>	2</a:t>
            </a:r>
            <a:r>
              <a:rPr lang="tr-TR" b="1" dirty="0" smtClean="0">
                <a:latin typeface="Comic Sans MS" pitchFamily="66" charset="0"/>
              </a:rPr>
              <a:t>.</a:t>
            </a:r>
            <a:r>
              <a:rPr lang="tr-TR" b="1" i="1" dirty="0" smtClean="0">
                <a:latin typeface="Comic Sans MS" pitchFamily="66" charset="0"/>
              </a:rPr>
              <a:t>Uygun olmayan ruh halinizi kapıda bırakmak; </a:t>
            </a:r>
            <a:r>
              <a:rPr lang="tr-TR" dirty="0" smtClean="0">
                <a:latin typeface="Comic Sans MS" pitchFamily="66" charset="0"/>
              </a:rPr>
              <a:t>Yüzücüler sizin nasıl bir gün geçirdiğinizi umursamamaktadırlar. Orada en iyi öğrenme ve başarma ortamı yaratmak için bulunduğunuzu unutmamalısınız. Sizin ortaya koyacağınız enerji antrenmanın kalitesini belirleyecektir.</a:t>
            </a:r>
            <a:endParaRPr lang="tr-TR" b="1" i="1" dirty="0" smtClean="0">
              <a:latin typeface="Comic Sans MS" pitchFamily="66" charset="0"/>
            </a:endParaRPr>
          </a:p>
          <a:p>
            <a:endParaRPr lang="tr-TR" dirty="0"/>
          </a:p>
        </p:txBody>
      </p:sp>
      <p:pic>
        <p:nvPicPr>
          <p:cNvPr id="4098" name="Picture 2" descr="two sides of swim coach ile ilgili görsel sonucu"/>
          <p:cNvPicPr>
            <a:picLocks noChangeAspect="1" noChangeArrowheads="1"/>
          </p:cNvPicPr>
          <p:nvPr/>
        </p:nvPicPr>
        <p:blipFill>
          <a:blip r:embed="rId2" cstate="print"/>
          <a:srcRect/>
          <a:stretch>
            <a:fillRect/>
          </a:stretch>
        </p:blipFill>
        <p:spPr bwMode="auto">
          <a:xfrm>
            <a:off x="2339752" y="332656"/>
            <a:ext cx="4606578" cy="3068960"/>
          </a:xfrm>
          <a:prstGeom prst="rect">
            <a:avLst/>
          </a:prstGeom>
          <a:noFill/>
        </p:spPr>
      </p:pic>
      <p:pic>
        <p:nvPicPr>
          <p:cNvPr id="5" name="Picture 4" descr="ANKARA ÜN&amp;Idot;VERS&amp;Idot;TES&amp;Idot; SPOR B&amp;Idot;L&amp;Idot;MLER&amp;Idot; FAKÜLTES&amp;Idot; LOGO ile ilgili görsel sonucu"/>
          <p:cNvPicPr>
            <a:picLocks noChangeAspect="1" noChangeArrowheads="1"/>
          </p:cNvPicPr>
          <p:nvPr/>
        </p:nvPicPr>
        <p:blipFill>
          <a:blip r:embed="rId3" cstate="print"/>
          <a:srcRect/>
          <a:stretch>
            <a:fillRect/>
          </a:stretch>
        </p:blipFill>
        <p:spPr bwMode="auto">
          <a:xfrm>
            <a:off x="251520" y="5877272"/>
            <a:ext cx="3155346" cy="7200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861048"/>
            <a:ext cx="8229600" cy="2265115"/>
          </a:xfrm>
        </p:spPr>
        <p:txBody>
          <a:bodyPr>
            <a:normAutofit/>
          </a:bodyPr>
          <a:lstStyle/>
          <a:p>
            <a:pPr>
              <a:lnSpc>
                <a:spcPct val="110000"/>
              </a:lnSpc>
              <a:buNone/>
            </a:pPr>
            <a:r>
              <a:rPr lang="tr-TR" b="1" i="1" dirty="0" smtClean="0">
                <a:latin typeface="Comic Sans MS" pitchFamily="66" charset="0"/>
              </a:rPr>
              <a:t>	3</a:t>
            </a:r>
            <a:r>
              <a:rPr lang="tr-TR" b="1" dirty="0" smtClean="0">
                <a:latin typeface="Comic Sans MS" pitchFamily="66" charset="0"/>
              </a:rPr>
              <a:t>.Sporcularınızın</a:t>
            </a:r>
            <a:r>
              <a:rPr lang="tr-TR" b="1" i="1" dirty="0" smtClean="0">
                <a:latin typeface="Comic Sans MS" pitchFamily="66" charset="0"/>
              </a:rPr>
              <a:t> “başkalarının biricik çocukları” olduğunu kendinize hatırlatmak</a:t>
            </a:r>
            <a:r>
              <a:rPr lang="tr-TR" i="1" dirty="0" smtClean="0">
                <a:latin typeface="Comic Sans MS" pitchFamily="66" charset="0"/>
              </a:rPr>
              <a:t>;</a:t>
            </a:r>
            <a:r>
              <a:rPr lang="tr-TR" dirty="0" smtClean="0">
                <a:latin typeface="Comic Sans MS" pitchFamily="66" charset="0"/>
              </a:rPr>
              <a:t> antrenörlük stilinizin ve davranışlarınızın farkında olmak.</a:t>
            </a:r>
            <a:endParaRPr lang="tr-TR" b="1" i="1" dirty="0" smtClean="0">
              <a:latin typeface="Comic Sans MS" pitchFamily="66" charset="0"/>
            </a:endParaRPr>
          </a:p>
        </p:txBody>
      </p:sp>
      <p:pic>
        <p:nvPicPr>
          <p:cNvPr id="8194" name="Picture 2" descr="young michael phelps mom ile ilgili görsel sonucu"/>
          <p:cNvPicPr>
            <a:picLocks noChangeAspect="1" noChangeArrowheads="1"/>
          </p:cNvPicPr>
          <p:nvPr/>
        </p:nvPicPr>
        <p:blipFill>
          <a:blip r:embed="rId2" cstate="print"/>
          <a:srcRect/>
          <a:stretch>
            <a:fillRect/>
          </a:stretch>
        </p:blipFill>
        <p:spPr bwMode="auto">
          <a:xfrm>
            <a:off x="2195736" y="188640"/>
            <a:ext cx="5112568" cy="3408380"/>
          </a:xfrm>
          <a:prstGeom prst="rect">
            <a:avLst/>
          </a:prstGeom>
          <a:noFill/>
        </p:spPr>
      </p:pic>
      <p:pic>
        <p:nvPicPr>
          <p:cNvPr id="5" name="Picture 4" descr="ANKARA ÜN&amp;Idot;VERS&amp;Idot;TES&amp;Idot; SPOR B&amp;Idot;L&amp;Idot;MLER&amp;Idot; FAKÜLTES&amp;Idot; LOGO ile ilgili görsel sonucu"/>
          <p:cNvPicPr>
            <a:picLocks noChangeAspect="1" noChangeArrowheads="1"/>
          </p:cNvPicPr>
          <p:nvPr/>
        </p:nvPicPr>
        <p:blipFill>
          <a:blip r:embed="rId3" cstate="print"/>
          <a:srcRect/>
          <a:stretch>
            <a:fillRect/>
          </a:stretch>
        </p:blipFill>
        <p:spPr bwMode="auto">
          <a:xfrm>
            <a:off x="0" y="5949280"/>
            <a:ext cx="3155346" cy="7200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861048"/>
            <a:ext cx="8229600" cy="2265115"/>
          </a:xfrm>
        </p:spPr>
        <p:txBody>
          <a:bodyPr>
            <a:normAutofit fontScale="62500" lnSpcReduction="20000"/>
          </a:bodyPr>
          <a:lstStyle/>
          <a:p>
            <a:pPr>
              <a:buNone/>
            </a:pPr>
            <a:r>
              <a:rPr lang="tr-TR" b="1" i="1" dirty="0" smtClean="0">
                <a:latin typeface="Comic Sans MS" pitchFamily="66" charset="0"/>
              </a:rPr>
              <a:t>	4</a:t>
            </a:r>
            <a:r>
              <a:rPr lang="tr-TR" b="1" dirty="0" smtClean="0">
                <a:latin typeface="Comic Sans MS" pitchFamily="66" charset="0"/>
              </a:rPr>
              <a:t>.</a:t>
            </a:r>
            <a:r>
              <a:rPr lang="tr-TR" b="1" i="1" dirty="0" smtClean="0">
                <a:latin typeface="Comic Sans MS" pitchFamily="66" charset="0"/>
              </a:rPr>
              <a:t> Bülten tahtası</a:t>
            </a:r>
            <a:r>
              <a:rPr lang="tr-TR" dirty="0" smtClean="0">
                <a:latin typeface="Comic Sans MS" pitchFamily="66" charset="0"/>
              </a:rPr>
              <a:t> </a:t>
            </a:r>
            <a:r>
              <a:rPr lang="tr-TR" b="1" dirty="0" smtClean="0">
                <a:latin typeface="Comic Sans MS" pitchFamily="66" charset="0"/>
              </a:rPr>
              <a:t>kullanmak</a:t>
            </a:r>
            <a:r>
              <a:rPr lang="tr-TR" dirty="0" smtClean="0">
                <a:latin typeface="Comic Sans MS" pitchFamily="66" charset="0"/>
              </a:rPr>
              <a:t>; Antrenman önce veya antrenman sırasındaki önemli bilgileri işaret etmek için kullanılmaktadır. Bülten tahtasında yüzme yarışları,özel antrenmanlar,en iyi dereceler,barajlar,günlük antrenmanlar olabilir. Özellikle günlük antrenmanlar yüzücülerin ilk baktıkları nokta olmaktadır. Kara çalışmasından önce tahtanın önüne geçip,yüzücülerin o günkü antrenman programına bakıp, hedefleri gözden geçirdikleri takım toplantısı yapılabilir.</a:t>
            </a:r>
            <a:endParaRPr lang="tr-TR" dirty="0" smtClean="0"/>
          </a:p>
          <a:p>
            <a:pPr>
              <a:buNone/>
            </a:pPr>
            <a:endParaRPr lang="tr-TR" dirty="0"/>
          </a:p>
        </p:txBody>
      </p:sp>
      <p:pic>
        <p:nvPicPr>
          <p:cNvPr id="3076" name="Picture 4" descr="training board for swimming coaches ile ilgili görsel sonucu"/>
          <p:cNvPicPr>
            <a:picLocks noChangeAspect="1" noChangeArrowheads="1"/>
          </p:cNvPicPr>
          <p:nvPr/>
        </p:nvPicPr>
        <p:blipFill>
          <a:blip r:embed="rId2" cstate="print"/>
          <a:srcRect/>
          <a:stretch>
            <a:fillRect/>
          </a:stretch>
        </p:blipFill>
        <p:spPr bwMode="auto">
          <a:xfrm>
            <a:off x="2555776" y="548680"/>
            <a:ext cx="4400487" cy="2592288"/>
          </a:xfrm>
          <a:prstGeom prst="rect">
            <a:avLst/>
          </a:prstGeom>
          <a:noFill/>
        </p:spPr>
      </p:pic>
      <p:pic>
        <p:nvPicPr>
          <p:cNvPr id="6" name="Picture 4" descr="ANKARA ÜN&amp;Idot;VERS&amp;Idot;TES&amp;Idot; SPOR B&amp;Idot;L&amp;Idot;MLER&amp;Idot; FAKÜLTES&amp;Idot; LOGO ile ilgili görsel sonucu"/>
          <p:cNvPicPr>
            <a:picLocks noChangeAspect="1" noChangeArrowheads="1"/>
          </p:cNvPicPr>
          <p:nvPr/>
        </p:nvPicPr>
        <p:blipFill>
          <a:blip r:embed="rId3" cstate="print"/>
          <a:srcRect/>
          <a:stretch>
            <a:fillRect/>
          </a:stretch>
        </p:blipFill>
        <p:spPr bwMode="auto">
          <a:xfrm>
            <a:off x="0" y="6021288"/>
            <a:ext cx="3155346" cy="7200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NKARA ÜN&amp;Idot;VERS&amp;Idot;TES&amp;Idot; SPOR B&amp;Idot;L&amp;Idot;MLER&amp;Idot; FAKÜLTES&amp;Idot; LOGO ile ilgili görsel sonucu"/>
          <p:cNvPicPr>
            <a:picLocks noChangeAspect="1" noChangeArrowheads="1"/>
          </p:cNvPicPr>
          <p:nvPr/>
        </p:nvPicPr>
        <p:blipFill>
          <a:blip r:embed="rId2" cstate="print"/>
          <a:srcRect/>
          <a:stretch>
            <a:fillRect/>
          </a:stretch>
        </p:blipFill>
        <p:spPr bwMode="auto">
          <a:xfrm>
            <a:off x="251520" y="5733256"/>
            <a:ext cx="3155346" cy="720080"/>
          </a:xfrm>
          <a:prstGeom prst="rect">
            <a:avLst/>
          </a:prstGeom>
          <a:noFill/>
        </p:spPr>
      </p:pic>
      <p:sp>
        <p:nvSpPr>
          <p:cNvPr id="6" name="5 İçerik Yer Tutucusu"/>
          <p:cNvSpPr>
            <a:spLocks noGrp="1"/>
          </p:cNvSpPr>
          <p:nvPr>
            <p:ph idx="1"/>
          </p:nvPr>
        </p:nvSpPr>
        <p:spPr>
          <a:xfrm>
            <a:off x="457200" y="3284984"/>
            <a:ext cx="8229600" cy="2841179"/>
          </a:xfrm>
        </p:spPr>
        <p:txBody>
          <a:bodyPr>
            <a:normAutofit fontScale="77500" lnSpcReduction="20000"/>
          </a:bodyPr>
          <a:lstStyle/>
          <a:p>
            <a:pPr>
              <a:lnSpc>
                <a:spcPct val="90000"/>
              </a:lnSpc>
              <a:buNone/>
            </a:pPr>
            <a:r>
              <a:rPr lang="tr-TR" b="1" i="1" dirty="0" smtClean="0">
                <a:latin typeface="Comic Sans MS" pitchFamily="66" charset="0"/>
              </a:rPr>
              <a:t>	5.Duvar kronometresini kullanmak;</a:t>
            </a:r>
            <a:r>
              <a:rPr lang="tr-TR" dirty="0" smtClean="0">
                <a:latin typeface="Comic Sans MS" pitchFamily="66" charset="0"/>
              </a:rPr>
              <a:t>Bu şekilde</a:t>
            </a:r>
            <a:r>
              <a:rPr lang="tr-TR" b="1" i="1" dirty="0" smtClean="0">
                <a:latin typeface="Comic Sans MS" pitchFamily="66" charset="0"/>
              </a:rPr>
              <a:t>,</a:t>
            </a:r>
            <a:r>
              <a:rPr lang="tr-TR" dirty="0" smtClean="0">
                <a:latin typeface="Comic Sans MS" pitchFamily="66" charset="0"/>
              </a:rPr>
              <a:t>siz başka bir grupla ilgilenirken yüzücülerin kendi kendilerine çalışma fırsatları ortaya çıkacaktır.Böylece yüzücülerin” Zamanın farkında” olmalarına yardım edilmektedir.Zamanın farkında olmak çalışmanın kontrollü olmasını sağlamaktadır.Azalan zamanlı setler veya geçiş tempolarından oluşan setler daha kontrollü yapılabilir. Duvar kronometre kullanılması antrenmanın verimini arttırmaktadır.</a:t>
            </a:r>
            <a:endParaRPr lang="tr-TR" b="1" i="1" dirty="0" smtClean="0">
              <a:latin typeface="Comic Sans MS" pitchFamily="66" charset="0"/>
            </a:endParaRPr>
          </a:p>
        </p:txBody>
      </p:sp>
      <p:pic>
        <p:nvPicPr>
          <p:cNvPr id="7170" name="Picture 2" descr="&amp;Idot;lgili resim"/>
          <p:cNvPicPr>
            <a:picLocks noChangeAspect="1" noChangeArrowheads="1"/>
          </p:cNvPicPr>
          <p:nvPr/>
        </p:nvPicPr>
        <p:blipFill>
          <a:blip r:embed="rId3" cstate="print"/>
          <a:srcRect/>
          <a:stretch>
            <a:fillRect/>
          </a:stretch>
        </p:blipFill>
        <p:spPr bwMode="auto">
          <a:xfrm>
            <a:off x="3131840" y="332656"/>
            <a:ext cx="2736304" cy="2736304"/>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Words>
  <Application>Microsoft Office PowerPoint</Application>
  <PresentationFormat>Ekran Gösterisi (4:3)</PresentationFormat>
  <Paragraphs>32</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TEMEL ANTRENÖRLÜK İLKELERİ II</vt:lpstr>
      <vt:lpstr>Slayt 2</vt:lpstr>
      <vt:lpstr>Genel Sorumluluklarımız</vt:lpstr>
      <vt:lpstr>Özel Sorumluluklarımız</vt:lpstr>
      <vt:lpstr>DİKKAT Yaş Grupları </vt:lpstr>
      <vt:lpstr>Slayt 6</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ANTRENÖRLÜK İLKELERİ II</dc:title>
  <dc:creator>burcu</dc:creator>
  <cp:lastModifiedBy>burcu</cp:lastModifiedBy>
  <cp:revision>1</cp:revision>
  <dcterms:created xsi:type="dcterms:W3CDTF">2017-12-04T12:57:44Z</dcterms:created>
  <dcterms:modified xsi:type="dcterms:W3CDTF">2017-12-04T13:00:18Z</dcterms:modified>
</cp:coreProperties>
</file>