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2"/>
  </p:notesMasterIdLst>
  <p:sldIdLst>
    <p:sldId id="256" r:id="rId2"/>
    <p:sldId id="257" r:id="rId3"/>
    <p:sldId id="258" r:id="rId4"/>
    <p:sldId id="276" r:id="rId5"/>
    <p:sldId id="278" r:id="rId6"/>
    <p:sldId id="264" r:id="rId7"/>
    <p:sldId id="265" r:id="rId8"/>
    <p:sldId id="268" r:id="rId9"/>
    <p:sldId id="363" r:id="rId10"/>
    <p:sldId id="28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4" d="100"/>
          <a:sy n="84" d="100"/>
        </p:scale>
        <p:origin x="147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6BFB85-2CE4-4197-84D0-FF9CADB3D764}" type="datetimeFigureOut">
              <a:rPr lang="tr-TR" smtClean="0"/>
              <a:pPr/>
              <a:t>22.2.2019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D6544C-1E83-43B4-99BE-AAC559AAAC87}" type="slidenum">
              <a:rPr lang="tr-TR" smtClean="0"/>
              <a:pPr/>
              <a:t>‹#›</a:t>
            </a:fld>
            <a:endParaRPr lang="tr-TR"/>
          </a:p>
        </p:txBody>
      </p:sp>
    </p:spTree>
    <p:extLst>
      <p:ext uri="{BB962C8B-B14F-4D97-AF65-F5344CB8AC3E}">
        <p14:creationId xmlns:p14="http://schemas.microsoft.com/office/powerpoint/2010/main" val="2226831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4802E71-E558-444B-A6BE-5E96187C5FDA}" type="datetimeFigureOut">
              <a:rPr lang="tr-TR" smtClean="0"/>
              <a:pPr/>
              <a:t>22.2.2019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055DF4C-2790-48F5-93A0-71CD97818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02E71-E558-444B-A6BE-5E96187C5FDA}" type="datetimeFigureOut">
              <a:rPr lang="tr-TR" smtClean="0"/>
              <a:pPr/>
              <a:t>22.2.2019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5DF4C-2790-48F5-93A0-71CD97818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5613" y="188913"/>
            <a:ext cx="8226425" cy="576262"/>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200" b="0" i="0" u="none" strike="noStrike" kern="1200" cap="none" spc="0" normalizeH="0" baseline="0" noProof="0" dirty="0" smtClean="0">
                <a:ln>
                  <a:noFill/>
                </a:ln>
                <a:solidFill>
                  <a:srgbClr val="FF0000"/>
                </a:solidFill>
                <a:effectLst/>
                <a:uLnTx/>
                <a:uFillTx/>
                <a:latin typeface="+mj-lt"/>
                <a:ea typeface="+mj-ea"/>
                <a:cs typeface="+mj-cs"/>
              </a:rPr>
              <a:t>Elektromanyetik Işıma</a:t>
            </a:r>
          </a:p>
        </p:txBody>
      </p:sp>
      <p:sp>
        <p:nvSpPr>
          <p:cNvPr id="5" name="4 Dikdörtgen"/>
          <p:cNvSpPr/>
          <p:nvPr/>
        </p:nvSpPr>
        <p:spPr>
          <a:xfrm>
            <a:off x="1187624" y="945243"/>
            <a:ext cx="7200800" cy="5632311"/>
          </a:xfrm>
          <a:prstGeom prst="rect">
            <a:avLst/>
          </a:prstGeom>
        </p:spPr>
        <p:txBody>
          <a:bodyPr wrap="square">
            <a:spAutoFit/>
          </a:bodyPr>
          <a:lstStyle/>
          <a:p>
            <a:pPr marL="176213" indent="-176213" algn="just">
              <a:buFont typeface="Arial" pitchFamily="34" charset="0"/>
              <a:buChar char="•"/>
              <a:defRPr/>
            </a:pPr>
            <a:r>
              <a:rPr lang="tr-TR" sz="2400" dirty="0"/>
              <a:t>Elektromanyetik </a:t>
            </a:r>
            <a:r>
              <a:rPr lang="tr-TR" sz="2400" dirty="0" smtClean="0"/>
              <a:t>ışıma, kendi yayılma eksenlerine </a:t>
            </a:r>
            <a:r>
              <a:rPr lang="tr-TR" sz="2400" dirty="0"/>
              <a:t>ve birbirlerine dik açılarda </a:t>
            </a:r>
            <a:r>
              <a:rPr lang="tr-TR" sz="2400" dirty="0" smtClean="0"/>
              <a:t>sinüs </a:t>
            </a:r>
            <a:r>
              <a:rPr lang="tr-TR" sz="2400" dirty="0" err="1" smtClean="0"/>
              <a:t>salınımları</a:t>
            </a:r>
            <a:r>
              <a:rPr lang="tr-TR" sz="2400" dirty="0" smtClean="0"/>
              <a:t> şeklinde </a:t>
            </a:r>
            <a:r>
              <a:rPr lang="tr-TR" sz="2400" dirty="0"/>
              <a:t>aynı fazda yayılan </a:t>
            </a:r>
            <a:r>
              <a:rPr lang="tr-TR" sz="2400" dirty="0" smtClean="0"/>
              <a:t>elektrik </a:t>
            </a:r>
            <a:r>
              <a:rPr lang="tr-TR" sz="2400" dirty="0"/>
              <a:t>ve manyetik </a:t>
            </a:r>
            <a:r>
              <a:rPr lang="tr-TR" sz="2400" dirty="0" smtClean="0"/>
              <a:t>alandan meydana gelmektedir.</a:t>
            </a:r>
          </a:p>
          <a:p>
            <a:pPr algn="just">
              <a:defRPr/>
            </a:pPr>
            <a:endParaRPr lang="tr-TR" sz="2400" dirty="0"/>
          </a:p>
          <a:p>
            <a:pPr marL="265113" indent="-265113" algn="just">
              <a:buFont typeface="Arial" pitchFamily="34" charset="0"/>
              <a:buChar char="•"/>
              <a:defRPr/>
            </a:pPr>
            <a:r>
              <a:rPr lang="tr-TR" sz="2400" dirty="0"/>
              <a:t>Elektromanyetik ışımanın dalga ve </a:t>
            </a:r>
            <a:r>
              <a:rPr lang="tr-TR" sz="2400" dirty="0" smtClean="0"/>
              <a:t>tanecik özellikleri olmak üzere 2 ayrı alanda incelenebilir. Bu ışıma ile ilgili bazı genel tanımlar aşağıdaki gibidir. </a:t>
            </a:r>
          </a:p>
          <a:p>
            <a:pPr algn="just">
              <a:buFont typeface="Arial" pitchFamily="34" charset="0"/>
              <a:buChar char="•"/>
              <a:defRPr/>
            </a:pPr>
            <a:endParaRPr lang="tr-TR" sz="2400" dirty="0"/>
          </a:p>
          <a:p>
            <a:pPr algn="just">
              <a:buFont typeface="Arial" pitchFamily="34" charset="0"/>
              <a:buChar char="•"/>
              <a:defRPr/>
            </a:pPr>
            <a:r>
              <a:rPr lang="tr-TR" sz="2400" dirty="0" err="1"/>
              <a:t>Dalgaboyu</a:t>
            </a:r>
            <a:r>
              <a:rPr lang="en-US" sz="2400" dirty="0"/>
              <a:t> (</a:t>
            </a:r>
            <a:r>
              <a:rPr lang="en-US" sz="2400" dirty="0">
                <a:latin typeface="Symbol" pitchFamily="18" charset="2"/>
              </a:rPr>
              <a:t>l</a:t>
            </a:r>
            <a:r>
              <a:rPr lang="en-US" sz="2400" dirty="0"/>
              <a:t>):  </a:t>
            </a:r>
            <a:r>
              <a:rPr lang="tr-TR" sz="2400" dirty="0"/>
              <a:t>İki tepe noktası arasındaki </a:t>
            </a:r>
            <a:r>
              <a:rPr lang="tr-TR" sz="2400" dirty="0" smtClean="0"/>
              <a:t>uzunluktur</a:t>
            </a:r>
            <a:r>
              <a:rPr lang="en-US" sz="2400" dirty="0" smtClean="0"/>
              <a:t>.</a:t>
            </a:r>
            <a:endParaRPr lang="tr-TR" sz="2400" dirty="0" smtClean="0"/>
          </a:p>
          <a:p>
            <a:pPr algn="just">
              <a:defRPr/>
            </a:pPr>
            <a:endParaRPr lang="tr-TR" sz="2400" dirty="0"/>
          </a:p>
          <a:p>
            <a:pPr algn="just">
              <a:buFont typeface="Arial" pitchFamily="34" charset="0"/>
              <a:buChar char="•"/>
              <a:defRPr/>
            </a:pPr>
            <a:r>
              <a:rPr lang="tr-TR" sz="2400" dirty="0" smtClean="0"/>
              <a:t> </a:t>
            </a:r>
            <a:r>
              <a:rPr lang="en-US" sz="2400" dirty="0" err="1" smtClean="0"/>
              <a:t>Fre</a:t>
            </a:r>
            <a:r>
              <a:rPr lang="tr-TR" sz="2400" dirty="0" err="1"/>
              <a:t>kans</a:t>
            </a:r>
            <a:r>
              <a:rPr lang="en-US" sz="2400" dirty="0"/>
              <a:t> (</a:t>
            </a:r>
            <a:r>
              <a:rPr lang="en-US" sz="2400" dirty="0">
                <a:latin typeface="Symbol" pitchFamily="18" charset="2"/>
              </a:rPr>
              <a:t>n</a:t>
            </a:r>
            <a:r>
              <a:rPr lang="en-US" sz="2400" dirty="0"/>
              <a:t>):  </a:t>
            </a:r>
            <a:r>
              <a:rPr lang="tr-TR" sz="2400" dirty="0"/>
              <a:t>Bir saniyede belirli bir noktadan geçen dalga sayısıdır</a:t>
            </a:r>
            <a:r>
              <a:rPr lang="tr-TR" sz="2400" dirty="0" smtClean="0"/>
              <a:t>.</a:t>
            </a:r>
          </a:p>
          <a:p>
            <a:pPr algn="just">
              <a:buFont typeface="Arial" pitchFamily="34" charset="0"/>
              <a:buChar char="•"/>
              <a:defRPr/>
            </a:pPr>
            <a:endParaRPr lang="tr-TR" sz="2400" dirty="0"/>
          </a:p>
          <a:p>
            <a:pPr algn="just">
              <a:buFont typeface="Arial" pitchFamily="34" charset="0"/>
              <a:buChar char="•"/>
              <a:defRPr/>
            </a:pPr>
            <a:r>
              <a:rPr lang="tr-TR" sz="2400" dirty="0" smtClean="0"/>
              <a:t> Genlik: En uzun elektrik vektörüdür.</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99592" y="764704"/>
            <a:ext cx="7344816" cy="6001643"/>
          </a:xfrm>
          <a:prstGeom prst="rect">
            <a:avLst/>
          </a:prstGeom>
        </p:spPr>
        <p:txBody>
          <a:bodyPr wrap="square">
            <a:spAutoFit/>
          </a:bodyPr>
          <a:lstStyle/>
          <a:p>
            <a:pPr marL="354013" indent="-354013" algn="just">
              <a:buFont typeface="Arial" pitchFamily="34" charset="0"/>
              <a:buChar char="•"/>
            </a:pPr>
            <a:r>
              <a:rPr lang="tr-TR" sz="2400" dirty="0" smtClean="0"/>
              <a:t>Gaz halindeki moleküller serbest halde dolaştıklarından dolayı bütün enerji seviyeleri oldukça belirgindir ve spektrum çözelti haline göre daha detaylıdır. Çünkü çözelti halinde etkileşim daha fazladır ve bu da spektrumdaki ayrıntıların kaybolmasına sebep olmaktadır.  </a:t>
            </a:r>
          </a:p>
          <a:p>
            <a:pPr marL="342900" indent="-342900" algn="just">
              <a:buFont typeface="Arial" pitchFamily="34" charset="0"/>
              <a:buChar char="•"/>
            </a:pPr>
            <a:r>
              <a:rPr lang="tr-TR" sz="2400" dirty="0" smtClean="0"/>
              <a:t>Çizgi spektrumları bir seri keskin ve belirgin çizgilerden ibarettir ve atomların uyarılması sonucunda meydana gelirler.  </a:t>
            </a:r>
          </a:p>
          <a:p>
            <a:pPr marL="342900" indent="-342900" algn="just">
              <a:buFont typeface="Arial" pitchFamily="34" charset="0"/>
              <a:buChar char="•"/>
            </a:pPr>
            <a:r>
              <a:rPr lang="tr-TR" sz="2400" dirty="0" smtClean="0"/>
              <a:t>Bant spektrumları, Tek tek ve birbirine yakın çok sayıda çizgiyi bir arada bulunduran grupların oluşturduğu spektrumdur ve radikaller ve küçük moleküllerin uyarılması sonucu meydana gelirler. </a:t>
            </a:r>
          </a:p>
          <a:p>
            <a:pPr marL="342900" indent="-342900" algn="just">
              <a:buFont typeface="Arial" pitchFamily="34" charset="0"/>
              <a:buChar char="•"/>
            </a:pPr>
            <a:r>
              <a:rPr lang="tr-TR" sz="2400" dirty="0" smtClean="0"/>
              <a:t>Sürekli spektrumlar ise akkor haline gelmiş katı moleküllerin ışın emisyonundan ileri gelirler. </a:t>
            </a:r>
          </a:p>
          <a:p>
            <a:pPr algn="just">
              <a:buFont typeface="Arial" pitchFamily="34" charset="0"/>
              <a:buChar char="•"/>
            </a:pPr>
            <a:endParaRPr lang="tr-TR"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187624" y="908720"/>
            <a:ext cx="7416824" cy="5262979"/>
          </a:xfrm>
          <a:prstGeom prst="rect">
            <a:avLst/>
          </a:prstGeom>
        </p:spPr>
        <p:txBody>
          <a:bodyPr wrap="square">
            <a:spAutoFit/>
          </a:bodyPr>
          <a:lstStyle/>
          <a:p>
            <a:pPr algn="just">
              <a:buFont typeface="Arial" pitchFamily="34" charset="0"/>
              <a:buChar char="•"/>
            </a:pPr>
            <a:r>
              <a:rPr lang="tr-TR" sz="2400" dirty="0" smtClean="0"/>
              <a:t> Işın enerjisinin </a:t>
            </a:r>
            <a:r>
              <a:rPr lang="tr-TR" sz="2400" dirty="0" err="1" smtClean="0"/>
              <a:t>absorpsiyonlanması</a:t>
            </a:r>
            <a:r>
              <a:rPr lang="tr-TR" sz="2400" dirty="0" smtClean="0"/>
              <a:t> ve emisyonu ile ilgili olayların açıklanmasında dalga modeli yeterli değildir. Bu sorunun çözülebilmesi için tanecik modeli ortaya atılmıştır. Bu modelde, elektromanyetik ışının, enerjileri frekanslarıyla doğru orantılı olan ve foton adı verilen parçacıklardan oluşmuş olduğu kabul edilir. Bu durumda ışık enerjisi aşağıdaki formülle verilmektedir.</a:t>
            </a:r>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r>
              <a:rPr lang="tr-TR" sz="2400" dirty="0" smtClean="0"/>
              <a:t>Bu formülde ışın enerjisinin dalga boyu ile ters orantılı olduğu, ışık hızıyla doğru orantılı olduğu görülmektedir.</a:t>
            </a:r>
            <a:endParaRPr lang="tr-TR" sz="2400" dirty="0"/>
          </a:p>
        </p:txBody>
      </p:sp>
      <p:sp>
        <p:nvSpPr>
          <p:cNvPr id="3" name="Rectangle 5"/>
          <p:cNvSpPr>
            <a:spLocks noChangeArrowheads="1"/>
          </p:cNvSpPr>
          <p:nvPr/>
        </p:nvSpPr>
        <p:spPr bwMode="auto">
          <a:xfrm>
            <a:off x="3381400" y="4221088"/>
            <a:ext cx="1053470" cy="461653"/>
          </a:xfrm>
          <a:prstGeom prst="rect">
            <a:avLst/>
          </a:prstGeom>
          <a:noFill/>
          <a:ln w="9525">
            <a:noFill/>
            <a:miter lim="800000"/>
            <a:headEnd/>
            <a:tailEnd/>
          </a:ln>
        </p:spPr>
        <p:txBody>
          <a:bodyPr wrap="none" lIns="91428" tIns="45714" rIns="91428" bIns="45714">
            <a:spAutoFit/>
          </a:bodyPr>
          <a:lstStyle/>
          <a:p>
            <a:pPr algn="ctr" eaLnBrk="0" hangingPunct="0"/>
            <a:r>
              <a:rPr lang="en-US" sz="2400" dirty="0" smtClean="0">
                <a:latin typeface="Symbol" pitchFamily="18" charset="2"/>
              </a:rPr>
              <a:t>l</a:t>
            </a:r>
            <a:r>
              <a:rPr lang="tr-TR" sz="2400" dirty="0" smtClean="0">
                <a:latin typeface="Symbol" pitchFamily="18" charset="2"/>
              </a:rPr>
              <a:t> </a:t>
            </a:r>
            <a:r>
              <a:rPr lang="en-US" sz="2400" dirty="0" smtClean="0">
                <a:latin typeface="Symbol" pitchFamily="18" charset="2"/>
              </a:rPr>
              <a:t>n</a:t>
            </a:r>
            <a:r>
              <a:rPr lang="en-US" sz="2400" dirty="0" smtClean="0">
                <a:latin typeface="Times" charset="0"/>
              </a:rPr>
              <a:t> </a:t>
            </a:r>
            <a:r>
              <a:rPr lang="en-US" sz="2400" dirty="0">
                <a:latin typeface="Times" charset="0"/>
              </a:rPr>
              <a:t>= c</a:t>
            </a:r>
          </a:p>
        </p:txBody>
      </p:sp>
      <p:sp>
        <p:nvSpPr>
          <p:cNvPr id="4" name="Rectangle 6"/>
          <p:cNvSpPr>
            <a:spLocks noChangeArrowheads="1"/>
          </p:cNvSpPr>
          <p:nvPr/>
        </p:nvSpPr>
        <p:spPr bwMode="auto">
          <a:xfrm>
            <a:off x="2483768" y="4725144"/>
            <a:ext cx="3384428" cy="461653"/>
          </a:xfrm>
          <a:prstGeom prst="rect">
            <a:avLst/>
          </a:prstGeom>
          <a:noFill/>
          <a:ln w="9525">
            <a:noFill/>
            <a:miter lim="800000"/>
            <a:headEnd/>
            <a:tailEnd/>
          </a:ln>
        </p:spPr>
        <p:txBody>
          <a:bodyPr wrap="none" lIns="91428" tIns="45714" rIns="91428" bIns="45714">
            <a:spAutoFit/>
          </a:bodyPr>
          <a:lstStyle/>
          <a:p>
            <a:pPr eaLnBrk="0" hangingPunct="0"/>
            <a:r>
              <a:rPr lang="en-US" sz="2400" dirty="0"/>
              <a:t>c = 3 x 10</a:t>
            </a:r>
            <a:r>
              <a:rPr lang="en-US" sz="2400" baseline="30000" dirty="0"/>
              <a:t>8</a:t>
            </a:r>
            <a:r>
              <a:rPr lang="en-US" sz="2400" dirty="0"/>
              <a:t> m/s</a:t>
            </a:r>
            <a:r>
              <a:rPr lang="tr-TR" sz="2400" dirty="0"/>
              <a:t> (vakumda)</a:t>
            </a:r>
            <a:endParaRPr lang="en-US" sz="2400" dirty="0"/>
          </a:p>
        </p:txBody>
      </p:sp>
      <p:sp>
        <p:nvSpPr>
          <p:cNvPr id="5" name="Text Box 7"/>
          <p:cNvSpPr txBox="1">
            <a:spLocks noChangeArrowheads="1"/>
          </p:cNvSpPr>
          <p:nvPr/>
        </p:nvSpPr>
        <p:spPr bwMode="auto">
          <a:xfrm>
            <a:off x="2627784" y="3645024"/>
            <a:ext cx="3457575" cy="461653"/>
          </a:xfrm>
          <a:prstGeom prst="rect">
            <a:avLst/>
          </a:prstGeom>
          <a:noFill/>
          <a:ln w="9525">
            <a:noFill/>
            <a:miter lim="800000"/>
            <a:headEnd/>
            <a:tailEnd/>
          </a:ln>
        </p:spPr>
        <p:txBody>
          <a:bodyPr lIns="91428" tIns="45714" rIns="91428" bIns="45714">
            <a:spAutoFit/>
          </a:bodyPr>
          <a:lstStyle/>
          <a:p>
            <a:pPr algn="ctr">
              <a:spcBef>
                <a:spcPct val="50000"/>
              </a:spcBef>
            </a:pPr>
            <a:r>
              <a:rPr lang="tr-TR" sz="2400" dirty="0"/>
              <a:t>E</a:t>
            </a:r>
            <a:r>
              <a:rPr lang="tr-TR" sz="2400" dirty="0" smtClean="0"/>
              <a:t>= h </a:t>
            </a:r>
            <a:r>
              <a:rPr lang="en-US" sz="2400" dirty="0" smtClean="0">
                <a:latin typeface="Symbol" pitchFamily="18" charset="2"/>
              </a:rPr>
              <a:t>n</a:t>
            </a:r>
            <a:r>
              <a:rPr lang="tr-TR" sz="2400" dirty="0" smtClean="0">
                <a:latin typeface="Symbol" pitchFamily="18" charset="2"/>
              </a:rPr>
              <a:t> = </a:t>
            </a:r>
            <a:r>
              <a:rPr lang="tr-TR" sz="2400" dirty="0"/>
              <a:t>h </a:t>
            </a:r>
            <a:r>
              <a:rPr lang="tr-TR" sz="2400" dirty="0" smtClean="0"/>
              <a:t>c </a:t>
            </a:r>
            <a:r>
              <a:rPr lang="tr-TR" sz="2400" dirty="0" smtClean="0">
                <a:latin typeface="Symbol" pitchFamily="18" charset="2"/>
              </a:rPr>
              <a:t>/ </a:t>
            </a:r>
            <a:r>
              <a:rPr lang="en-US" sz="2400" dirty="0">
                <a:latin typeface="Symbol" pitchFamily="18" charset="2"/>
              </a:rPr>
              <a:t>l</a:t>
            </a:r>
            <a:endParaRPr lang="tr-TR" sz="2400" dirty="0">
              <a:latin typeface="Symbol" pitchFamily="18" charset="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79512" y="1340768"/>
          <a:ext cx="8676455" cy="1280160"/>
        </p:xfrm>
        <a:graphic>
          <a:graphicData uri="http://schemas.openxmlformats.org/drawingml/2006/table">
            <a:tbl>
              <a:tblPr firstRow="1" bandRow="1">
                <a:tableStyleId>{5C22544A-7EE6-4342-B048-85BDC9FD1C3A}</a:tableStyleId>
              </a:tblPr>
              <a:tblGrid>
                <a:gridCol w="1084558">
                  <a:extLst>
                    <a:ext uri="{9D8B030D-6E8A-4147-A177-3AD203B41FA5}">
                      <a16:colId xmlns:a16="http://schemas.microsoft.com/office/drawing/2014/main" xmlns="" val="20000"/>
                    </a:ext>
                  </a:extLst>
                </a:gridCol>
                <a:gridCol w="1084558">
                  <a:extLst>
                    <a:ext uri="{9D8B030D-6E8A-4147-A177-3AD203B41FA5}">
                      <a16:colId xmlns:a16="http://schemas.microsoft.com/office/drawing/2014/main" xmlns="" val="20001"/>
                    </a:ext>
                  </a:extLst>
                </a:gridCol>
                <a:gridCol w="1148354">
                  <a:extLst>
                    <a:ext uri="{9D8B030D-6E8A-4147-A177-3AD203B41FA5}">
                      <a16:colId xmlns:a16="http://schemas.microsoft.com/office/drawing/2014/main" xmlns="" val="20002"/>
                    </a:ext>
                  </a:extLst>
                </a:gridCol>
                <a:gridCol w="1148354">
                  <a:extLst>
                    <a:ext uri="{9D8B030D-6E8A-4147-A177-3AD203B41FA5}">
                      <a16:colId xmlns:a16="http://schemas.microsoft.com/office/drawing/2014/main" xmlns="" val="20003"/>
                    </a:ext>
                  </a:extLst>
                </a:gridCol>
                <a:gridCol w="1467342">
                  <a:extLst>
                    <a:ext uri="{9D8B030D-6E8A-4147-A177-3AD203B41FA5}">
                      <a16:colId xmlns:a16="http://schemas.microsoft.com/office/drawing/2014/main" xmlns="" val="20004"/>
                    </a:ext>
                  </a:extLst>
                </a:gridCol>
                <a:gridCol w="1148354">
                  <a:extLst>
                    <a:ext uri="{9D8B030D-6E8A-4147-A177-3AD203B41FA5}">
                      <a16:colId xmlns:a16="http://schemas.microsoft.com/office/drawing/2014/main" xmlns="" val="20005"/>
                    </a:ext>
                  </a:extLst>
                </a:gridCol>
                <a:gridCol w="1594935">
                  <a:extLst>
                    <a:ext uri="{9D8B030D-6E8A-4147-A177-3AD203B41FA5}">
                      <a16:colId xmlns:a16="http://schemas.microsoft.com/office/drawing/2014/main" xmlns="" val="20006"/>
                    </a:ext>
                  </a:extLst>
                </a:gridCol>
              </a:tblGrid>
              <a:tr h="370840">
                <a:tc>
                  <a:txBody>
                    <a:bodyPr/>
                    <a:lstStyle/>
                    <a:p>
                      <a:pPr algn="ctr"/>
                      <a:r>
                        <a:rPr lang="el-GR" sz="1800" dirty="0" smtClean="0"/>
                        <a:t>γ</a:t>
                      </a:r>
                      <a:r>
                        <a:rPr lang="tr-TR" sz="1800" dirty="0" smtClean="0"/>
                        <a:t> ışınları</a:t>
                      </a:r>
                      <a:endParaRPr lang="tr-TR" sz="1800" dirty="0"/>
                    </a:p>
                  </a:txBody>
                  <a:tcPr/>
                </a:tc>
                <a:tc>
                  <a:txBody>
                    <a:bodyPr/>
                    <a:lstStyle/>
                    <a:p>
                      <a:pPr algn="ctr"/>
                      <a:r>
                        <a:rPr lang="tr-TR" sz="1800" dirty="0" smtClean="0"/>
                        <a:t>x ışınları</a:t>
                      </a:r>
                      <a:endParaRPr lang="tr-TR" sz="1800" dirty="0"/>
                    </a:p>
                  </a:txBody>
                  <a:tcPr/>
                </a:tc>
                <a:tc>
                  <a:txBody>
                    <a:bodyPr/>
                    <a:lstStyle/>
                    <a:p>
                      <a:pPr algn="ctr"/>
                      <a:r>
                        <a:rPr lang="tr-TR" sz="1800" dirty="0" smtClean="0"/>
                        <a:t>UV ışınları</a:t>
                      </a:r>
                      <a:endParaRPr lang="tr-TR" sz="1800" dirty="0"/>
                    </a:p>
                  </a:txBody>
                  <a:tcPr/>
                </a:tc>
                <a:tc>
                  <a:txBody>
                    <a:bodyPr/>
                    <a:lstStyle/>
                    <a:p>
                      <a:pPr algn="ctr"/>
                      <a:r>
                        <a:rPr lang="tr-TR" sz="1800" dirty="0" smtClean="0"/>
                        <a:t>Görünür</a:t>
                      </a:r>
                      <a:r>
                        <a:rPr lang="tr-TR" sz="1800" baseline="0" dirty="0" smtClean="0"/>
                        <a:t> Bölge</a:t>
                      </a:r>
                      <a:endParaRPr lang="tr-TR" sz="1800" dirty="0"/>
                    </a:p>
                  </a:txBody>
                  <a:tcPr/>
                </a:tc>
                <a:tc>
                  <a:txBody>
                    <a:bodyPr/>
                    <a:lstStyle/>
                    <a:p>
                      <a:pPr algn="ctr"/>
                      <a:r>
                        <a:rPr lang="tr-TR" sz="1800" dirty="0" err="1" smtClean="0"/>
                        <a:t>İnfrared</a:t>
                      </a:r>
                      <a:r>
                        <a:rPr lang="tr-TR" sz="1800" baseline="0" dirty="0" smtClean="0"/>
                        <a:t> ışınları</a:t>
                      </a:r>
                      <a:endParaRPr lang="tr-TR" sz="1800" dirty="0"/>
                    </a:p>
                  </a:txBody>
                  <a:tcPr/>
                </a:tc>
                <a:tc>
                  <a:txBody>
                    <a:bodyPr/>
                    <a:lstStyle/>
                    <a:p>
                      <a:pPr algn="ctr"/>
                      <a:r>
                        <a:rPr lang="tr-TR" sz="1800" dirty="0" smtClean="0"/>
                        <a:t>Mikrodalga</a:t>
                      </a:r>
                      <a:endParaRPr lang="tr-TR" sz="1800" dirty="0"/>
                    </a:p>
                  </a:txBody>
                  <a:tcPr/>
                </a:tc>
                <a:tc>
                  <a:txBody>
                    <a:bodyPr/>
                    <a:lstStyle/>
                    <a:p>
                      <a:pPr algn="ctr"/>
                      <a:r>
                        <a:rPr lang="tr-TR" sz="1800" dirty="0" err="1" smtClean="0"/>
                        <a:t>Radyodalgaları</a:t>
                      </a:r>
                      <a:endParaRPr lang="tr-TR" sz="1800" dirty="0"/>
                    </a:p>
                  </a:txBody>
                  <a:tcPr/>
                </a:tc>
                <a:extLst>
                  <a:ext uri="{0D108BD9-81ED-4DB2-BD59-A6C34878D82A}">
                    <a16:rowId xmlns:a16="http://schemas.microsoft.com/office/drawing/2014/main" xmlns="" val="10000"/>
                  </a:ext>
                </a:extLst>
              </a:tr>
              <a:tr h="370840">
                <a:tc>
                  <a:txBody>
                    <a:bodyPr/>
                    <a:lstStyle/>
                    <a:p>
                      <a:r>
                        <a:rPr lang="tr-TR" sz="1800" dirty="0" smtClean="0"/>
                        <a:t>0.003</a:t>
                      </a:r>
                      <a:r>
                        <a:rPr lang="tr-TR" sz="1800" baseline="0" dirty="0" smtClean="0"/>
                        <a:t> – 0.3 </a:t>
                      </a:r>
                      <a:r>
                        <a:rPr lang="tr-TR" sz="1800" baseline="0" dirty="0" err="1" smtClean="0"/>
                        <a:t>nm</a:t>
                      </a:r>
                      <a:endParaRPr lang="tr-TR" sz="1800" dirty="0"/>
                    </a:p>
                  </a:txBody>
                  <a:tcPr/>
                </a:tc>
                <a:tc>
                  <a:txBody>
                    <a:bodyPr/>
                    <a:lstStyle/>
                    <a:p>
                      <a:r>
                        <a:rPr lang="tr-TR" sz="1800" dirty="0" smtClean="0"/>
                        <a:t>0.01 </a:t>
                      </a:r>
                      <a:r>
                        <a:rPr lang="tr-TR" sz="1800" dirty="0" err="1" smtClean="0"/>
                        <a:t>nm</a:t>
                      </a:r>
                      <a:r>
                        <a:rPr lang="tr-TR" sz="1800" dirty="0" smtClean="0"/>
                        <a:t> – 10 </a:t>
                      </a:r>
                      <a:r>
                        <a:rPr lang="tr-TR" sz="1800" dirty="0" err="1" smtClean="0"/>
                        <a:t>nm</a:t>
                      </a:r>
                      <a:endParaRPr lang="tr-TR" sz="1800" dirty="0"/>
                    </a:p>
                  </a:txBody>
                  <a:tcPr/>
                </a:tc>
                <a:tc>
                  <a:txBody>
                    <a:bodyPr/>
                    <a:lstStyle/>
                    <a:p>
                      <a:r>
                        <a:rPr lang="tr-TR" sz="1800" dirty="0" smtClean="0"/>
                        <a:t>100 – 400 </a:t>
                      </a:r>
                      <a:r>
                        <a:rPr lang="tr-TR" sz="1800" dirty="0" err="1" smtClean="0"/>
                        <a:t>nm</a:t>
                      </a:r>
                      <a:endParaRPr lang="tr-TR" sz="1800" dirty="0"/>
                    </a:p>
                  </a:txBody>
                  <a:tcPr/>
                </a:tc>
                <a:tc>
                  <a:txBody>
                    <a:bodyPr/>
                    <a:lstStyle/>
                    <a:p>
                      <a:r>
                        <a:rPr lang="tr-TR" sz="1800" dirty="0" smtClean="0"/>
                        <a:t>400 – 700 </a:t>
                      </a:r>
                      <a:r>
                        <a:rPr lang="tr-TR" sz="1800" dirty="0" err="1" smtClean="0"/>
                        <a:t>nm</a:t>
                      </a:r>
                      <a:endParaRPr lang="tr-TR" sz="1800" dirty="0"/>
                    </a:p>
                  </a:txBody>
                  <a:tcPr/>
                </a:tc>
                <a:tc>
                  <a:txBody>
                    <a:bodyPr/>
                    <a:lstStyle/>
                    <a:p>
                      <a:r>
                        <a:rPr lang="tr-TR" sz="1800" dirty="0" smtClean="0"/>
                        <a:t>750 </a:t>
                      </a:r>
                      <a:r>
                        <a:rPr lang="tr-TR" sz="1800" dirty="0" err="1" smtClean="0"/>
                        <a:t>nm</a:t>
                      </a:r>
                      <a:r>
                        <a:rPr lang="tr-TR" sz="1800" dirty="0" smtClean="0"/>
                        <a:t> – 1 µm</a:t>
                      </a:r>
                      <a:endParaRPr lang="tr-TR" sz="1800" dirty="0"/>
                    </a:p>
                  </a:txBody>
                  <a:tcPr/>
                </a:tc>
                <a:tc>
                  <a:txBody>
                    <a:bodyPr/>
                    <a:lstStyle/>
                    <a:p>
                      <a:r>
                        <a:rPr lang="tr-TR" sz="1800" dirty="0" smtClean="0"/>
                        <a:t>0.1  cm – 100</a:t>
                      </a:r>
                      <a:r>
                        <a:rPr lang="tr-TR" sz="1800" baseline="0" dirty="0" smtClean="0"/>
                        <a:t> cm</a:t>
                      </a:r>
                      <a:endParaRPr lang="tr-TR" sz="1800" dirty="0"/>
                    </a:p>
                  </a:txBody>
                  <a:tcPr/>
                </a:tc>
                <a:tc>
                  <a:txBody>
                    <a:bodyPr/>
                    <a:lstStyle/>
                    <a:p>
                      <a:r>
                        <a:rPr lang="tr-TR" sz="1800" dirty="0" smtClean="0"/>
                        <a:t>1 m – 100000 km</a:t>
                      </a:r>
                      <a:endParaRPr lang="tr-TR" sz="1800" dirty="0"/>
                    </a:p>
                  </a:txBody>
                  <a:tcPr/>
                </a:tc>
                <a:extLst>
                  <a:ext uri="{0D108BD9-81ED-4DB2-BD59-A6C34878D82A}">
                    <a16:rowId xmlns:a16="http://schemas.microsoft.com/office/drawing/2014/main" xmlns="" val="10001"/>
                  </a:ext>
                </a:extLst>
              </a:tr>
            </a:tbl>
          </a:graphicData>
        </a:graphic>
      </p:graphicFrame>
      <p:sp>
        <p:nvSpPr>
          <p:cNvPr id="4" name="3 Metin kutusu"/>
          <p:cNvSpPr txBox="1"/>
          <p:nvPr/>
        </p:nvSpPr>
        <p:spPr>
          <a:xfrm>
            <a:off x="323528" y="476672"/>
            <a:ext cx="8496944" cy="461665"/>
          </a:xfrm>
          <a:prstGeom prst="rect">
            <a:avLst/>
          </a:prstGeom>
          <a:noFill/>
        </p:spPr>
        <p:txBody>
          <a:bodyPr wrap="square" rtlCol="0">
            <a:spAutoFit/>
          </a:bodyPr>
          <a:lstStyle/>
          <a:p>
            <a:r>
              <a:rPr lang="tr-TR" sz="2400" dirty="0" smtClean="0"/>
              <a:t>Elektromanyetik spektrum aşağıdaki gibidir.</a:t>
            </a:r>
            <a:endParaRPr lang="tr-TR" sz="2400" dirty="0"/>
          </a:p>
        </p:txBody>
      </p:sp>
      <p:sp>
        <p:nvSpPr>
          <p:cNvPr id="5" name="4 Metin kutusu"/>
          <p:cNvSpPr txBox="1"/>
          <p:nvPr/>
        </p:nvSpPr>
        <p:spPr>
          <a:xfrm>
            <a:off x="323528" y="3212976"/>
            <a:ext cx="8424936" cy="4154984"/>
          </a:xfrm>
          <a:prstGeom prst="rect">
            <a:avLst/>
          </a:prstGeom>
          <a:noFill/>
        </p:spPr>
        <p:txBody>
          <a:bodyPr wrap="square" rtlCol="0">
            <a:spAutoFit/>
          </a:bodyPr>
          <a:lstStyle/>
          <a:p>
            <a:pPr algn="just"/>
            <a:r>
              <a:rPr lang="tr-TR" sz="2400" dirty="0" smtClean="0"/>
              <a:t>Görüldüğü gibi en yüksek enerjili ışık gama ışınları, en düşük enerjili ışık ise </a:t>
            </a:r>
            <a:r>
              <a:rPr lang="tr-TR" sz="2400" dirty="0" err="1" smtClean="0"/>
              <a:t>radyodalgalarıdır</a:t>
            </a:r>
            <a:r>
              <a:rPr lang="tr-TR" sz="2400" dirty="0" smtClean="0"/>
              <a:t>.</a:t>
            </a:r>
          </a:p>
          <a:p>
            <a:pPr algn="just"/>
            <a:endParaRPr lang="tr-TR" sz="2400" dirty="0" smtClean="0"/>
          </a:p>
          <a:p>
            <a:pPr algn="just"/>
            <a:r>
              <a:rPr lang="tr-TR" sz="2400" dirty="0" smtClean="0"/>
              <a:t>Spektroskopide ışınla bir maddenin etkileşmesi, enerji seviyeleri arasındaki geçişler ile bağlantılıdır.</a:t>
            </a:r>
          </a:p>
          <a:p>
            <a:pPr algn="just"/>
            <a:endParaRPr lang="tr-TR" sz="2400" dirty="0" smtClean="0"/>
          </a:p>
          <a:p>
            <a:pPr algn="just">
              <a:buNone/>
            </a:pPr>
            <a:r>
              <a:rPr lang="tr-TR" sz="2400" dirty="0" smtClean="0"/>
              <a:t>Elektromanyetik spektrumun görünür bölge, ultraviyole bölge ve </a:t>
            </a:r>
            <a:r>
              <a:rPr lang="tr-TR" sz="2400" dirty="0" err="1" smtClean="0"/>
              <a:t>infared</a:t>
            </a:r>
            <a:r>
              <a:rPr lang="tr-TR" sz="2400" dirty="0" smtClean="0"/>
              <a:t> bölgesini kapsayan analiz yöntemlerinin hepsine birden optik yöntemler denilmektedir. </a:t>
            </a:r>
          </a:p>
          <a:p>
            <a:pPr algn="just">
              <a:buNone/>
            </a:pPr>
            <a:r>
              <a:rPr lang="tr-TR" sz="2400" dirty="0" smtClean="0"/>
              <a:t>     </a:t>
            </a:r>
          </a:p>
          <a:p>
            <a:pPr algn="just"/>
            <a:endParaRPr lang="tr-T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404664"/>
            <a:ext cx="7848872" cy="6001643"/>
          </a:xfrm>
          <a:prstGeom prst="rect">
            <a:avLst/>
          </a:prstGeom>
        </p:spPr>
        <p:txBody>
          <a:bodyPr wrap="square">
            <a:spAutoFit/>
          </a:bodyPr>
          <a:lstStyle/>
          <a:p>
            <a:pPr algn="just"/>
            <a:r>
              <a:rPr lang="tr-TR" sz="2400" dirty="0" err="1" smtClean="0"/>
              <a:t>Spektroskopik</a:t>
            </a:r>
            <a:r>
              <a:rPr lang="tr-TR" sz="2400" dirty="0" smtClean="0"/>
              <a:t> analizlerde maddenin uyarılabilmesi için ısı, elektrik enerjisi, ışın, atom altı tanecikler ya da kimyasal reaksiyonlardan faydalanılır. </a:t>
            </a:r>
            <a:r>
              <a:rPr lang="tr-TR" sz="2400" dirty="0" err="1" smtClean="0"/>
              <a:t>Analitin</a:t>
            </a:r>
            <a:r>
              <a:rPr lang="tr-TR" sz="2400" dirty="0" smtClean="0"/>
              <a:t> uyarılmadan önce bulunduğu enerji seviyesine temel hal denir. Uyarılma olayı gerçekleştikten sonra </a:t>
            </a:r>
            <a:r>
              <a:rPr lang="tr-TR" sz="2400" dirty="0" err="1" smtClean="0"/>
              <a:t>analit</a:t>
            </a:r>
            <a:r>
              <a:rPr lang="tr-TR" sz="2400" dirty="0" smtClean="0"/>
              <a:t> bir üst enerji seviyesine çıkar ve bu çıkış esnasında </a:t>
            </a:r>
            <a:r>
              <a:rPr lang="tr-TR" sz="2400" dirty="0" err="1" smtClean="0"/>
              <a:t>absorblanan</a:t>
            </a:r>
            <a:r>
              <a:rPr lang="tr-TR" sz="2400" dirty="0" smtClean="0"/>
              <a:t> ışık miktarı ölçülebilir. Ölçüm sonuçları, </a:t>
            </a:r>
            <a:r>
              <a:rPr lang="tr-TR" sz="2400" dirty="0" err="1" smtClean="0"/>
              <a:t>absorblanan</a:t>
            </a:r>
            <a:r>
              <a:rPr lang="tr-TR" sz="2400" dirty="0" smtClean="0"/>
              <a:t> ışık miktarının frekans ya da dalga boyuna karşı grafiği halinde görülen spektrumlar kullanılarak değerlendirilir. </a:t>
            </a:r>
            <a:r>
              <a:rPr lang="tr-TR" sz="2400" dirty="0" err="1" smtClean="0"/>
              <a:t>Analit</a:t>
            </a:r>
            <a:r>
              <a:rPr lang="tr-TR" sz="2400" dirty="0" smtClean="0"/>
              <a:t> bir üst enerji seviyesinde, kararsız halde olduğu için, ışın yayarak temel hale geri döner. Bu yayınlanan ışığın </a:t>
            </a:r>
            <a:r>
              <a:rPr lang="tr-TR" sz="2400" dirty="0" err="1" smtClean="0"/>
              <a:t>miktarıda</a:t>
            </a:r>
            <a:r>
              <a:rPr lang="tr-TR" sz="2400" dirty="0" smtClean="0"/>
              <a:t> ölçülebilir.  Dolayısıyla </a:t>
            </a:r>
            <a:r>
              <a:rPr lang="tr-TR" sz="2400" dirty="0" err="1" smtClean="0"/>
              <a:t>absorbsiyon</a:t>
            </a:r>
            <a:r>
              <a:rPr lang="tr-TR" sz="2400" dirty="0" smtClean="0"/>
              <a:t> spektroskopide </a:t>
            </a:r>
            <a:r>
              <a:rPr lang="tr-TR" sz="2400" dirty="0" err="1" smtClean="0"/>
              <a:t>absorblanan</a:t>
            </a:r>
            <a:r>
              <a:rPr lang="tr-TR" sz="2400" dirty="0" smtClean="0"/>
              <a:t> ışığın miktarı, emisyon spektroskopisinde ise yayımlanan ışığın miktarı ölçülür. Işınlar numune kabı içerisinde saçılabilir ya da yansıyabilir.  Büyük moleküller ışığı saçabilir ya da ışık numune kabı tarafından </a:t>
            </a:r>
            <a:r>
              <a:rPr lang="tr-TR" sz="2400" dirty="0" err="1" smtClean="0"/>
              <a:t>absorblanabilir</a:t>
            </a:r>
            <a:r>
              <a:rPr lang="tr-TR" sz="2400"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692696"/>
            <a:ext cx="8676456" cy="5539978"/>
          </a:xfrm>
          <a:prstGeom prst="rect">
            <a:avLst/>
          </a:prstGeom>
        </p:spPr>
        <p:txBody>
          <a:bodyPr wrap="square">
            <a:spAutoFit/>
          </a:bodyPr>
          <a:lstStyle/>
          <a:p>
            <a:pPr algn="ctr">
              <a:buNone/>
            </a:pPr>
            <a:r>
              <a:rPr lang="tr-TR" sz="2400" dirty="0" smtClean="0"/>
              <a:t>IŞININ MADDE TARAFINDAN  ABSORBSİYONU</a:t>
            </a:r>
          </a:p>
          <a:p>
            <a:pPr algn="ctr">
              <a:buNone/>
            </a:pPr>
            <a:endParaRPr lang="tr-TR" sz="2400" dirty="0" smtClean="0"/>
          </a:p>
          <a:p>
            <a:pPr algn="just">
              <a:buFont typeface="Arial" pitchFamily="34" charset="0"/>
              <a:buChar char="•"/>
            </a:pPr>
            <a:r>
              <a:rPr lang="tr-TR" sz="2400" dirty="0" smtClean="0"/>
              <a:t>Işık </a:t>
            </a:r>
            <a:r>
              <a:rPr lang="tr-TR" sz="2400" dirty="0" err="1" smtClean="0"/>
              <a:t>absorblayıcı</a:t>
            </a:r>
            <a:r>
              <a:rPr lang="tr-TR" sz="2400" dirty="0" smtClean="0"/>
              <a:t> türler kendine özgü olan ışınları </a:t>
            </a:r>
            <a:r>
              <a:rPr lang="tr-TR" sz="2400" dirty="0" err="1" smtClean="0"/>
              <a:t>absorbladığında</a:t>
            </a:r>
            <a:r>
              <a:rPr lang="tr-TR" sz="2400" dirty="0" smtClean="0"/>
              <a:t> ışın şiddetinin ışığın aldığı yol ve numune konsantrasyonuna bağlı olarak azaldığı  görülür.</a:t>
            </a:r>
          </a:p>
          <a:p>
            <a:pPr algn="just">
              <a:buFont typeface="Arial" pitchFamily="34" charset="0"/>
              <a:buChar char="•"/>
            </a:pPr>
            <a:endParaRPr lang="tr-TR" sz="2400" dirty="0" smtClean="0"/>
          </a:p>
          <a:p>
            <a:pPr algn="just">
              <a:buFont typeface="Arial" pitchFamily="34" charset="0"/>
              <a:buChar char="•"/>
            </a:pPr>
            <a:r>
              <a:rPr lang="tr-TR" sz="2400" dirty="0" smtClean="0"/>
              <a:t> Çözeltinin bu ışınlara karşı geçirgenliği % geçirgenlik cinsinden verilir. Formülü aşağıdaki gibidir. </a:t>
            </a:r>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endParaRPr lang="tr-TR" sz="2400" dirty="0" smtClean="0"/>
          </a:p>
          <a:p>
            <a:pPr algn="just">
              <a:buFont typeface="Arial" pitchFamily="34" charset="0"/>
              <a:buChar char="•"/>
            </a:pPr>
            <a:r>
              <a:rPr lang="tr-TR" sz="2400" dirty="0" smtClean="0"/>
              <a:t> Burada P</a:t>
            </a:r>
            <a:r>
              <a:rPr lang="tr-TR" sz="2400" baseline="-25000" dirty="0" smtClean="0"/>
              <a:t>0 </a:t>
            </a:r>
            <a:r>
              <a:rPr lang="tr-TR" sz="2400" dirty="0" smtClean="0"/>
              <a:t>gelen ışığın şiddeti, P ise çözelti içerisinden geçen ve şiddeti azalan ışığın şiddetidir.</a:t>
            </a:r>
          </a:p>
          <a:p>
            <a:pPr algn="just">
              <a:buFont typeface="Arial" pitchFamily="34" charset="0"/>
              <a:buChar char="•"/>
            </a:pPr>
            <a:endParaRPr lang="tr-TR" sz="2400" dirty="0" smtClean="0"/>
          </a:p>
          <a:p>
            <a:pPr algn="just"/>
            <a:endParaRPr lang="tr-TR" dirty="0"/>
          </a:p>
        </p:txBody>
      </p:sp>
      <p:pic>
        <p:nvPicPr>
          <p:cNvPr id="3"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491880" y="3861048"/>
            <a:ext cx="1656184" cy="72008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29600" cy="5184576"/>
          </a:xfrm>
        </p:spPr>
        <p:txBody>
          <a:bodyPr>
            <a:normAutofit fontScale="85000" lnSpcReduction="20000"/>
          </a:bodyPr>
          <a:lstStyle/>
          <a:p>
            <a:pPr algn="just"/>
            <a:endParaRPr lang="tr-TR" dirty="0" smtClean="0"/>
          </a:p>
          <a:p>
            <a:pPr algn="just"/>
            <a:r>
              <a:rPr lang="tr-TR" sz="2800" dirty="0" smtClean="0"/>
              <a:t>Bir çözeltinin absorbansı (A) ile geçirgenliği arasında aşağıdaki gibi bir bağıntı bulunmaktadır.</a:t>
            </a:r>
          </a:p>
          <a:p>
            <a:pPr algn="just">
              <a:buNone/>
            </a:pPr>
            <a:endParaRPr lang="tr-TR" sz="2800" dirty="0" smtClean="0"/>
          </a:p>
          <a:p>
            <a:pPr algn="just">
              <a:buNone/>
            </a:pPr>
            <a:endParaRPr lang="tr-TR" sz="2800" dirty="0" smtClean="0"/>
          </a:p>
          <a:p>
            <a:pPr algn="just">
              <a:buNone/>
            </a:pPr>
            <a:r>
              <a:rPr lang="tr-TR" sz="2800" dirty="0" smtClean="0"/>
              <a:t>      </a:t>
            </a:r>
          </a:p>
          <a:p>
            <a:pPr algn="just">
              <a:buNone/>
            </a:pPr>
            <a:endParaRPr lang="tr-TR" sz="2800" dirty="0" smtClean="0"/>
          </a:p>
          <a:p>
            <a:pPr algn="just"/>
            <a:r>
              <a:rPr lang="tr-TR" sz="2800" dirty="0" smtClean="0"/>
              <a:t>Ölçme sırasında kaynaklanabilecek hataları önlemek için </a:t>
            </a:r>
            <a:r>
              <a:rPr lang="tr-TR" sz="2800" dirty="0" err="1" smtClean="0"/>
              <a:t>analiti</a:t>
            </a:r>
            <a:r>
              <a:rPr lang="tr-TR" sz="2800" dirty="0" smtClean="0"/>
              <a:t> çözeltisinden gelen ışının şiddeti, </a:t>
            </a:r>
            <a:r>
              <a:rPr lang="tr-TR" sz="2800" dirty="0" err="1" smtClean="0"/>
              <a:t>analiti</a:t>
            </a:r>
            <a:r>
              <a:rPr lang="tr-TR" sz="2800" dirty="0" smtClean="0"/>
              <a:t> içeren çözeltinin bulunduğu aynı numune kabından geçen ışının şiddeti ile karşılaştırılır.</a:t>
            </a:r>
          </a:p>
          <a:p>
            <a:pPr algn="just">
              <a:buNone/>
            </a:pPr>
            <a:endParaRPr lang="tr-TR" sz="2800" dirty="0" smtClean="0"/>
          </a:p>
          <a:p>
            <a:pPr algn="just"/>
            <a:r>
              <a:rPr lang="tr-TR" sz="2800" dirty="0" smtClean="0"/>
              <a:t>  </a:t>
            </a:r>
            <a:r>
              <a:rPr lang="tr-TR" sz="2800" dirty="0" err="1" smtClean="0"/>
              <a:t>Absorblanan</a:t>
            </a:r>
            <a:r>
              <a:rPr lang="tr-TR" sz="2800" dirty="0" smtClean="0"/>
              <a:t> ışığın miktarının numunenin konsantrasyonu ve aldığı yol arasındaki ilişki Lambert – </a:t>
            </a:r>
            <a:r>
              <a:rPr lang="tr-TR" sz="2800" dirty="0" err="1" smtClean="0"/>
              <a:t>Beer</a:t>
            </a:r>
            <a:r>
              <a:rPr lang="tr-TR" sz="2800" dirty="0" smtClean="0"/>
              <a:t> yasası ile gösterilir.</a:t>
            </a:r>
          </a:p>
          <a:p>
            <a:pPr algn="just">
              <a:buNone/>
            </a:pPr>
            <a:endParaRPr lang="tr-TR" dirty="0"/>
          </a:p>
        </p:txBody>
      </p:sp>
      <p:sp>
        <p:nvSpPr>
          <p:cNvPr id="194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945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31840" y="1988840"/>
            <a:ext cx="2304256" cy="768085"/>
          </a:xfrm>
          <a:prstGeom prst="rect">
            <a:avLst/>
          </a:prstGeom>
          <a:noFill/>
        </p:spPr>
      </p:pic>
      <p:sp>
        <p:nvSpPr>
          <p:cNvPr id="19459" name="Rectangle 3"/>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4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9462" name="Rectangle 6"/>
          <p:cNvSpPr>
            <a:spLocks noChangeArrowheads="1"/>
          </p:cNvSpPr>
          <p:nvPr/>
        </p:nvSpPr>
        <p:spPr bwMode="auto">
          <a:xfrm>
            <a:off x="0" y="8477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4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94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843808" y="5589240"/>
            <a:ext cx="3550548" cy="864096"/>
          </a:xfrm>
          <a:prstGeom prst="rect">
            <a:avLst/>
          </a:prstGeom>
          <a:noFill/>
        </p:spPr>
      </p:pic>
      <p:sp>
        <p:nvSpPr>
          <p:cNvPr id="19465" name="Rectangle 9"/>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99792" y="836712"/>
            <a:ext cx="3550548" cy="864096"/>
          </a:xfrm>
          <a:prstGeom prst="rect">
            <a:avLst/>
          </a:prstGeom>
          <a:noFill/>
        </p:spPr>
      </p:pic>
      <p:sp>
        <p:nvSpPr>
          <p:cNvPr id="4" name="3 Metin kutusu"/>
          <p:cNvSpPr txBox="1"/>
          <p:nvPr/>
        </p:nvSpPr>
        <p:spPr>
          <a:xfrm>
            <a:off x="683568" y="2132856"/>
            <a:ext cx="8208912" cy="3046988"/>
          </a:xfrm>
          <a:prstGeom prst="rect">
            <a:avLst/>
          </a:prstGeom>
          <a:noFill/>
        </p:spPr>
        <p:txBody>
          <a:bodyPr wrap="square" rtlCol="0">
            <a:spAutoFit/>
          </a:bodyPr>
          <a:lstStyle/>
          <a:p>
            <a:pPr algn="just">
              <a:buFont typeface="Arial" pitchFamily="34" charset="0"/>
              <a:buChar char="•"/>
            </a:pPr>
            <a:r>
              <a:rPr lang="tr-TR" sz="2400" dirty="0" smtClean="0"/>
              <a:t> Bu yasada a </a:t>
            </a:r>
            <a:r>
              <a:rPr lang="tr-TR" sz="2400" dirty="0" err="1" smtClean="0"/>
              <a:t>absorbtiviteyi</a:t>
            </a:r>
            <a:r>
              <a:rPr lang="tr-TR" sz="2400" dirty="0" smtClean="0"/>
              <a:t>, b ışının </a:t>
            </a:r>
            <a:r>
              <a:rPr lang="tr-TR" sz="2400" dirty="0" err="1" smtClean="0"/>
              <a:t>katettiği</a:t>
            </a:r>
            <a:r>
              <a:rPr lang="tr-TR" sz="2400" dirty="0" smtClean="0"/>
              <a:t> yolu c ise numune konsantrasyonunu göstermektedir. Konsantrasyon </a:t>
            </a:r>
            <a:r>
              <a:rPr lang="tr-TR" sz="2400" dirty="0" err="1" smtClean="0"/>
              <a:t>mol</a:t>
            </a:r>
            <a:r>
              <a:rPr lang="tr-TR" sz="2400" dirty="0" smtClean="0"/>
              <a:t>/L alınan yol cm cinsinden ise </a:t>
            </a:r>
            <a:r>
              <a:rPr lang="tr-TR" sz="2400" dirty="0" err="1" smtClean="0"/>
              <a:t>absorbtivite</a:t>
            </a:r>
            <a:r>
              <a:rPr lang="tr-TR" sz="2400" dirty="0" smtClean="0"/>
              <a:t> </a:t>
            </a:r>
            <a:r>
              <a:rPr lang="tr-TR" sz="2400" dirty="0" err="1" smtClean="0"/>
              <a:t>molar</a:t>
            </a:r>
            <a:r>
              <a:rPr lang="tr-TR" sz="2400" dirty="0" smtClean="0"/>
              <a:t> </a:t>
            </a:r>
            <a:r>
              <a:rPr lang="tr-TR" sz="2400" dirty="0" err="1" smtClean="0"/>
              <a:t>absorbtivitedir</a:t>
            </a:r>
            <a:r>
              <a:rPr lang="tr-TR" sz="2400" dirty="0" smtClean="0"/>
              <a:t>. Bu değer her maddeye özgü bir değerdir. Lambert – </a:t>
            </a:r>
            <a:r>
              <a:rPr lang="tr-TR" sz="2400" dirty="0" err="1" smtClean="0"/>
              <a:t>Beer</a:t>
            </a:r>
            <a:r>
              <a:rPr lang="tr-TR" sz="2400" dirty="0" smtClean="0"/>
              <a:t> kanunu, </a:t>
            </a:r>
            <a:r>
              <a:rPr lang="tr-TR" sz="2400" dirty="0" err="1" smtClean="0"/>
              <a:t>molar</a:t>
            </a:r>
            <a:r>
              <a:rPr lang="tr-TR" sz="2400" dirty="0" smtClean="0"/>
              <a:t> </a:t>
            </a:r>
            <a:r>
              <a:rPr lang="tr-TR" sz="2400" dirty="0" err="1" smtClean="0"/>
              <a:t>absorbtivitenin</a:t>
            </a:r>
            <a:r>
              <a:rPr lang="tr-TR" sz="2400" dirty="0" smtClean="0"/>
              <a:t>, konsantrasyonun yada karışım halindeki bileşiklerin konsantrasyonlarının ayrı ayrı hesaplanmasında kullanılabilir. Karışım analizlerinde, </a:t>
            </a:r>
            <a:r>
              <a:rPr lang="tr-TR" sz="2400" dirty="0" err="1" smtClean="0"/>
              <a:t>absorbansların</a:t>
            </a:r>
            <a:r>
              <a:rPr lang="tr-TR" sz="2400" dirty="0" smtClean="0"/>
              <a:t> toplanabilirlik kuralı geçerlidir.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980728"/>
            <a:ext cx="8424936" cy="4893647"/>
          </a:xfrm>
          <a:prstGeom prst="rect">
            <a:avLst/>
          </a:prstGeom>
          <a:noFill/>
        </p:spPr>
        <p:txBody>
          <a:bodyPr wrap="square" rtlCol="0">
            <a:spAutoFit/>
          </a:bodyPr>
          <a:lstStyle/>
          <a:p>
            <a:pPr algn="just">
              <a:buFont typeface="Arial" pitchFamily="34" charset="0"/>
              <a:buChar char="•"/>
            </a:pPr>
            <a:r>
              <a:rPr lang="tr-TR" sz="2400" dirty="0" smtClean="0"/>
              <a:t>Lambert – </a:t>
            </a:r>
            <a:r>
              <a:rPr lang="tr-TR" sz="2400" dirty="0" err="1" smtClean="0"/>
              <a:t>Beer</a:t>
            </a:r>
            <a:r>
              <a:rPr lang="tr-TR" sz="2400" dirty="0" smtClean="0"/>
              <a:t> kanunundan sapmalar gerçek sapmalar ve </a:t>
            </a:r>
            <a:r>
              <a:rPr lang="tr-TR" sz="2400" dirty="0" err="1" smtClean="0"/>
              <a:t>kimsayasal</a:t>
            </a:r>
            <a:r>
              <a:rPr lang="tr-TR" sz="2400" dirty="0" smtClean="0"/>
              <a:t> sapmalar olmak üzere iki kısma ayrılabilir. Gerçek sapmalar numunenin konsantrasyonu ile ilgilidir. Lambert – </a:t>
            </a:r>
            <a:r>
              <a:rPr lang="tr-TR" sz="2400" dirty="0" err="1" smtClean="0"/>
              <a:t>Beer</a:t>
            </a:r>
            <a:r>
              <a:rPr lang="tr-TR" sz="2400" dirty="0" smtClean="0"/>
              <a:t> yasası bir sınır yasası olduğu için seyreltik çözeltilerde geçerlidir. Konsantrasyon arttıkça moleküller arası etkileşimlerden dolayı sapmalar görülmektedir. İkinci sapma tipi ise kimyasal reaksiyonlardan veya cihazdan kaynaklanan saplamalardır. Cihaz sapmaları kullanılan ışının monokromatik olmamasından, cihaz içerisindeki çeşitli kaçaklardan ve benzer olmayan ya da kullanıldıktan sonra kirli bırakılan hücrelerden kaynaklanmaktadır.</a:t>
            </a:r>
          </a:p>
          <a:p>
            <a:pPr algn="just">
              <a:buFont typeface="Arial" pitchFamily="34" charset="0"/>
              <a:buChar char="•"/>
            </a:pPr>
            <a:endParaRPr lang="tr-TR" sz="2400" dirty="0" smtClean="0"/>
          </a:p>
          <a:p>
            <a:pPr algn="just">
              <a:buFont typeface="Arial" pitchFamily="34" charset="0"/>
              <a:buChar char="•"/>
            </a:pPr>
            <a:r>
              <a:rPr lang="tr-TR" sz="2400" dirty="0" smtClean="0"/>
              <a:t>Işık </a:t>
            </a:r>
            <a:r>
              <a:rPr lang="tr-TR" sz="2400" dirty="0" err="1" smtClean="0"/>
              <a:t>absorbsiyonu</a:t>
            </a:r>
            <a:r>
              <a:rPr lang="tr-TR" sz="2400" dirty="0" smtClean="0"/>
              <a:t> iki kısımda incelenebilir; Atomik </a:t>
            </a:r>
            <a:r>
              <a:rPr lang="tr-TR" sz="2400" dirty="0" err="1" smtClean="0"/>
              <a:t>absorbsiyon</a:t>
            </a:r>
            <a:r>
              <a:rPr lang="tr-TR" sz="2400" dirty="0" smtClean="0"/>
              <a:t> ve moleküler </a:t>
            </a:r>
            <a:r>
              <a:rPr lang="tr-TR" sz="2400" dirty="0" err="1" smtClean="0"/>
              <a:t>absorbsiyon</a:t>
            </a:r>
            <a:r>
              <a:rPr lang="tr-TR" sz="2400" dirty="0" smtClean="0"/>
              <a:t>.</a:t>
            </a:r>
            <a:endParaRPr lang="tr-T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568952" cy="6740307"/>
          </a:xfrm>
          <a:prstGeom prst="rect">
            <a:avLst/>
          </a:prstGeom>
          <a:noFill/>
        </p:spPr>
        <p:txBody>
          <a:bodyPr wrap="square" rtlCol="0">
            <a:spAutoFit/>
          </a:bodyPr>
          <a:lstStyle/>
          <a:p>
            <a:pPr algn="just">
              <a:buFont typeface="Arial" pitchFamily="34" charset="0"/>
              <a:buChar char="•"/>
            </a:pPr>
            <a:r>
              <a:rPr lang="tr-TR" sz="2400" dirty="0" smtClean="0"/>
              <a:t> Gaz fazındaki atomlar üzerine ışın gönderildiğinde, atomlar kendi enerji seviyeleri arasındaki farka eşit olan ışınları </a:t>
            </a:r>
            <a:r>
              <a:rPr lang="tr-TR" sz="2400" dirty="0" err="1" smtClean="0"/>
              <a:t>absorblar</a:t>
            </a:r>
            <a:r>
              <a:rPr lang="tr-TR" sz="2400" dirty="0" smtClean="0"/>
              <a:t>. Bu durumda elektronik seviyeler arasında geçişler görülür. Numune bir karışım ise her bir atoma ait çok sayıda çizgi şeklinde bir spektrum görülmektedir. Bu atomik </a:t>
            </a:r>
            <a:r>
              <a:rPr lang="tr-TR" sz="2400" dirty="0" err="1" smtClean="0"/>
              <a:t>absorbsiyon</a:t>
            </a:r>
            <a:r>
              <a:rPr lang="tr-TR" sz="2400" dirty="0" smtClean="0"/>
              <a:t> spektroskopisidir.</a:t>
            </a:r>
          </a:p>
          <a:p>
            <a:pPr algn="just"/>
            <a:endParaRPr lang="tr-TR" sz="2400" dirty="0" smtClean="0"/>
          </a:p>
          <a:p>
            <a:pPr algn="just">
              <a:buFont typeface="Arial" pitchFamily="34" charset="0"/>
              <a:buChar char="•"/>
            </a:pPr>
            <a:r>
              <a:rPr lang="tr-TR" sz="2400" dirty="0" smtClean="0"/>
              <a:t> Moleküllerde ise elektronik geçişlerin </a:t>
            </a:r>
            <a:r>
              <a:rPr lang="tr-TR" sz="2400" dirty="0" err="1" smtClean="0"/>
              <a:t>yanısıra</a:t>
            </a:r>
            <a:r>
              <a:rPr lang="tr-TR" sz="2400" dirty="0" smtClean="0"/>
              <a:t>, titreşim enerjisi geçişleri ve dönme enerjisi </a:t>
            </a:r>
            <a:r>
              <a:rPr lang="tr-TR" sz="2400" dirty="0" err="1" smtClean="0"/>
              <a:t>geçişleride</a:t>
            </a:r>
            <a:r>
              <a:rPr lang="tr-TR" sz="2400" dirty="0" smtClean="0"/>
              <a:t> mevcuttur. Bu neden dolayı ve molekülün farklı atomlardan meydana gelmesi sebebiyle bütün bu geçişlere ait olan tek tek çizgiler bir bütün halinde birleşerek moleküler spektrumu meydana getirir.</a:t>
            </a:r>
          </a:p>
          <a:p>
            <a:pPr algn="just">
              <a:buFont typeface="Arial" pitchFamily="34" charset="0"/>
              <a:buChar char="•"/>
            </a:pPr>
            <a:endParaRPr lang="tr-TR" sz="2400" dirty="0" smtClean="0"/>
          </a:p>
          <a:p>
            <a:pPr algn="just">
              <a:buFont typeface="Arial" pitchFamily="34" charset="0"/>
              <a:buChar char="•"/>
            </a:pPr>
            <a:r>
              <a:rPr lang="tr-TR" sz="2400" dirty="0" smtClean="0"/>
              <a:t> Moleküllerde toplam enerji elektronik, titreşim ve dönme enerjilerinin toplamına eşittir. Enerji miktarı büyükten küçüğe doğru sırasıyla elektronik enerji, titreşim enerjisi ve dönme enerjisi şeklindedir.</a:t>
            </a:r>
          </a:p>
          <a:p>
            <a:pPr algn="just">
              <a:buFont typeface="Arial" pitchFamily="34" charset="0"/>
              <a:buChar char="•"/>
            </a:pPr>
            <a:endParaRPr lang="tr-TR" sz="2400" dirty="0" smtClean="0"/>
          </a:p>
          <a:p>
            <a:pPr algn="just"/>
            <a:endParaRPr lang="tr-TR" sz="24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2077</TotalTime>
  <Words>882</Words>
  <Application>Microsoft Office PowerPoint</Application>
  <PresentationFormat>On-screen Show (4:3)</PresentationFormat>
  <Paragraphs>73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Symbol</vt:lpstr>
      <vt:lpstr>Times</vt:lpstr>
      <vt:lpstr>Ofis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kullanicii</cp:lastModifiedBy>
  <cp:revision>203</cp:revision>
  <dcterms:created xsi:type="dcterms:W3CDTF">2014-09-27T14:18:12Z</dcterms:created>
  <dcterms:modified xsi:type="dcterms:W3CDTF">2019-02-22T07:06:32Z</dcterms:modified>
</cp:coreProperties>
</file>