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462" r:id="rId3"/>
    <p:sldId id="479" r:id="rId4"/>
    <p:sldId id="353" r:id="rId5"/>
    <p:sldId id="463" r:id="rId6"/>
    <p:sldId id="464" r:id="rId7"/>
    <p:sldId id="448" r:id="rId8"/>
    <p:sldId id="465" r:id="rId9"/>
    <p:sldId id="466" r:id="rId10"/>
    <p:sldId id="467" r:id="rId11"/>
    <p:sldId id="468" r:id="rId12"/>
    <p:sldId id="469" r:id="rId13"/>
    <p:sldId id="471" r:id="rId14"/>
    <p:sldId id="473" r:id="rId15"/>
    <p:sldId id="476" r:id="rId16"/>
    <p:sldId id="477" r:id="rId17"/>
    <p:sldId id="478" r:id="rId18"/>
    <p:sldId id="475"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46CB1EE6-E3E0-4EF8-8F4D-F5A0E1A68B15}">
          <p14:sldIdLst>
            <p14:sldId id="256"/>
            <p14:sldId id="462"/>
            <p14:sldId id="479"/>
            <p14:sldId id="353"/>
            <p14:sldId id="463"/>
            <p14:sldId id="464"/>
            <p14:sldId id="448"/>
            <p14:sldId id="465"/>
            <p14:sldId id="466"/>
            <p14:sldId id="467"/>
            <p14:sldId id="468"/>
            <p14:sldId id="469"/>
            <p14:sldId id="471"/>
            <p14:sldId id="473"/>
            <p14:sldId id="476"/>
            <p14:sldId id="477"/>
            <p14:sldId id="478"/>
            <p14:sldId id="47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0" autoAdjust="0"/>
  </p:normalViewPr>
  <p:slideViewPr>
    <p:cSldViewPr>
      <p:cViewPr varScale="1">
        <p:scale>
          <a:sx n="90" d="100"/>
          <a:sy n="90" d="100"/>
        </p:scale>
        <p:origin x="76" y="8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3831478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3655009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288708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8554026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8303831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37489431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31275398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475430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947393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1227144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184917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868248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227640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75037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791097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688575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50D81A-05FA-89AE-B90A-304707BFBEA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26022D0-8080-4145-DA84-5DE43DC47A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EE2FF72-AE04-1151-4997-8A15F0198514}"/>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0E4BE279-F8FA-807A-CD8C-8539133163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B0F31FE-A760-2955-B117-614F1CDA5D3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04496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0215CF-2FB9-2363-5989-38D2A9685A5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438209E-A3CB-C835-1BB9-25238BF371D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188AD76-EF77-C71B-73CD-05A32089CC62}"/>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B64EAAA7-2B18-0663-7415-65C6824842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A5A7396-90B5-9E5B-3341-1504F16F29E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3758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8F7A580-4C97-DED2-A65A-F2EA51088AB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1B874FF-20EE-CEA1-133D-B4A8957F24A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DD7768D-21A4-0886-AE5F-2044C2829B12}"/>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ADC7E6E1-0CFB-980C-4FDF-1CC1F991157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7C2A5B-9F8C-B470-2521-A7F4E8B3B56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77925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40BEE5-29E4-776E-670A-E56B50E9528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0A2E4A7-F717-03F3-29B5-D8969EA4F74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7DB91A-0417-DB72-3B1B-E85D60A515F2}"/>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623A5C80-08FB-CFFE-68BB-33A3FCC3AD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20564A-6A29-C0A2-9835-2ABFB440B575}"/>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91905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6F8AB5-054F-F76A-E464-3326AE574D8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8B4CD41-C8A0-E8FD-8F18-D463A76EEE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A968E45-0823-265E-A2F9-28CE7ABB4B38}"/>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9230CC83-9813-231F-5E37-15EAD435B9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76BE10-CB98-18B4-994D-8A00023CB2C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0657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EA73C-F8E7-BFE3-14DA-CF6E62D1518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0C3493E-4617-7506-E02B-B0A1A20431D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6C23298-CAFA-F3C6-95DE-6C5E4024AAB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BE9AB5F-1F2D-534F-E5EA-648265BBA1D6}"/>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D8E459BB-0973-31E8-F92F-47F1F28F67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79504E1-09AF-AB6A-07A5-FBCFEB6A6A8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5995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0880CC-C22C-B005-A121-2EF7764E9C2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F5E06DB-76E1-0496-BED2-D9F1473F4A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2493757-513E-A397-7183-D6BAB57F91F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068AA92-868E-0D37-8024-BFD5C84C90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DF5ED15-DCDC-FE31-C5EE-E90A86E6557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6C8A88E-544F-B306-2187-798C523D6256}"/>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C6DEACE0-8DC6-6E3C-9930-5E74186CC1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D6E5F0-6272-5AB7-1983-A76561BC08E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77207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E06D42-F6AA-C17A-008A-7A36A49BCAA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B15DB99-FB40-758C-F4C9-6C76034267E0}"/>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4ABD9D31-A0FF-7DA6-0AF7-AD97E7754FA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85D69A5-7EF9-B0E4-848D-30EAA611471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9204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FC6F238-6100-0E2E-ADA3-01CC6CF0348E}"/>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50F46ADD-7378-DB96-4B4D-A95260709A2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BB173DD-40DD-3091-023D-5B22E9C6975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6736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EDBD39-CD44-E5C8-C6B6-1D089750D59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BA141DE-3997-A1DB-BFF9-DA3475C98C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37C65A5-F64D-F88E-CBB6-ADAB4E453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FA25D1D-B8EA-51D9-C1BB-2C1C968BD897}"/>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E7D0C9B7-BC9C-2EC9-8FED-BB2936C4B46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706028F-190D-28B8-335D-B7C2C8B65EC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52326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73D616-E74E-57FD-DDA4-01C4F2CBB68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A6E2FD4-3695-4A09-2DE5-7E31A4B14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598051C-DCB4-DAA1-AA0F-374B33578C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B1E296B-782E-2287-4338-2E4BFCD8915E}"/>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A4E4376B-CFF6-FCE0-DC1B-E7A4D5F3D42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2D2348F-6F9E-3E33-B3EB-13C13394729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87868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BE0C082-5BC7-E1D8-1288-C2276B7B1C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868CBA3-125C-2228-3B0B-37280EC6D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0B36BC-2848-3AA9-F336-1CFDF7D79F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A44B2D74-DFA1-ED7E-0C46-904A339EDA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03903AF-060A-61B8-907E-849C95F716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14783629"/>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1484784"/>
            <a:ext cx="6984776"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mn-lt"/>
                <a:cs typeface="Times New Roman" pitchFamily="18" charset="0"/>
              </a:rPr>
              <a:t>Ankara Üniversitesi </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Sağlık Bilimleri Fakültesi</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Sosyal Hizmet Anabilim Dalı</a:t>
            </a:r>
            <a:endParaRPr lang="tr-TR" sz="3100" dirty="0">
              <a:solidFill>
                <a:schemeClr val="tx1"/>
              </a:solidFill>
              <a:latin typeface="+mn-lt"/>
              <a:cs typeface="Times New Roman" pitchFamily="18" charset="0"/>
            </a:endParaRPr>
          </a:p>
        </p:txBody>
      </p:sp>
      <p:sp>
        <p:nvSpPr>
          <p:cNvPr id="3" name="2 Alt Başlık"/>
          <p:cNvSpPr>
            <a:spLocks noGrp="1"/>
          </p:cNvSpPr>
          <p:nvPr>
            <p:ph type="subTitle" idx="1"/>
          </p:nvPr>
        </p:nvSpPr>
        <p:spPr>
          <a:xfrm>
            <a:off x="1991544" y="3158970"/>
            <a:ext cx="7337178" cy="2376264"/>
          </a:xfrm>
        </p:spPr>
        <p:txBody>
          <a:bodyPr>
            <a:noAutofit/>
          </a:bodyPr>
          <a:lstStyle/>
          <a:p>
            <a:pPr marL="257310" indent="-256770" algn="ctr">
              <a:spcBef>
                <a:spcPts val="751"/>
              </a:spcBef>
            </a:pPr>
            <a:endParaRPr lang="tr-TR" sz="2800" b="1" spc="-1" dirty="0">
              <a:solidFill>
                <a:srgbClr val="FF0000"/>
              </a:solidFill>
              <a:uFill>
                <a:solidFill>
                  <a:srgbClr val="FFFFFF"/>
                </a:solidFill>
              </a:uFill>
              <a:cs typeface="Times New Roman" pitchFamily="18" charset="0"/>
            </a:endParaRP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adı: </a:t>
            </a:r>
            <a:r>
              <a:rPr lang="tr-TR" sz="2800" spc="-1" dirty="0" err="1">
                <a:solidFill>
                  <a:schemeClr val="tx1"/>
                </a:solidFill>
                <a:uFill>
                  <a:solidFill>
                    <a:srgbClr val="FFFFFF"/>
                  </a:solidFill>
                </a:uFill>
                <a:cs typeface="Calibri" panose="020F0502020204030204" pitchFamily="34" charset="0"/>
              </a:rPr>
              <a:t>Gerontolojik</a:t>
            </a:r>
            <a:r>
              <a:rPr lang="tr-TR" sz="2800" spc="-1" dirty="0">
                <a:solidFill>
                  <a:schemeClr val="tx1"/>
                </a:solidFill>
                <a:uFill>
                  <a:solidFill>
                    <a:srgbClr val="FFFFFF"/>
                  </a:solidFill>
                </a:uFill>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Ünitenin adı: Yaşlı İhmal ve İstismarı</a:t>
            </a:r>
            <a:endParaRPr lang="tr-TR" sz="2800" spc="-1" dirty="0">
              <a:solidFill>
                <a:schemeClr val="tx1"/>
              </a:solidFill>
              <a:uFill>
                <a:solidFill>
                  <a:srgbClr val="FFFFFF"/>
                </a:solidFill>
              </a:uFill>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00590" lvl="1" indent="0" algn="just">
              <a:buClr>
                <a:srgbClr val="B31166"/>
              </a:buClr>
              <a:buNone/>
            </a:pPr>
            <a:r>
              <a:rPr lang="tr-TR" sz="2800" b="1" dirty="0">
                <a:effectLst/>
                <a:ea typeface="Times New Roman" panose="02020603050405020304" pitchFamily="18" charset="0"/>
              </a:rPr>
              <a:t>Psikolojik ya da Duygusal istismarın göstergeleri:</a:t>
            </a:r>
          </a:p>
          <a:p>
            <a:pPr marL="400590" lvl="1" indent="0" algn="just">
              <a:buClr>
                <a:srgbClr val="B31166"/>
              </a:buClr>
              <a:buNone/>
            </a:pPr>
            <a:r>
              <a:rPr lang="tr-TR" sz="2800" dirty="0">
                <a:effectLst/>
                <a:ea typeface="Times New Roman" panose="02020603050405020304" pitchFamily="18" charset="0"/>
              </a:rPr>
              <a:t>1.	Önemli konularda verilecek kararlarda yaşlının dışarıda bırakılması,</a:t>
            </a:r>
          </a:p>
          <a:p>
            <a:pPr marL="400590" lvl="1" indent="0" algn="just">
              <a:buClr>
                <a:srgbClr val="B31166"/>
              </a:buClr>
              <a:buNone/>
            </a:pPr>
            <a:r>
              <a:rPr lang="tr-TR" sz="2800" dirty="0">
                <a:effectLst/>
                <a:ea typeface="Times New Roman" panose="02020603050405020304" pitchFamily="18" charset="0"/>
              </a:rPr>
              <a:t>2.	Yaşlı bireye yönelik olarak duygusal sıcaklığın olmaması,</a:t>
            </a:r>
          </a:p>
          <a:p>
            <a:pPr marL="400590" lvl="1" indent="0" algn="just">
              <a:buClr>
                <a:srgbClr val="B31166"/>
              </a:buClr>
              <a:buNone/>
            </a:pPr>
            <a:r>
              <a:rPr lang="tr-TR" sz="2800" dirty="0">
                <a:effectLst/>
                <a:ea typeface="Times New Roman" panose="02020603050405020304" pitchFamily="18" charset="0"/>
              </a:rPr>
              <a:t>3.	Toplumsal yalıtım - fiziksel ya da duygusal olarak,</a:t>
            </a:r>
          </a:p>
          <a:p>
            <a:pPr marL="400590" lvl="1" indent="0" algn="just">
              <a:buClr>
                <a:srgbClr val="B31166"/>
              </a:buClr>
              <a:buNone/>
            </a:pPr>
            <a:r>
              <a:rPr lang="tr-TR" sz="2800" dirty="0">
                <a:effectLst/>
                <a:ea typeface="Times New Roman" panose="02020603050405020304" pitchFamily="18" charset="0"/>
              </a:rPr>
              <a:t>4.	Sözel saldırı (bağırma, küçük düşürme, aşağılama),</a:t>
            </a:r>
          </a:p>
          <a:p>
            <a:pPr marL="400590" lvl="1" indent="0" algn="just">
              <a:buClr>
                <a:srgbClr val="B31166"/>
              </a:buClr>
              <a:buNone/>
            </a:pPr>
            <a:r>
              <a:rPr lang="tr-TR" sz="2800" dirty="0">
                <a:effectLst/>
                <a:ea typeface="Times New Roman" panose="02020603050405020304" pitchFamily="18" charset="0"/>
              </a:rPr>
              <a:t>5.	Kişisel güçsüzlük ve bunama,</a:t>
            </a:r>
          </a:p>
          <a:p>
            <a:pPr marL="400590" lvl="1" indent="0" algn="just">
              <a:buClr>
                <a:srgbClr val="B31166"/>
              </a:buClr>
              <a:buNone/>
            </a:pPr>
            <a:r>
              <a:rPr lang="tr-TR" sz="2800" dirty="0">
                <a:effectLst/>
                <a:ea typeface="Times New Roman" panose="02020603050405020304" pitchFamily="18" charset="0"/>
              </a:rPr>
              <a:t>6. Yaşlının kişiliğinde ve davranışlarında açıklanmayan değişimin oluşması,</a:t>
            </a:r>
          </a:p>
          <a:p>
            <a:pPr marL="400590" lvl="1" indent="0" algn="just">
              <a:buClr>
                <a:srgbClr val="B31166"/>
              </a:buClr>
              <a:buNone/>
            </a:pPr>
            <a:r>
              <a:rPr lang="tr-TR" sz="2800" dirty="0">
                <a:effectLst/>
                <a:ea typeface="Times New Roman" panose="02020603050405020304" pitchFamily="18" charset="0"/>
              </a:rPr>
              <a:t>7. Gözlüğünün kırılmış olması, olarak karşımıza çıkmaktadır. </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36096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r>
              <a:rPr lang="tr-TR" b="1" dirty="0">
                <a:ea typeface="Times New Roman" panose="02020603050405020304" pitchFamily="18" charset="0"/>
                <a:cs typeface="Times New Roman" panose="02020603050405020304" pitchFamily="18" charset="0"/>
              </a:rPr>
              <a:t>3)Ekonomik istismar</a:t>
            </a:r>
          </a:p>
          <a:p>
            <a:pPr marL="206375" indent="0" algn="just">
              <a:buNone/>
              <a:tabLst>
                <a:tab pos="0" algn="l"/>
              </a:tabLst>
            </a:pPr>
            <a:r>
              <a:rPr lang="tr-TR" dirty="0">
                <a:ea typeface="Times New Roman" panose="02020603050405020304" pitchFamily="18" charset="0"/>
                <a:cs typeface="Times New Roman" panose="02020603050405020304" pitchFamily="18" charset="0"/>
              </a:rPr>
              <a:t>Yasadışı ya da izinsiz olarak bir kişinin malının, parasının, banka/emeklilik hesabının ya da diğer değerli varlıklarının kullanımı (miras değiştirerek istismar eden kişinin kendini eklemesi dahil). Sıklıkla hile yolu ile vekâletname alınarak, para ve malları kullanmak ya da kendi evinden çıkartılma vb. davranışlar ve tutumlar ekonomik istismar olarak tanımlanmaktadır.</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648917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r>
              <a:rPr lang="tr-TR" b="1" dirty="0">
                <a:ea typeface="Times New Roman" panose="02020603050405020304" pitchFamily="18" charset="0"/>
                <a:cs typeface="Times New Roman" panose="02020603050405020304" pitchFamily="18" charset="0"/>
              </a:rPr>
              <a:t>Ekonomik istismarın göstergeleri</a:t>
            </a:r>
          </a:p>
          <a:p>
            <a:pPr marL="206375" indent="0" algn="just">
              <a:buNone/>
              <a:tabLst>
                <a:tab pos="0" algn="l"/>
              </a:tabLst>
            </a:pPr>
            <a:r>
              <a:rPr lang="tr-TR" dirty="0">
                <a:ea typeface="Times New Roman" panose="02020603050405020304" pitchFamily="18" charset="0"/>
                <a:cs typeface="Times New Roman" panose="02020603050405020304" pitchFamily="18" charset="0"/>
              </a:rPr>
              <a:t>1.	Yaşlıdan uygun izin almaksızın parasını alma,</a:t>
            </a:r>
          </a:p>
          <a:p>
            <a:pPr marL="206375" indent="0" algn="just">
              <a:buNone/>
              <a:tabLst>
                <a:tab pos="0" algn="l"/>
              </a:tabLst>
            </a:pPr>
            <a:r>
              <a:rPr lang="tr-TR" dirty="0">
                <a:ea typeface="Times New Roman" panose="02020603050405020304" pitchFamily="18" charset="0"/>
                <a:cs typeface="Times New Roman" panose="02020603050405020304" pitchFamily="18" charset="0"/>
              </a:rPr>
              <a:t>2.	Faturalarını ve harcamalarını sürekli olarak ödememe,</a:t>
            </a:r>
          </a:p>
          <a:p>
            <a:pPr marL="206375" indent="0" algn="just">
              <a:buNone/>
              <a:tabLst>
                <a:tab pos="0" algn="l"/>
              </a:tabLst>
            </a:pPr>
            <a:r>
              <a:rPr lang="tr-TR" dirty="0">
                <a:ea typeface="Times New Roman" panose="02020603050405020304" pitchFamily="18" charset="0"/>
                <a:cs typeface="Times New Roman" panose="02020603050405020304" pitchFamily="18" charset="0"/>
              </a:rPr>
              <a:t>3.	Yaşlının gelirine uygun olmayan bir yaşam standardı,</a:t>
            </a:r>
          </a:p>
          <a:p>
            <a:pPr marL="206375" indent="0" algn="just">
              <a:buNone/>
              <a:tabLst>
                <a:tab pos="0" algn="l"/>
              </a:tabLst>
            </a:pPr>
            <a:r>
              <a:rPr lang="tr-TR" dirty="0">
                <a:ea typeface="Times New Roman" panose="02020603050405020304" pitchFamily="18" charset="0"/>
                <a:cs typeface="Times New Roman" panose="02020603050405020304" pitchFamily="18" charset="0"/>
              </a:rPr>
              <a:t>4.	Yaşlıya ait malların aniden satılması,</a:t>
            </a:r>
          </a:p>
          <a:p>
            <a:pPr marL="206375" indent="0" algn="just">
              <a:buNone/>
              <a:tabLst>
                <a:tab pos="0" algn="l"/>
              </a:tabLst>
            </a:pPr>
            <a:r>
              <a:rPr lang="tr-TR" dirty="0">
                <a:ea typeface="Times New Roman" panose="02020603050405020304" pitchFamily="18" charset="0"/>
                <a:cs typeface="Times New Roman" panose="02020603050405020304" pitchFamily="18" charset="0"/>
              </a:rPr>
              <a:t>5.	Yaşlının vasiyetinin yeni yararlanıcılar adına aniden değiştirilmesi,</a:t>
            </a:r>
          </a:p>
          <a:p>
            <a:pPr marL="206375" indent="0" algn="just">
              <a:buNone/>
              <a:tabLst>
                <a:tab pos="0" algn="l"/>
              </a:tabLst>
            </a:pPr>
            <a:r>
              <a:rPr lang="tr-TR" dirty="0">
                <a:ea typeface="Times New Roman" panose="02020603050405020304" pitchFamily="18" charset="0"/>
                <a:cs typeface="Times New Roman" panose="02020603050405020304" pitchFamily="18" charset="0"/>
              </a:rPr>
              <a:t>6.	Ev için yapılan harcamalarda yaşlının payının çok yüksek olması.</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2326364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r>
              <a:rPr lang="tr-TR" sz="2800" b="1" dirty="0">
                <a:ea typeface="Times New Roman" panose="02020603050405020304" pitchFamily="18" charset="0"/>
              </a:rPr>
              <a:t>4)</a:t>
            </a:r>
            <a:r>
              <a:rPr lang="tr-TR" sz="2800" b="1" dirty="0">
                <a:effectLst/>
                <a:ea typeface="Times New Roman" panose="02020603050405020304" pitchFamily="18" charset="0"/>
              </a:rPr>
              <a:t>Cinsel İstismar: </a:t>
            </a:r>
            <a:r>
              <a:rPr lang="tr-TR" sz="2800" dirty="0">
                <a:effectLst/>
                <a:ea typeface="Times New Roman" panose="02020603050405020304" pitchFamily="18" charset="0"/>
              </a:rPr>
              <a:t>Kendi rızası olmadan herhangi bir cinsel etkinliğe zorlamak</a:t>
            </a:r>
          </a:p>
          <a:p>
            <a:pPr marL="206375" indent="0" algn="just">
              <a:buNone/>
              <a:tabLst>
                <a:tab pos="0" algn="l"/>
              </a:tabLst>
            </a:pPr>
            <a:r>
              <a:rPr lang="tr-TR" sz="2800" b="1" dirty="0">
                <a:effectLst/>
                <a:ea typeface="Times New Roman" panose="02020603050405020304" pitchFamily="18" charset="0"/>
              </a:rPr>
              <a:t>5)Yaşlının ihmali</a:t>
            </a:r>
          </a:p>
          <a:p>
            <a:pPr marL="206375" indent="0" algn="just">
              <a:buNone/>
              <a:tabLst>
                <a:tab pos="0" algn="l"/>
              </a:tabLst>
            </a:pPr>
            <a:r>
              <a:rPr lang="tr-TR" sz="2800" dirty="0">
                <a:effectLst/>
                <a:ea typeface="Times New Roman" panose="02020603050405020304" pitchFamily="18" charset="0"/>
              </a:rPr>
              <a:t>Yaşlının, yiyecek, giysi, ısınma, ilaçlarından ya da temel ihtiyaçlarından mahrum edilmesi ihmal anlamına gelmektedir.</a:t>
            </a:r>
          </a:p>
          <a:p>
            <a:pPr marL="206375" indent="0" algn="just">
              <a:buNone/>
              <a:tabLst>
                <a:tab pos="0" algn="l"/>
              </a:tabLst>
            </a:pPr>
            <a:endParaRPr lang="tr-TR" sz="2800" dirty="0">
              <a:effectLst/>
              <a:ea typeface="Times New Roman" panose="02020603050405020304" pitchFamily="18" charset="0"/>
            </a:endParaRPr>
          </a:p>
          <a:p>
            <a:pPr marL="206375" indent="0" algn="just">
              <a:buNone/>
              <a:tabLst>
                <a:tab pos="0" algn="l"/>
              </a:tabLst>
            </a:pPr>
            <a:endParaRPr lang="tr-TR" sz="2800" dirty="0">
              <a:effectLst/>
              <a:ea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3223918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r>
              <a:rPr lang="tr-TR" sz="2800" b="1" dirty="0">
                <a:effectLst/>
                <a:ea typeface="Times New Roman" panose="02020603050405020304" pitchFamily="18" charset="0"/>
              </a:rPr>
              <a:t>Yaşlı ihmalinin göstergeleri</a:t>
            </a:r>
          </a:p>
          <a:p>
            <a:pPr marL="206375" indent="0" algn="just">
              <a:buNone/>
              <a:tabLst>
                <a:tab pos="0" algn="l"/>
              </a:tabLst>
            </a:pPr>
            <a:r>
              <a:rPr lang="tr-TR" sz="2800" dirty="0">
                <a:effectLst/>
                <a:ea typeface="Times New Roman" panose="02020603050405020304" pitchFamily="18" charset="0"/>
              </a:rPr>
              <a:t>1.	Yardımsız beslenemeyen yaşlı bireyde kötü beslenme durumu,</a:t>
            </a:r>
          </a:p>
          <a:p>
            <a:pPr marL="206375" indent="0" algn="just">
              <a:buNone/>
              <a:tabLst>
                <a:tab pos="0" algn="l"/>
              </a:tabLst>
            </a:pPr>
            <a:r>
              <a:rPr lang="tr-TR" sz="2800" dirty="0">
                <a:effectLst/>
                <a:ea typeface="Times New Roman" panose="02020603050405020304" pitchFamily="18" charset="0"/>
              </a:rPr>
              <a:t>2.	Kişisel hijyende bozulma</a:t>
            </a:r>
          </a:p>
          <a:p>
            <a:pPr marL="206375" indent="0" algn="just">
              <a:buNone/>
              <a:tabLst>
                <a:tab pos="0" algn="l"/>
              </a:tabLst>
            </a:pPr>
            <a:r>
              <a:rPr lang="tr-TR" sz="2800" dirty="0">
                <a:effectLst/>
                <a:ea typeface="Times New Roman" panose="02020603050405020304" pitchFamily="18" charset="0"/>
              </a:rPr>
              <a:t>3.	Aile işlerinde yaşlıya yer vermeme,</a:t>
            </a:r>
          </a:p>
          <a:p>
            <a:pPr marL="206375" indent="0" algn="just">
              <a:buNone/>
              <a:tabLst>
                <a:tab pos="0" algn="l"/>
              </a:tabLst>
            </a:pPr>
            <a:r>
              <a:rPr lang="tr-TR" sz="2800" dirty="0">
                <a:effectLst/>
                <a:ea typeface="Times New Roman" panose="02020603050405020304" pitchFamily="18" charset="0"/>
              </a:rPr>
              <a:t>4.	Gereksinim duyulan ilaçlar ya da yardımların sağlanmaması.</a:t>
            </a:r>
          </a:p>
          <a:p>
            <a:pPr marL="206375" indent="0" algn="just">
              <a:buNone/>
              <a:tabLst>
                <a:tab pos="0" algn="l"/>
              </a:tabLst>
            </a:pPr>
            <a:endParaRPr lang="tr-TR" sz="2800" dirty="0">
              <a:effectLst/>
              <a:ea typeface="Times New Roman" panose="02020603050405020304" pitchFamily="18" charset="0"/>
            </a:endParaRPr>
          </a:p>
          <a:p>
            <a:pPr marL="206375" indent="0" algn="just">
              <a:buNone/>
              <a:tabLst>
                <a:tab pos="0" algn="l"/>
              </a:tabLst>
            </a:pPr>
            <a:endParaRPr lang="tr-TR" sz="2800" dirty="0">
              <a:effectLst/>
              <a:ea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1611143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r>
              <a:rPr lang="tr-TR" sz="2800" b="1" dirty="0">
                <a:effectLst/>
                <a:ea typeface="Times New Roman" panose="02020603050405020304" pitchFamily="18" charset="0"/>
              </a:rPr>
              <a:t>6) Hak istismarı</a:t>
            </a:r>
          </a:p>
          <a:p>
            <a:pPr marL="206375" indent="0" algn="just">
              <a:buNone/>
              <a:tabLst>
                <a:tab pos="0" algn="l"/>
              </a:tabLst>
            </a:pPr>
            <a:r>
              <a:rPr lang="tr-TR" sz="2800" dirty="0">
                <a:effectLst/>
                <a:ea typeface="Times New Roman" panose="02020603050405020304" pitchFamily="18" charset="0"/>
              </a:rPr>
              <a:t>Zihni yetersizlik göstermeyen yaşlı kişilerin toplumda, sosyal yaşamda ve hukuki anlamda; sivil ve hukuki haklarını yok saymak ve görmezden gelmek yaşlılar için hak istismarı olarak tanımlanmaktadır.</a:t>
            </a:r>
          </a:p>
          <a:p>
            <a:pPr marL="206375" indent="0" algn="just">
              <a:buNone/>
              <a:tabLst>
                <a:tab pos="0" algn="l"/>
              </a:tabLst>
            </a:pPr>
            <a:r>
              <a:rPr lang="tr-TR" sz="2800" dirty="0">
                <a:effectLst/>
                <a:ea typeface="Times New Roman" panose="02020603050405020304" pitchFamily="18" charset="0"/>
              </a:rPr>
              <a:t> </a:t>
            </a:r>
          </a:p>
          <a:p>
            <a:pPr marL="206375" indent="0" algn="just">
              <a:buNone/>
              <a:tabLst>
                <a:tab pos="0" algn="l"/>
              </a:tabLst>
            </a:pPr>
            <a:endParaRPr lang="tr-TR" sz="2800" dirty="0">
              <a:effectLst/>
              <a:ea typeface="Times New Roman" panose="02020603050405020304" pitchFamily="18" charset="0"/>
            </a:endParaRPr>
          </a:p>
          <a:p>
            <a:pPr marL="206375" indent="0" algn="just">
              <a:buNone/>
              <a:tabLst>
                <a:tab pos="0" algn="l"/>
              </a:tabLst>
            </a:pPr>
            <a:endParaRPr lang="tr-TR" sz="2800" dirty="0">
              <a:effectLst/>
              <a:ea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2485563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Autofit/>
          </a:bodyPr>
          <a:lstStyle/>
          <a:p>
            <a:pPr marL="540" indent="0" algn="just">
              <a:buClr>
                <a:srgbClr val="B31166"/>
              </a:buClr>
              <a:buNone/>
            </a:pPr>
            <a:r>
              <a:rPr lang="tr-TR" sz="2800" b="1" dirty="0">
                <a:effectLst/>
                <a:latin typeface="+mn-lt"/>
                <a:ea typeface="Times New Roman" panose="02020603050405020304" pitchFamily="18" charset="0"/>
              </a:rPr>
              <a:t>Bakım verenler tarafından yaşlı ihmal ve istismarına neden olan risk faktörleri: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endParaRPr lang="tr-TR" sz="2800" dirty="0">
              <a:effectLst/>
              <a:ea typeface="Times New Roman" panose="02020603050405020304" pitchFamily="18" charset="0"/>
            </a:endParaRPr>
          </a:p>
          <a:p>
            <a:pPr marL="457740" indent="-457200" algn="just">
              <a:buClr>
                <a:srgbClr val="B31166"/>
              </a:buClr>
            </a:pPr>
            <a:r>
              <a:rPr lang="tr-TR" sz="2800" dirty="0">
                <a:effectLst/>
                <a:ea typeface="Times New Roman" panose="02020603050405020304" pitchFamily="18" charset="0"/>
              </a:rPr>
              <a:t>Bakım işinin sorumluluğu ve talepleri ile başa çıkamama</a:t>
            </a:r>
          </a:p>
          <a:p>
            <a:pPr marL="457740" indent="-457200" algn="just">
              <a:buClr>
                <a:srgbClr val="B31166"/>
              </a:buClr>
            </a:pPr>
            <a:r>
              <a:rPr lang="tr-TR" sz="2800" dirty="0">
                <a:effectLst/>
                <a:ea typeface="Times New Roman" panose="02020603050405020304" pitchFamily="18" charset="0"/>
              </a:rPr>
              <a:t>Sevdiği birisinin (yaşlının) iyileşmeyen gittikçe kötüleşen durumu</a:t>
            </a:r>
          </a:p>
          <a:p>
            <a:pPr marL="457740" indent="-457200" algn="just">
              <a:buClr>
                <a:srgbClr val="B31166"/>
              </a:buClr>
            </a:pPr>
            <a:r>
              <a:rPr lang="tr-TR" sz="2800" dirty="0">
                <a:effectLst/>
                <a:ea typeface="Times New Roman" panose="02020603050405020304" pitchFamily="18" charset="0"/>
              </a:rPr>
              <a:t>Dinlenme aralarının yetersizliği nedeniyle stresle başa çıkamama</a:t>
            </a:r>
          </a:p>
          <a:p>
            <a:pPr marL="457740" indent="-457200" algn="just">
              <a:buClr>
                <a:srgbClr val="B31166"/>
              </a:buClr>
            </a:pPr>
            <a:r>
              <a:rPr lang="tr-TR" sz="2800" dirty="0">
                <a:effectLst/>
                <a:ea typeface="Times New Roman" panose="02020603050405020304" pitchFamily="18" charset="0"/>
              </a:rPr>
              <a:t>Diğer bireylerden beklenen bakım desteğinin yetersizliği</a:t>
            </a:r>
          </a:p>
          <a:p>
            <a:pPr marL="457740" indent="-457200" algn="just">
              <a:buClr>
                <a:srgbClr val="B31166"/>
              </a:buClr>
            </a:pPr>
            <a:r>
              <a:rPr lang="tr-TR" sz="2800" dirty="0">
                <a:effectLst/>
                <a:ea typeface="Times New Roman" panose="02020603050405020304" pitchFamily="18" charset="0"/>
              </a:rPr>
              <a:t>Psikolojik bir ödül olmaksızın ağır olan yaşlı bakımı işini algılama biçimi</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554133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Autofit/>
          </a:bodyPr>
          <a:lstStyle/>
          <a:p>
            <a:pPr marL="540">
              <a:buClr>
                <a:srgbClr val="B31166"/>
              </a:buClr>
            </a:pPr>
            <a:br>
              <a:rPr lang="tr-TR" sz="2800" b="1" dirty="0">
                <a:latin typeface="+mn-lt"/>
                <a:ea typeface="Times New Roman" panose="02020603050405020304" pitchFamily="18" charset="0"/>
              </a:rPr>
            </a:br>
            <a:r>
              <a:rPr lang="tr-TR" sz="2800" b="1" dirty="0">
                <a:latin typeface="+mn-lt"/>
                <a:ea typeface="Times New Roman" panose="02020603050405020304" pitchFamily="18" charset="0"/>
              </a:rPr>
              <a:t>Yaşlı ihmal ve istismarında riski artıran yaşlının kendisi ile ilgili faktörler:</a:t>
            </a:r>
            <a:br>
              <a:rPr lang="tr-TR" sz="2800" b="1" dirty="0">
                <a:latin typeface="+mn-lt"/>
                <a:ea typeface="Times New Roman" panose="02020603050405020304" pitchFamily="18" charset="0"/>
              </a:rPr>
            </a:br>
            <a:endParaRPr lang="tr-TR" sz="2800" b="1" dirty="0">
              <a:effectLst/>
              <a:latin typeface="+mn-lt"/>
              <a:ea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endParaRPr lang="tr-TR" sz="2800" dirty="0">
              <a:effectLst/>
              <a:ea typeface="Times New Roman" panose="02020603050405020304" pitchFamily="18" charset="0"/>
            </a:endParaRPr>
          </a:p>
          <a:p>
            <a:pPr marL="540" indent="0" algn="just">
              <a:buClr>
                <a:srgbClr val="B31166"/>
              </a:buClr>
              <a:buNone/>
            </a:pPr>
            <a:r>
              <a:rPr lang="tr-TR" sz="2800" dirty="0">
                <a:effectLst/>
                <a:latin typeface="Times New Roman" panose="02020603050405020304" pitchFamily="18" charset="0"/>
                <a:ea typeface="Times New Roman" panose="02020603050405020304" pitchFamily="18" charset="0"/>
              </a:rPr>
              <a:t>1.	</a:t>
            </a:r>
            <a:r>
              <a:rPr lang="tr-TR" sz="2800" dirty="0">
                <a:effectLst/>
                <a:ea typeface="Times New Roman" panose="02020603050405020304" pitchFamily="18" charset="0"/>
              </a:rPr>
              <a:t>Yaşlı bireyin hastalığının ya da demansının yoğunluk düzeyi</a:t>
            </a:r>
          </a:p>
          <a:p>
            <a:pPr marL="540" indent="0" algn="just">
              <a:buClr>
                <a:srgbClr val="B31166"/>
              </a:buClr>
              <a:buNone/>
            </a:pPr>
            <a:r>
              <a:rPr lang="tr-TR" sz="2800" dirty="0">
                <a:effectLst/>
                <a:ea typeface="Times New Roman" panose="02020603050405020304" pitchFamily="18" charset="0"/>
              </a:rPr>
              <a:t>2.	Sosyal izolasyon; yaşlının ve bakım verenin yanında başkalarının olmaması, yaşlı ve bakım verenin her zaman yalnız olması</a:t>
            </a:r>
          </a:p>
          <a:p>
            <a:pPr marL="540" indent="0" algn="just">
              <a:buClr>
                <a:srgbClr val="B31166"/>
              </a:buClr>
              <a:buNone/>
            </a:pPr>
            <a:r>
              <a:rPr lang="tr-TR" sz="2800" dirty="0">
                <a:effectLst/>
                <a:ea typeface="Times New Roman" panose="02020603050405020304" pitchFamily="18" charset="0"/>
              </a:rPr>
              <a:t>3.	Geçmişte yaşlının şiddet uygulayan eş ya da ebeveyn olması</a:t>
            </a:r>
          </a:p>
          <a:p>
            <a:pPr marL="540" indent="0" algn="just">
              <a:buClr>
                <a:srgbClr val="B31166"/>
              </a:buClr>
              <a:buNone/>
            </a:pPr>
            <a:r>
              <a:rPr lang="tr-TR" sz="2800" dirty="0">
                <a:effectLst/>
                <a:ea typeface="Times New Roman" panose="02020603050405020304" pitchFamily="18" charset="0"/>
              </a:rPr>
              <a:t>4.	Evde aile içi şiddet öyküsünün olması</a:t>
            </a:r>
          </a:p>
          <a:p>
            <a:pPr marL="540" indent="0" algn="just">
              <a:buClr>
                <a:srgbClr val="B31166"/>
              </a:buClr>
              <a:buNone/>
            </a:pPr>
            <a:r>
              <a:rPr lang="tr-TR" sz="2800" dirty="0">
                <a:effectLst/>
                <a:ea typeface="Times New Roman" panose="02020603050405020304" pitchFamily="18" charset="0"/>
              </a:rPr>
              <a:t>5.	Yaşlının sözlü ve fiziksel şiddete karşı eğilimi ve tepkisi</a:t>
            </a:r>
          </a:p>
          <a:p>
            <a:pPr marL="540" indent="0" algn="just">
              <a:buClr>
                <a:srgbClr val="B31166"/>
              </a:buClr>
              <a:buNone/>
            </a:pPr>
            <a:endParaRPr lang="tr-TR" sz="2800" dirty="0">
              <a:effectLst/>
              <a:ea typeface="Times New Roman" panose="02020603050405020304" pitchFamily="18" charset="0"/>
            </a:endParaRPr>
          </a:p>
          <a:p>
            <a:pPr marL="457740"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800" dirty="0">
                <a:effectLst/>
                <a:latin typeface="Times New Roman" panose="02020603050405020304" pitchFamily="18" charset="0"/>
                <a:ea typeface="Times New Roman" panose="02020603050405020304" pitchFamily="18" charset="0"/>
              </a:rPr>
              <a:t> </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3005047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sz="2800" dirty="0">
              <a:ea typeface="Times New Roman" panose="02020603050405020304" pitchFamily="18" charset="0"/>
              <a:cs typeface="Times New Roman" panose="02020603050405020304" pitchFamily="18" charset="0"/>
            </a:endParaRPr>
          </a:p>
          <a:p>
            <a:pPr marL="80963" indent="0" algn="just">
              <a:spcAft>
                <a:spcPts val="750"/>
              </a:spcAft>
              <a:buNone/>
            </a:pPr>
            <a:r>
              <a:rPr lang="tr-TR" sz="2800"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Kitap </a:t>
            </a:r>
            <a:r>
              <a:rPr lang="tr-TR" sz="2800" dirty="0" err="1">
                <a:ea typeface="Times New Roman" panose="02020603050405020304" pitchFamily="18" charset="0"/>
                <a:cs typeface="Times New Roman" panose="02020603050405020304" pitchFamily="18" charset="0"/>
              </a:rPr>
              <a:t>Editörü:Prof</a:t>
            </a:r>
            <a:r>
              <a:rPr lang="tr-TR" sz="2800" dirty="0">
                <a:ea typeface="Times New Roman" panose="02020603050405020304" pitchFamily="18" charset="0"/>
                <a:cs typeface="Times New Roman" panose="02020603050405020304" pitchFamily="18" charset="0"/>
              </a:rPr>
              <a:t>.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sz="2800" dirty="0">
                <a:ea typeface="Times New Roman" panose="02020603050405020304" pitchFamily="18" charset="0"/>
                <a:cs typeface="Times New Roman" panose="02020603050405020304" pitchFamily="18" charset="0"/>
              </a:rPr>
              <a:t>2)</a:t>
            </a:r>
            <a:r>
              <a:rPr lang="tr-TR" sz="2800" dirty="0" err="1">
                <a:ea typeface="Times New Roman" panose="02020603050405020304" pitchFamily="18" charset="0"/>
                <a:cs typeface="Times New Roman" panose="02020603050405020304" pitchFamily="18" charset="0"/>
              </a:rPr>
              <a:t>Gerontolojik</a:t>
            </a:r>
            <a:r>
              <a:rPr lang="tr-TR" sz="2800" dirty="0">
                <a:ea typeface="Times New Roman" panose="02020603050405020304" pitchFamily="18" charset="0"/>
                <a:cs typeface="Times New Roman" panose="02020603050405020304" pitchFamily="18" charset="0"/>
              </a:rPr>
              <a:t> Sosyal Hizmet. Ed. Emre Birinci. Nobel Akademik Yayıncılık. Ankara,2021.</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818700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İhmal ve İstismarı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400" b="1" dirty="0">
              <a:latin typeface="Times New Roman" panose="02020603050405020304" pitchFamily="18" charset="0"/>
              <a:cs typeface="Times New Roman" panose="02020603050405020304" pitchFamily="18" charset="0"/>
            </a:endParaRPr>
          </a:p>
          <a:p>
            <a:pPr algn="just"/>
            <a:r>
              <a:rPr lang="tr-TR" b="1" dirty="0">
                <a:cs typeface="Times New Roman" panose="02020603050405020304" pitchFamily="18" charset="0"/>
              </a:rPr>
              <a:t>Yaşlı istismarı</a:t>
            </a:r>
            <a:r>
              <a:rPr lang="tr-TR" dirty="0">
                <a:cs typeface="Times New Roman" panose="02020603050405020304" pitchFamily="18" charset="0"/>
              </a:rPr>
              <a:t>, yaşlı bireye fiziksel, duygusal ya da psikolojik yönden kötü davranıp, zarar vererek ona acı çektirmektir.</a:t>
            </a:r>
          </a:p>
          <a:p>
            <a:pPr algn="just"/>
            <a:r>
              <a:rPr lang="tr-TR" dirty="0">
                <a:cs typeface="Times New Roman" panose="02020603050405020304" pitchFamily="18" charset="0"/>
              </a:rPr>
              <a:t> </a:t>
            </a:r>
            <a:r>
              <a:rPr lang="tr-TR" b="1" dirty="0">
                <a:cs typeface="Times New Roman" panose="02020603050405020304" pitchFamily="18" charset="0"/>
              </a:rPr>
              <a:t>İhmal, </a:t>
            </a:r>
            <a:r>
              <a:rPr lang="tr-TR" dirty="0">
                <a:cs typeface="Times New Roman" panose="02020603050405020304" pitchFamily="18" charset="0"/>
              </a:rPr>
              <a:t>yaşlının sosyal, fiziksel, duygusal ihtiyaçlarını karşılamada bilinçli ya da bilinçsiz yetersizliktir. </a:t>
            </a:r>
          </a:p>
          <a:p>
            <a:pPr algn="just"/>
            <a:r>
              <a:rPr lang="tr-TR" dirty="0">
                <a:cs typeface="Times New Roman" panose="02020603050405020304" pitchFamily="18" charset="0"/>
              </a:rPr>
              <a:t>Tekrarlayıcı yara ya da yaralanmalar, açıklanamayan kilo kayıpları gibi tıbbi olarak açıklaması güç olan birçok bulgu yaşlı istismarının belirleyicisi olabilmektedir.</a:t>
            </a:r>
          </a:p>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3171250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İhmal ve İstismarı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buFont typeface="Wingdings" panose="05000000000000000000" pitchFamily="2" charset="2"/>
              <a:buChar char="ü"/>
            </a:pPr>
            <a:endParaRPr lang="tr-TR" sz="2400" b="1" dirty="0">
              <a:latin typeface="Times New Roman" panose="02020603050405020304" pitchFamily="18" charset="0"/>
              <a:cs typeface="Times New Roman" panose="02020603050405020304" pitchFamily="18" charset="0"/>
            </a:endParaRPr>
          </a:p>
          <a:p>
            <a:pPr marL="663575" indent="-457200" algn="just">
              <a:tabLst>
                <a:tab pos="0" algn="l"/>
              </a:tabLst>
            </a:pPr>
            <a:r>
              <a:rPr lang="tr-TR" b="1" dirty="0">
                <a:cs typeface="Times New Roman" panose="02020603050405020304" pitchFamily="18" charset="0"/>
              </a:rPr>
              <a:t>Yaşlı istismarı, </a:t>
            </a:r>
            <a:r>
              <a:rPr lang="tr-TR" dirty="0">
                <a:cs typeface="Times New Roman" panose="02020603050405020304" pitchFamily="18" charset="0"/>
              </a:rPr>
              <a:t>güven beklentisi olan herhangi bir ilişkide yaşlıya zarar veren ya da strese neden olan tek ya da tekrarlayan uygun olmayan davranışlarda bulunulmasıdır.</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16293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Yapılan çalışmalarda yaşlı ihmal ve istismarı genel olarak "</a:t>
            </a:r>
            <a:r>
              <a:rPr lang="tr-TR" b="1" dirty="0">
                <a:ea typeface="Times New Roman" panose="02020603050405020304" pitchFamily="18" charset="0"/>
                <a:cs typeface="Times New Roman" panose="02020603050405020304" pitchFamily="18" charset="0"/>
              </a:rPr>
              <a:t>yaşlıya kötü davranma" </a:t>
            </a:r>
            <a:r>
              <a:rPr lang="tr-TR" dirty="0">
                <a:ea typeface="Times New Roman" panose="02020603050405020304" pitchFamily="18" charset="0"/>
                <a:cs typeface="Times New Roman" panose="02020603050405020304" pitchFamily="18" charset="0"/>
              </a:rPr>
              <a:t>olarak ifade edilmektedir. </a:t>
            </a:r>
          </a:p>
          <a:p>
            <a:pPr marL="549275" indent="-342900" algn="just">
              <a:tabLst>
                <a:tab pos="0" algn="l"/>
              </a:tabLst>
            </a:pPr>
            <a:r>
              <a:rPr lang="tr-TR" dirty="0">
                <a:ea typeface="Times New Roman" panose="02020603050405020304" pitchFamily="18" charset="0"/>
                <a:cs typeface="Times New Roman" panose="02020603050405020304" pitchFamily="18" charset="0"/>
              </a:rPr>
              <a:t>Yaşlı ihmal ve istismarının saklanması kolay, dile getirilmesi zordur. </a:t>
            </a:r>
          </a:p>
          <a:p>
            <a:pPr marL="549275" indent="-342900" algn="just">
              <a:tabLst>
                <a:tab pos="0" algn="l"/>
              </a:tabLst>
            </a:pPr>
            <a:r>
              <a:rPr lang="tr-TR" dirty="0">
                <a:ea typeface="Times New Roman" panose="02020603050405020304" pitchFamily="18" charset="0"/>
                <a:cs typeface="Times New Roman" panose="02020603050405020304" pitchFamily="18" charset="0"/>
              </a:rPr>
              <a:t>Yaşlıyı istismar eden kişilerin sıklıkla, eş, yetişkin çocuklar, akrabalar olduğu görülmektedir.</a:t>
            </a:r>
          </a:p>
          <a:p>
            <a:pPr marL="549275" indent="-342900" algn="just">
              <a:tabLst>
                <a:tab pos="0" algn="l"/>
              </a:tabLst>
            </a:pPr>
            <a:r>
              <a:rPr lang="tr-TR" dirty="0">
                <a:ea typeface="Times New Roman" panose="02020603050405020304" pitchFamily="18" charset="0"/>
                <a:cs typeface="Times New Roman" panose="02020603050405020304" pitchFamily="18" charset="0"/>
              </a:rPr>
              <a:t>Türkiye gibi, gelişmekte olan ülkelerde, yeterli sosyal güvenlik ve destek sistemlerinin olmaması ya da zayıf olması, geniş aile yapısının yerini alan çekirdek aile yapısı, yaşlının aile desteğini hızla kaybetmesi yaşlı istismar ve ihmalinin artabileceği yönündeki işaretlerdir.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213649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endParaRPr lang="tr-TR" sz="2800" b="1" dirty="0">
              <a:cs typeface="Times New Roman" panose="02020603050405020304" pitchFamily="18" charset="0"/>
            </a:endParaRPr>
          </a:p>
          <a:p>
            <a:pPr algn="just"/>
            <a:r>
              <a:rPr lang="tr-TR" sz="2800" b="1" dirty="0">
                <a:cs typeface="Times New Roman" panose="02020603050405020304" pitchFamily="18" charset="0"/>
              </a:rPr>
              <a:t>İhmal, </a:t>
            </a:r>
            <a:r>
              <a:rPr lang="tr-TR" sz="2800" dirty="0">
                <a:cs typeface="Times New Roman" panose="02020603050405020304" pitchFamily="18" charset="0"/>
              </a:rPr>
              <a:t>yaşlının bakımını sağlayan kişi ya/ya da çevresindekilerin onun fiziksel, sosyal ya da duygusal ihtiyaçlarını, örneğin beslenme, giyim, temizlik, sağlık, barınma, ısınma, güvenlik ve ekonomik giderlerini karşılamamasıdır. Yaşlıların gereksinimlerinin sağlanmasındaki yetersizlik de -bazen yaşlının kendinden kaynaklansa bile- ihmaldir. </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937876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endParaRPr lang="tr-TR" sz="2800" dirty="0">
              <a:cs typeface="Times New Roman" panose="02020603050405020304" pitchFamily="18" charset="0"/>
            </a:endParaRPr>
          </a:p>
          <a:p>
            <a:pPr algn="just"/>
            <a:r>
              <a:rPr lang="tr-TR" sz="2800" dirty="0">
                <a:cs typeface="Times New Roman" panose="02020603050405020304" pitchFamily="18" charset="0"/>
              </a:rPr>
              <a:t>İhmalin kasıtlı ya da kasıtsız yapılması sonucu değiştirmez. Yaşlı birey ve çevresindeki güvene dayalı ilişki beklentisi olan bireylerin ihmali ya da yaşlının kendini ihmali zaman içinde istismara da dönüşebilir. </a:t>
            </a:r>
          </a:p>
          <a:p>
            <a:pPr algn="just"/>
            <a:r>
              <a:rPr lang="tr-TR" sz="2800" dirty="0">
                <a:cs typeface="Times New Roman" panose="02020603050405020304" pitchFamily="18" charset="0"/>
              </a:rPr>
              <a:t>Yaşlının sıklıkla istismar edilme nedenleri arasında, yaşlı bireyin kendi yaşamı üzerinde kontrol kuramaması, kronik hastalıklardan kaynaklı bakım ihtiyacının artması, yaşlı bireyin fonksiyonel sınırlılığı, bilgi ve beceri eksikliği, ekonomik bağımlılığı onu istismara ya da ihmale açık hale getirebilmektedir (WHO, 2014).</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949753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b="1" dirty="0">
                <a:ea typeface="Times New Roman" panose="02020603050405020304" pitchFamily="18" charset="0"/>
                <a:cs typeface="Times New Roman" panose="02020603050405020304" pitchFamily="18" charset="0"/>
              </a:rPr>
              <a:t>1)Fiziksel İstismar</a:t>
            </a:r>
          </a:p>
          <a:p>
            <a:pPr marL="92075" indent="0" algn="just">
              <a:buNone/>
              <a:tabLst>
                <a:tab pos="0" algn="l"/>
              </a:tabLst>
            </a:pPr>
            <a:r>
              <a:rPr lang="tr-TR" dirty="0">
                <a:ea typeface="Times New Roman" panose="02020603050405020304" pitchFamily="18" charset="0"/>
                <a:cs typeface="Times New Roman" panose="02020603050405020304" pitchFamily="18" charset="0"/>
              </a:rPr>
              <a:t>Fiziksel istismar, vurmak, tokatlamak, yakmak, ittirmek, bağlamak ya da fazla ya da yanlış ilaç vermek vb. davranışları, tutumları içermektedir.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34743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b="1" i="1" dirty="0">
                <a:ea typeface="Times New Roman" panose="02020603050405020304" pitchFamily="18" charset="0"/>
                <a:cs typeface="Times New Roman" panose="02020603050405020304" pitchFamily="18" charset="0"/>
              </a:rPr>
              <a:t>Fiziksel istismarın göstergeleri:</a:t>
            </a:r>
          </a:p>
          <a:p>
            <a:pPr marL="92075" indent="0" algn="just">
              <a:buNone/>
              <a:tabLst>
                <a:tab pos="0" algn="l"/>
              </a:tabLst>
            </a:pPr>
            <a:r>
              <a:rPr lang="tr-TR" dirty="0">
                <a:ea typeface="Times New Roman" panose="02020603050405020304" pitchFamily="18" charset="0"/>
                <a:cs typeface="Times New Roman" panose="02020603050405020304" pitchFamily="18" charset="0"/>
              </a:rPr>
              <a:t>1.	Sıklıkla görülen ve nedeni açıklanamayan yaralanmalar (çürük, kırık kol, değnek ya da kamçı izi, kesik ve sıkıştırma izleri),</a:t>
            </a:r>
          </a:p>
          <a:p>
            <a:pPr marL="92075" indent="0" algn="just">
              <a:buNone/>
              <a:tabLst>
                <a:tab pos="0" algn="l"/>
              </a:tabLst>
            </a:pPr>
            <a:r>
              <a:rPr lang="tr-TR" dirty="0">
                <a:ea typeface="Times New Roman" panose="02020603050405020304" pitchFamily="18" charset="0"/>
                <a:cs typeface="Times New Roman" panose="02020603050405020304" pitchFamily="18" charset="0"/>
              </a:rPr>
              <a:t>2.	Farklı yerlerden tıbbi yardım arama davranışına eşlik eden yaralanmalar,</a:t>
            </a:r>
          </a:p>
          <a:p>
            <a:pPr marL="92075" indent="0" algn="just">
              <a:buNone/>
              <a:tabLst>
                <a:tab pos="0" algn="l"/>
              </a:tabLst>
            </a:pPr>
            <a:r>
              <a:rPr lang="tr-TR" dirty="0">
                <a:ea typeface="Times New Roman" panose="02020603050405020304" pitchFamily="18" charset="0"/>
                <a:cs typeface="Times New Roman" panose="02020603050405020304" pitchFamily="18" charset="0"/>
              </a:rPr>
              <a:t>3.	Yaralanmalar için tıbbi tedavi isteme konusunda çekingenlik ve oryantasyon bozukluğu,</a:t>
            </a:r>
          </a:p>
          <a:p>
            <a:pPr marL="92075" indent="0" algn="just">
              <a:buNone/>
              <a:tabLst>
                <a:tab pos="0" algn="l"/>
              </a:tabLst>
            </a:pPr>
            <a:r>
              <a:rPr lang="tr-TR" dirty="0">
                <a:ea typeface="Times New Roman" panose="02020603050405020304" pitchFamily="18" charset="0"/>
                <a:cs typeface="Times New Roman" panose="02020603050405020304" pitchFamily="18" charset="0"/>
              </a:rPr>
              <a:t>4.	Sersemlik gibi belirtilerin varlığını inkar etme (ilaçların kötüye kullanımı görülebilir),</a:t>
            </a:r>
          </a:p>
          <a:p>
            <a:pPr marL="92075" indent="0" algn="just">
              <a:buNone/>
              <a:tabLst>
                <a:tab pos="0" algn="l"/>
              </a:tabLst>
            </a:pPr>
            <a:r>
              <a:rPr lang="tr-TR" dirty="0">
                <a:ea typeface="Times New Roman" panose="02020603050405020304" pitchFamily="18" charset="0"/>
                <a:cs typeface="Times New Roman" panose="02020603050405020304" pitchFamily="18" charset="0"/>
              </a:rPr>
              <a:t>5.	Bakım veren kişinin veya aile üyesinin varlığı durumunda korku ve tedirginlik duymadır.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370528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İhmal Ve İstismarının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00590" lvl="1" indent="0" algn="just">
              <a:buClr>
                <a:srgbClr val="B31166"/>
              </a:buClr>
              <a:buNone/>
            </a:pPr>
            <a:r>
              <a:rPr lang="tr-TR" sz="2800" b="1" dirty="0">
                <a:ea typeface="Times New Roman" panose="02020603050405020304" pitchFamily="18" charset="0"/>
              </a:rPr>
              <a:t>2)</a:t>
            </a:r>
            <a:r>
              <a:rPr lang="tr-TR" sz="2800" b="1" dirty="0">
                <a:effectLst/>
                <a:ea typeface="Times New Roman" panose="02020603050405020304" pitchFamily="18" charset="0"/>
              </a:rPr>
              <a:t>Psikolojik ya da duygusal istismar</a:t>
            </a:r>
          </a:p>
          <a:p>
            <a:pPr marL="400590" lvl="1" indent="0" algn="just">
              <a:buClr>
                <a:srgbClr val="B31166"/>
              </a:buClr>
              <a:buNone/>
            </a:pPr>
            <a:r>
              <a:rPr lang="tr-TR" sz="2800" dirty="0">
                <a:effectLst/>
                <a:ea typeface="Times New Roman" panose="02020603050405020304" pitchFamily="18" charset="0"/>
              </a:rPr>
              <a:t>Psikolojik ya da duygusal istismar, bağırmak, hakaret etmek, korkutmak, suçlamak, göz ardı etmek ya da aşağılamak vb. tutumları ve davranışları kapsamaktadır. </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3385769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26008</TotalTime>
  <Words>1124</Words>
  <Application>Microsoft Office PowerPoint</Application>
  <PresentationFormat>Geniş ekran</PresentationFormat>
  <Paragraphs>152</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 Yaşlı İhmal ve İstismarı </vt:lpstr>
      <vt:lpstr> Yaşlı İhmal ve İstismarı </vt:lpstr>
      <vt:lpstr>Yaşlı İhmal ve İstismarı</vt:lpstr>
      <vt:lpstr>Yaşlı İhmali</vt:lpstr>
      <vt:lpstr>Yaşlı İhmali</vt:lpstr>
      <vt:lpstr>Yaşlı İhmal Ve İstismarının Türleri</vt:lpstr>
      <vt:lpstr>Yaşlı İhmal Ve İstismarının Türleri</vt:lpstr>
      <vt:lpstr>Yaşlı İhmal Ve İstismarının Türleri</vt:lpstr>
      <vt:lpstr>Yaşlı İhmal Ve İstismarının Türleri</vt:lpstr>
      <vt:lpstr>Yaşlı İhmal Ve İstismarının Türleri</vt:lpstr>
      <vt:lpstr>Yaşlı İhmal Ve İstismarının Türleri</vt:lpstr>
      <vt:lpstr>Yaşlı İhmal Ve İstismarının Türleri</vt:lpstr>
      <vt:lpstr>Yaşlı İhmal ve İstismarının Türleri</vt:lpstr>
      <vt:lpstr>Yaşlı İhmal ve İstismarının Türleri</vt:lpstr>
      <vt:lpstr>Bakım verenler tarafından yaşlı ihmal ve istismarına neden olan risk faktörleri:</vt:lpstr>
      <vt:lpstr> Yaşlı ihmal ve istismarında riski artıran yaşlının kendisi ile ilgili faktörler: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196</cp:revision>
  <dcterms:created xsi:type="dcterms:W3CDTF">2019-12-10T17:31:29Z</dcterms:created>
  <dcterms:modified xsi:type="dcterms:W3CDTF">2022-12-26T16:23:04Z</dcterms:modified>
</cp:coreProperties>
</file>